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490" r:id="rId2"/>
    <p:sldId id="504" r:id="rId3"/>
    <p:sldId id="491" r:id="rId4"/>
    <p:sldId id="492" r:id="rId5"/>
    <p:sldId id="493" r:id="rId6"/>
    <p:sldId id="501" r:id="rId7"/>
    <p:sldId id="495" r:id="rId8"/>
    <p:sldId id="478" r:id="rId9"/>
    <p:sldId id="496" r:id="rId10"/>
    <p:sldId id="488" r:id="rId11"/>
    <p:sldId id="502" r:id="rId12"/>
    <p:sldId id="497" r:id="rId13"/>
    <p:sldId id="503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6D0"/>
    <a:srgbClr val="FFCCCC"/>
    <a:srgbClr val="81FFBA"/>
    <a:srgbClr val="76A864"/>
    <a:srgbClr val="002060"/>
    <a:srgbClr val="CDFFE4"/>
    <a:srgbClr val="40A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8046" autoAdjust="0"/>
  </p:normalViewPr>
  <p:slideViewPr>
    <p:cSldViewPr>
      <p:cViewPr>
        <p:scale>
          <a:sx n="96" d="100"/>
          <a:sy n="96" d="100"/>
        </p:scale>
        <p:origin x="1128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7004593175853"/>
          <c:y val="0.17926574803149606"/>
          <c:w val="0.43465616797900264"/>
          <c:h val="0.651984251968503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статус заявителей</c:v>
                </c:pt>
              </c:strCache>
            </c:strRef>
          </c:tx>
          <c:dPt>
            <c:idx val="0"/>
            <c:bubble3D val="0"/>
            <c:explosion val="17"/>
          </c:dPt>
          <c:dPt>
            <c:idx val="1"/>
            <c:bubble3D val="0"/>
            <c:explosion val="11"/>
            <c:spPr>
              <a:solidFill>
                <a:srgbClr val="FF0000"/>
              </a:solidFill>
            </c:spPr>
          </c:dPt>
          <c:dPt>
            <c:idx val="2"/>
            <c:bubble3D val="0"/>
            <c:explosion val="5"/>
          </c:dPt>
          <c:dPt>
            <c:idx val="3"/>
            <c:bubble3D val="0"/>
            <c:explosion val="6"/>
            <c:spPr>
              <a:solidFill>
                <a:schemeClr val="accent6"/>
              </a:solidFill>
            </c:spPr>
          </c:dPt>
          <c:cat>
            <c:strRef>
              <c:f>Лист1!$A$2:$A$5</c:f>
              <c:strCache>
                <c:ptCount val="4"/>
                <c:pt idx="0">
                  <c:v>родители- 60%</c:v>
                </c:pt>
                <c:pt idx="1">
                  <c:v>работники образовательных организаций- 28%</c:v>
                </c:pt>
                <c:pt idx="2">
                  <c:v>пенсионеры- 10%</c:v>
                </c:pt>
                <c:pt idx="3">
                  <c:v>обучающиеся- 2%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0.28000000000000003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/>
          <a:lstStyle>
            <a:lvl1pPr algn="r">
              <a:defRPr sz="1200"/>
            </a:lvl1pPr>
          </a:lstStyle>
          <a:p>
            <a:fld id="{CEB0A6E0-3A9D-4EAC-A11E-FEC605EA2F2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 anchor="b"/>
          <a:lstStyle>
            <a:lvl1pPr algn="r">
              <a:defRPr sz="1200"/>
            </a:lvl1pPr>
          </a:lstStyle>
          <a:p>
            <a:fld id="{CD3AF319-A184-45FC-9DE2-EB9CD3FA1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6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/>
          <a:lstStyle>
            <a:lvl1pPr algn="r">
              <a:defRPr sz="1200"/>
            </a:lvl1pPr>
          </a:lstStyle>
          <a:p>
            <a:fld id="{D2936C33-2F50-4361-9651-B5934CDC7413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8" tIns="46040" rIns="92078" bIns="460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2078" tIns="46040" rIns="92078" bIns="4604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1"/>
          </a:xfrm>
          <a:prstGeom prst="rect">
            <a:avLst/>
          </a:prstGeom>
        </p:spPr>
        <p:txBody>
          <a:bodyPr vert="horz" lIns="92078" tIns="46040" rIns="92078" bIns="46040" rtlCol="0" anchor="b"/>
          <a:lstStyle>
            <a:lvl1pPr algn="r">
              <a:defRPr sz="1200"/>
            </a:lvl1pPr>
          </a:lstStyle>
          <a:p>
            <a:fld id="{59E3846F-E4DD-4C7C-A04D-B5CB438F4A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0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9" y="9427625"/>
            <a:ext cx="2944870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8" tIns="46079" rIns="92158" bIns="4607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solidFill>
                  <a:prstClr val="black"/>
                </a:solidFill>
                <a:cs typeface="Arial" charset="0"/>
              </a:rPr>
              <a:pPr algn="r" eaLnBrk="1" hangingPunct="1"/>
              <a:t>1</a:t>
            </a:fld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7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62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25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15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2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6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92"/>
            <a:ext cx="9533412" cy="5010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3203848" y="4207396"/>
            <a:ext cx="61926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i="1" dirty="0" smtClean="0">
                <a:solidFill>
                  <a:srgbClr val="002060"/>
                </a:solidFill>
              </a:rPr>
              <a:t>              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Габдрахманова</a:t>
            </a:r>
            <a:r>
              <a:rPr lang="ru-RU" sz="1400" b="1" i="1" dirty="0" smtClean="0">
                <a:solidFill>
                  <a:srgbClr val="002060"/>
                </a:solidFill>
              </a:rPr>
              <a:t> Г.З., заместитель министра - руководитель департамента надзора и контроля в сфере образования Министерства  образования и науки Республики Татарстан</a:t>
            </a:r>
          </a:p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0"/>
          <a:stretch/>
        </p:blipFill>
        <p:spPr>
          <a:xfrm>
            <a:off x="0" y="583233"/>
            <a:ext cx="9144000" cy="611021"/>
          </a:xfrm>
          <a:prstGeom prst="rect">
            <a:avLst/>
          </a:prstGeom>
        </p:spPr>
      </p:pic>
      <p:pic>
        <p:nvPicPr>
          <p:cNvPr id="7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7493"/>
            <a:ext cx="1368152" cy="12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694587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 взаимодействии при рассмотрении обращений коррупционной направленности</a:t>
            </a:r>
            <a:endParaRPr lang="ru-RU" sz="2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05050" y="3723878"/>
            <a:ext cx="1716467" cy="720080"/>
          </a:xfrm>
          <a:prstGeom prst="rect">
            <a:avLst/>
          </a:prstGeom>
          <a:solidFill>
            <a:schemeClr val="accent3">
              <a:lumMod val="20000"/>
              <a:lumOff val="80000"/>
              <a:alpha val="8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Прокуратура РТ 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644008" y="2211710"/>
            <a:ext cx="1983089" cy="1008241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Помощники глав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о вопросам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ротиводействию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коррупции (ПК)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323528" y="2283718"/>
            <a:ext cx="1845598" cy="644901"/>
          </a:xfrm>
          <a:prstGeom prst="rect">
            <a:avLst/>
          </a:prstGeom>
          <a:solidFill>
            <a:schemeClr val="accent3">
              <a:lumMod val="20000"/>
              <a:lumOff val="80000"/>
              <a:alpha val="7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Выезд в ОО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3059832" y="1275606"/>
            <a:ext cx="3168352" cy="7306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prstClr val="black"/>
              </a:solidFill>
            </a:endParaRP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6877050" y="127516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059832" y="1275606"/>
            <a:ext cx="31683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Департамент надзора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 контроля в сфере образования МОиН РТ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16467" y="195485"/>
            <a:ext cx="6674728" cy="385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399507" y="92463"/>
            <a:ext cx="5194168" cy="4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cs typeface="Times New Roman" pitchFamily="18" charset="0"/>
              </a:rPr>
              <a:t>Межведомственное взаимодействие</a:t>
            </a:r>
            <a:endParaRPr lang="ru-RU" b="1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419872" y="699542"/>
            <a:ext cx="2358719" cy="334082"/>
          </a:xfrm>
          <a:prstGeom prst="rect">
            <a:avLst/>
          </a:prstGeom>
          <a:solidFill>
            <a:srgbClr val="FF0000">
              <a:alpha val="7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Обращение 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539552" y="3291830"/>
            <a:ext cx="25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Совместное рассмотрение обращения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503759" y="724044"/>
            <a:ext cx="2428837" cy="1149561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Исполнительный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комитет МО для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принятий управленческих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решений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627784" y="2283718"/>
            <a:ext cx="1656184" cy="64807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Итоги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рассмотрения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6948264" y="2211710"/>
            <a:ext cx="1983089" cy="100811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Рассмотрение на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заседании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муниципальной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омиссии по ПК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399507" y="3713956"/>
            <a:ext cx="1728192" cy="72008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Помощники глав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по вопросам ПК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827584" y="843558"/>
            <a:ext cx="1872208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!!!</a:t>
            </a: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4475677" y="1083897"/>
            <a:ext cx="264654" cy="21602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8852901">
            <a:off x="2068262" y="1815894"/>
            <a:ext cx="1012435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6200000">
            <a:off x="7560332" y="1887674"/>
            <a:ext cx="360040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2195736" y="2499742"/>
            <a:ext cx="456363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4283968" y="2499742"/>
            <a:ext cx="384355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6588224" y="2499742"/>
            <a:ext cx="384355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12893592">
            <a:off x="2014513" y="3134161"/>
            <a:ext cx="1304158" cy="2962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>
            <a:off x="407525" y="3176531"/>
            <a:ext cx="840122" cy="25457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91830"/>
            <a:ext cx="2134865" cy="15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34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оказании благотворительной помощи гражданами </a:t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100" b="1" dirty="0" smtClean="0"/>
              <a:t>1. Решение </a:t>
            </a:r>
            <a:r>
              <a:rPr lang="ru-RU" sz="1100" b="1" dirty="0"/>
              <a:t>о принятии благотворительной помощи образовательной организацией принимается по согласованию с учредителем</a:t>
            </a:r>
            <a:r>
              <a:rPr lang="ru-RU" sz="1100" b="1" dirty="0" smtClean="0"/>
              <a:t>.</a:t>
            </a:r>
          </a:p>
          <a:p>
            <a:pPr marL="514350" lvl="0" indent="-514350">
              <a:buAutoNum type="arabicPeriod"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2. Вся </a:t>
            </a:r>
            <a:r>
              <a:rPr lang="ru-RU" sz="1100" b="1" dirty="0"/>
              <a:t>поступающая в образовательную организацию помощь регистрируется в соответствующем журнале</a:t>
            </a:r>
            <a:r>
              <a:rPr lang="ru-RU" sz="1100" b="1" dirty="0" smtClean="0"/>
              <a:t>.</a:t>
            </a:r>
          </a:p>
          <a:p>
            <a:pPr marL="0" lvl="0" indent="0">
              <a:buNone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3. При </a:t>
            </a:r>
            <a:r>
              <a:rPr lang="ru-RU" sz="1100" b="1" dirty="0"/>
              <a:t>передаче и использовании денежных средств, имущества и оказании услуг  оформляется договор</a:t>
            </a:r>
            <a:r>
              <a:rPr lang="ru-RU" sz="1100" b="1" dirty="0" smtClean="0"/>
              <a:t>.</a:t>
            </a:r>
          </a:p>
          <a:p>
            <a:pPr marL="0" lvl="0" indent="0">
              <a:buNone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4. Принятие </a:t>
            </a:r>
            <a:r>
              <a:rPr lang="ru-RU" sz="1100" b="1" dirty="0"/>
              <a:t>и расходовании денежных средств осуществляется через внебюджетный счет образовательной организации</a:t>
            </a:r>
            <a:r>
              <a:rPr lang="ru-RU" sz="1100" b="1" dirty="0" smtClean="0"/>
              <a:t>.</a:t>
            </a:r>
          </a:p>
          <a:p>
            <a:pPr marL="0" lvl="0" indent="0">
              <a:buNone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5. Лицо</a:t>
            </a:r>
            <a:r>
              <a:rPr lang="ru-RU" sz="1100" b="1" dirty="0"/>
              <a:t>, изъявившее желание оказать благотворительную помощь, пишет заявление на имя руководителя образовательного учреждения с обязательным указанием суммы и цели добровольного </a:t>
            </a:r>
            <a:r>
              <a:rPr lang="ru-RU" sz="1100" b="1" dirty="0" smtClean="0"/>
              <a:t>пожертвования</a:t>
            </a:r>
          </a:p>
          <a:p>
            <a:pPr marL="0" lvl="0" indent="0">
              <a:buNone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6. Информация </a:t>
            </a:r>
            <a:r>
              <a:rPr lang="ru-RU" sz="1100" b="1" dirty="0"/>
              <a:t>о поступивших средствах и целях их использования размещается на сайте образовательной организации</a:t>
            </a:r>
            <a:r>
              <a:rPr lang="ru-RU" sz="1100" b="1" dirty="0" smtClean="0"/>
              <a:t>.</a:t>
            </a:r>
          </a:p>
          <a:p>
            <a:pPr marL="0" lvl="0" indent="0">
              <a:buNone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7.Не </a:t>
            </a:r>
            <a:r>
              <a:rPr lang="ru-RU" sz="1100" b="1" dirty="0"/>
              <a:t>реже одного раза в </a:t>
            </a:r>
            <a:r>
              <a:rPr lang="ru-RU" sz="1100" b="1" dirty="0" smtClean="0"/>
              <a:t>год  </a:t>
            </a:r>
            <a:r>
              <a:rPr lang="ru-RU" sz="1100" b="1" dirty="0"/>
              <a:t>на информационном стенде и официальном сайте образовательной организации размещается отчет о расходовании добровольных благотворительных пожертвований, который включает в себя полную информацию о приходе, расходе, остатках денежных средств (квитанции, счета- фактуры, накладные, платежные поручения).</a:t>
            </a:r>
          </a:p>
          <a:p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63012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491880" y="217848"/>
            <a:ext cx="2520280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ЗНАТЬ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011" y="1003954"/>
            <a:ext cx="438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69" y="2319757"/>
            <a:ext cx="438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69" y="3673802"/>
            <a:ext cx="438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73222" y="1293021"/>
            <a:ext cx="70273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 каких обстоятельствах не допускается использование наличных денежных средств.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482277"/>
            <a:ext cx="70273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Поступившие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внебюджетный счет денежные средства могут использоваться </a:t>
            </a:r>
            <a:r>
              <a:rPr lang="ru-RU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 цели, указанные благотворителем и на благо </a:t>
            </a:r>
            <a:r>
              <a:rPr lang="ru-RU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763379"/>
            <a:ext cx="70273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несет дисциплинарную и (или) уголовную ответственность в соответствии с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61051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03598"/>
            <a:ext cx="734481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«</a:t>
            </a:r>
            <a:r>
              <a:rPr lang="ru-RU" sz="2800" b="1" i="1" dirty="0" smtClean="0">
                <a:solidFill>
                  <a:srgbClr val="00B050"/>
                </a:solidFill>
                <a:latin typeface="+mj-lt"/>
              </a:rPr>
              <a:t>Давайте объединим наши усилия по борьбе с коррупцией. Это сражение, которое может быть нами выиграно»</a:t>
            </a:r>
          </a:p>
          <a:p>
            <a:pPr algn="ctr"/>
            <a:endParaRPr lang="ru-RU" sz="900" i="1" dirty="0" smtClean="0">
              <a:solidFill>
                <a:srgbClr val="0E86D0"/>
              </a:solidFill>
              <a:latin typeface="+mj-lt"/>
            </a:endParaRPr>
          </a:p>
          <a:p>
            <a:pPr algn="ctr"/>
            <a:r>
              <a:rPr lang="ru-RU" sz="2000" i="1" dirty="0" smtClean="0">
                <a:latin typeface="+mj-lt"/>
              </a:rPr>
              <a:t>Мэри Робинсон, экс-президент Ирландии</a:t>
            </a:r>
            <a:endParaRPr lang="ru-RU" sz="2000" i="1" dirty="0">
              <a:latin typeface="+mj-lt"/>
            </a:endParaRPr>
          </a:p>
        </p:txBody>
      </p:sp>
      <p:sp>
        <p:nvSpPr>
          <p:cNvPr id="3074" name="AutoShape 2" descr="Картинки по запросу нет корруп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ustkray.ru/uploads/obratnaya/k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787774"/>
            <a:ext cx="1822326" cy="1822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9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4911171"/>
              </p:ext>
            </p:extLst>
          </p:nvPr>
        </p:nvGraphicFramePr>
        <p:xfrm>
          <a:off x="1619672" y="7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6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15616" y="2427734"/>
            <a:ext cx="770485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Поступило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44 обращения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г. Нижнекамск с жалобами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Управления образованием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директора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школы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55526"/>
            <a:ext cx="52200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</a:t>
            </a:r>
            <a:r>
              <a:rPr kumimoji="0" lang="ru-RU" sz="24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«СОШ 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Нижнекамского </a:t>
            </a:r>
          </a:p>
          <a:p>
            <a:pPr algn="ctr"/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AutoShape 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9" name="AutoShape 5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1" name="AutoShape 7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3" name="AutoShape 9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5" name="AutoShape 11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7" name="AutoShape 1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31640" y="3713956"/>
            <a:ext cx="73448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Направлено письмо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лаве муниципального района о применении мер к урегулированию конфликта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du.tatar.ru/upload/organization/1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36" y="431159"/>
            <a:ext cx="2460203" cy="15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259632" y="2104568"/>
            <a:ext cx="770485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Поступило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 обращений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гражданина г. Набережные Челны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требованием вести обучение на татарском языке.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555526"/>
            <a:ext cx="52200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</a:t>
            </a:r>
            <a:r>
              <a:rPr kumimoji="0" lang="ru-RU" sz="24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«Гимназия №2» </a:t>
            </a:r>
          </a:p>
          <a:p>
            <a:pPr algn="ctr"/>
            <a:r>
              <a:rPr kumimoji="0" lang="ru-RU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Набережные челны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AutoShape 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9" name="AutoShape 5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1" name="AutoShape 7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3" name="AutoShape 9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5" name="AutoShape 11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7" name="AutoShape 1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05791" y="3579862"/>
            <a:ext cx="597666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все предметы ведутся  на татарском языке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du.tatar.ru/upload/organization/1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28" y="267494"/>
            <a:ext cx="2568144" cy="16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80614" y="3033425"/>
            <a:ext cx="1513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Выявлено: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87624" y="2104568"/>
            <a:ext cx="777686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Поступило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обращений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лиц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действия руководителя школы-интернат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2375" y="339502"/>
            <a:ext cx="52200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3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«Кадетская</a:t>
            </a:r>
            <a:r>
              <a:rPr kumimoji="0" lang="ru-RU" sz="23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школа-интернат им. Героя Советского Союза Б.К. Кузнецова»</a:t>
            </a:r>
          </a:p>
          <a:p>
            <a:pPr algn="ctr"/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Казани</a:t>
            </a:r>
            <a:endParaRPr lang="ru-RU" sz="2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AutoShape 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9" name="AutoShape 5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1" name="AutoShape 7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3" name="AutoShape 9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5" name="AutoShape 11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7" name="AutoShape 1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11338" y="3219822"/>
            <a:ext cx="597666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выявленные нарушения устранены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Приняты меры дисциплинарного воздействия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 не исчерпан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du.tatar.ru/upload/organization/2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9392"/>
            <a:ext cx="2398154" cy="15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 2015 год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996691"/>
              </p:ext>
            </p:extLst>
          </p:nvPr>
        </p:nvGraphicFramePr>
        <p:xfrm>
          <a:off x="1348740" y="1302321"/>
          <a:ext cx="6446520" cy="3045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1800225"/>
                <a:gridCol w="2289175"/>
                <a:gridCol w="1838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Общее количество обращений поступивших от граждан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обращений коррупционной направленности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Аксубаевский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Апастовский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Арский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Атнинский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Верхнеуслонский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Кайбицкий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Новошешминский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Тюлячинский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Ютазинский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2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0236" y="160338"/>
            <a:ext cx="5220072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3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Обращения</a:t>
            </a:r>
            <a:r>
              <a:rPr kumimoji="0" lang="ru-RU" sz="2300" b="1" i="0" u="none" strike="noStrike" cap="none" spc="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 2015 год</a:t>
            </a:r>
            <a:endParaRPr lang="ru-RU" sz="2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AutoShape 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9" name="AutoShape 5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1" name="AutoShape 7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3" name="AutoShape 9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5" name="AutoShape 11" descr="data:image/jpeg;base64,/9j/4AAQSkZJRgABAQAAAQABAAD/2wCEAAkGBxITEhUTExMWFhUVFxUXFhgWGBoaGhcYFxYWGBcdGBgaHSggGBslHRcYITEiJSkrLi4uGB8zODMtNygtLisBCgoKDg0OGhAQGi0lHx8tLS0tLS0tLS0tLS0tLS0tLS0tLS0tLS0tLS0tLS0tLS0tLS0tKy0tLS0tLS0tLS0tLf/AABEIAMIBAwMBIgACEQEDEQH/xAAcAAABBQEBAQAAAAAAAAAAAAAFAAIDBAYBBwj/xABIEAACAQIEAwUEBwQGCgMBAQABAhEAAwQSITEFQVEGImFxgRMykaEjQlKxwdHwBxRighUkcnPC4TNDY5KisrPD0vFTg+KjFv/EABkBAAMBAQEAAAAAAAAAAAAAAAABAgMEBf/EACQRAAICAwABBAMBAQAAAAAAAAABAhESITEDEyJBUTJhkYFC/9oADAMBAAIRAxEAPwD17CiVU8yATpHKpwteKL+0G/at2Cl4HKIZSGIWAAAzMgJBgkQTAOpr0Ds52wF9LTXFCZ1liZ3hiuUCdwjHUjatM7dGLRrctdy0xbg06kSBz+HKpaLEcAp0VwCnUhiikFptPFIEIiuRTq4aBs4BTxTRXaTGhGm5aab41A1iPnP5GqB4sntvY5hny5svhI26ncxTQ2EstciuJcB2p5oEMy1zLTyaB8ex19SFs5BIMs0kg8oGx+dF0CVsOAV0isfwniuLXErbuRdtXDAYwjKQgLFQPfXqOp35VsaVjoa9sMCCJB3BoP7N8Me7L2Z1Xdrf9nqv8PwgjvGxXDTTHRDauq6hlIIOxFdIobfwbWmNyzsdXt8j4r0Pl5a6AXMHjFurmU7aEHdTEwR6z0I1BIINMlkpFQsKmY0yKpEMhy0026sZaY1UmIrslVblurlw1Wc1rETZVdKha3VphTCtUJMq+ypVYy0qCj5ss3nJ1B0G3yPn61fw1/usNeXhpP6jpFDldmBCglo0g7wNtv161FcuSJzKZ6aE6TJ8NR8D0rzUn00Z7l2F7Ql75t3L9tggCqS2Z3B2ytGo2J56CdZr0pa8B/Zj2mXCsRcsF0zCbsS1ssCo1OgBiY30aAa9z4bxO1fWbTq4G+Uzr+NbfAi5SNKm3LgG5/QoEKnCoBiAdtf/AHFOF7TamJE1UeKcYsYdc164qDkCdT5KNTQ/i/ajDYfS/dCtyRQWdojZFBYjXeK8p7VXG4hfN61bZLYAXNdIGxY6w2QTPNp8KlmkY2etcO7UYe+uZHyjU/SQugJ11McjzoJxHt7h1YrazYhtMvs9En+2dD/KGrz+3w1Ym4zXYk75bYgk+8wCzJ+qp86KYLBXHH0akKRugyL63WOd/IH0qJTXwax8X2WOKdoMZdnPcXDAgdy1PtSoncjv8zr3N6zXElChFVnXIzXASRnDsQGY5NVnKvMzHjWzwnZxQO+0anu2xA13BY6ty6bUI7Q8Htm6Avci0SY1nvgCZOvvVMZWy3FJEvZ/t9dsGMWGupELdSM4iYzLs89RrtIrVcP/AGg2nXO6FLZJCuGVvio1+E15Xewly3J3BOpGq+q8vOo7PdbPbIR/GCjeB6jzg+NaKX2ZuH0es4vtlbkiyly8dI0KqOupGb4LQLiPGcVdMm4lofZtrmcDnqMxB8e5QrgPE7dwm3ibnsDr7wPs3M6BYgK2whjzEZq1TcJtKzLqQCdzlEeSx86iUmhxirMXjcS9g5rVx7dyVYu7BmJXOoz76QzCCTvrFbTsn25W5FrERbvEwPsXST9Qn3W1934TQLtRgUa4oHdAtNGWBs6+Hiax2MwjWwQQGtn0A/8AA/I1UZaCUbZ9E23Bpxrxrsx26u4c5bxe9ZEDMdbtoDbMJ+kXXz6Ftq9X4bxO1fRXturKwkFTIPWPI6EbiqIeulw0OxmAOb2lo5bg+DDoRz/Wx1BGuE00QyjgsWHkMMrjdT94PMfnrFWiaq47Bh4IOVhqGG4/X6kEgw4bGGclwQ/I8m8uh0258tmC1RLLrGo2rpamM1WkQ2R3BUJWpzTctaJ0SQFK6bVWAtcYUZFJFMpSqYilTsZ8r3HIBCzsDyPy51BYIJAMAnTUaR4gD7qiRXmFMlZOknnrty8akx2GuW2AughyA0EAaHUEEbgg71xKLRqaLgmGxNz/AEZdbbFLdxxmCjMYWY97c9d69B/Z32ZxQxFxzA9jcXRycrsMwYNHelQSQSOY66ZHsH27u4QqrBblkaMhABUEjVDzOg35gV6R20x7XVs3bN+6li9bDMlvIjPMEFm7rgRv3iPAzVJpISVujV8Z7W4XDSr3M10b2rXfcHxjRR4tFYjifavF3e8hXCowAk964wE+6YMTP1FbYa0EweGaIs2goH1hGn/2sAoP9gZqv4PhFo3Ql2+rXWGY20bvEDcux77DxgVm5s2XjS6Z3GXPZ3BctvdFzUm4WPtD594tHmfQU9u1mNeE/e7hBTv5YBzBnAggAjuZJgjWdaLdssJbQoioqjKx0HjzO5261lr9lLTXC0lVcqANdmIH3daqMrQSSsO8LsI05Ezud5HtGJ5kqO6PNy1aAcJaPaXnW2q6hrhDMvlqET0oP2T4lcOYrbCpKgDfMecjkdR8d6M8NSw96895GuXRfi2rSwRUVJC5j7NOfMVDTborKkEbWDw6WjfUC7CM6s5mYBbTSFnqBTsBhcRfCNevizbZM5SzowHc0a6+v1vqhas8UuhsNdfKRNlzB0IlDofGq3AeHl0tNd782i3fJbLDIFyrEDlt+FKNbCVhQVnuOD6U/wBz/wBxa0o2FZvjZ+mP9z/3F/Cajx/kVPgHy1RxXDFaSvdJ+B8xRMVwrViMviA9vuuvd8dR6H6v3Ve7PcZuWmyqzG2dkbZT/CeXkNPCr+LtyCDQexZCtoI1NPoGuxWMF1gRyR58PdP4UHxeKVWCMYzDSdjrtP4eNS4Ay3mr/wDIx/CqPGkUkBtirDw3WqhFOkRKVWyvi+Ga5rehHL8p+46VzgXHLuEu5rZykn6S2dLdzbl/q30EHy3GlKziGS1bIXMApDCe9odwT9xqxdw9u+obaRIMQYPIg8vA0biU6keq9lu1dnFLAJW6o76NoykQCfFZO49YrQMa8ANm5YKtmIynuXEJDL5H/CdOU8q2vZP9oA7tnFEKT3Vu7I56Pp9E/n3T/DIFaRaZhODXD0iTUOJw4cQQD+vKqlrjNg3PZZwHMQrSMxImFnRjGsCavZqujGygLzW9Lmq8m6efUDruOf2qsk1KyhhB/Xl0qn7Jre2qdOnlyHloDyjY0mKicOKdpSQBhI1H6nyPhUgWnYJDKawqRhUT0IojIpVz0pVewPkp8Rz5sMpJk6EyI6air3Z+9hRcAxaO9qG1tnvqcpyZQSARmgweg5SKoLbVhEmREfqKnw2GUgAkAyfeMDXbXlsBr1rjUjYN2OD3DccWyVtOMyyAxZJ7oOUQpIGuwrd9l+FJ7RCLIKiczMM2wMDTujWPtGoOxoQYa0PY+1us7KoYlbYhWuSxKxEDeGMnlW+so4RQ4UNzCzlHgJ8IHx8qylJ0bQSRnuJYd7+NTD+0dbPs1d1tkKWm4FjP7yiJ2NS9j8HYS1mthM75iSoliPa3IDNy0C6HrUfFMfhrd9i0teKquRSzHKJI+jTlzltKtcBxF+7DtZ9jZyg2wWUls0xCJoqxrqSdRtRft4OtgftmJvKP4B82asxxRZDkc3Y6+prT9px/W1H90P8Ain8aymKvgIBzbb5czpV+PiJka/8AZzhh7JmOpziNZjuKdBtz3/Km2rt794uKhbKzYkwI1cZ8vme6KE9lu0S4ZHHs2dmyxl0Xurl7zH3Z8AahsY3FXy3sbejFj3V9oQWJJzM0Wo16CKneTYNWkjd44t+4NmIzGxBLECWKcyTG80DTtlbtqq2+8y28ndBbdgx1kLuNwx32qnhuxmJvEG/cC9M7G6y/2VEKo8Jo3huyeDsibhLka985V/3FgehmkqRTQExHbDF3TksW1TwUG7c+AED1FA8acdbvJcvG9nUC534MKCZ7q+4OWkb161hbSIsW1VFjZQB8hWd7RIDeb+4P/USnFqwlwymH7TI5JuJkkkjL3lEnQGBIPpRa3dDDMpDA7EGaEYvhaMSYg9RofyPrQ04O9aOa2x/l0Pqp7rUwNLe1FCcuvrVa3x46i6u3MaH+ZTt+tK4eK2t83PkCT8In40gDvDR3vR/+lcqPimmWRI709dpoVh+0Cq4hHI1k6AQVZT1P1p2otxO+pCwQdCSRyzWiRm6e8N61h1Gc+MHKCLKRB9+fHear3k+htMpKsEeCPB1+O+1X/Y5rY1Pv3ACP5qq3bYOHSROX2gkcoO9VWl/pN9C1y6osqXIhgoJO0sOfhQfGcKiTb1B3U6gj13/DlRIkHDKTJGVPwFDbV1rdq2VgqMwZTzGcag8ozVmo/Rpl9kCcSZFFpsz21PuE99CNvZsYOnJSREDavSOznbED6PEPmUEoL2kgqYK3gJgj7Q9etYa/h7V5yJh1MHr4b7jxoTjLV2xczqYJ0JiVfwcfW+8a1SZMoJn0XbggEEEHYjY0/JXlX7OO0TG8tjPkQhy1pu8BAmbLaQOo89BvXqgNXdmDVOitcsFTmX16Hz6+e48RpTBxS1myFwr/AGSRPp1HjVwmqmKwysNQCOhj5Tp6HQ1SEybMCJBmomqrashe6spyGTRfLIZCHwj16TEXB9lvip/EE/CrRNnYrtMW6DzjwO4pVVgfIi6RlJBnwirXD8M166iL3nd1UDqxOlS8HwCNcK3boRcujHVQWyxt0BMjwIkbjQ4Hs6qXjc9qq+zPtLTaXBdy3JQhVIZRlAOx18DXHw6Ejd8E4R7D2FglsyfvJb3lBKrlDJscpzevrW2xCBSVAEAkfAmsJiO0b3XVrdpvaqjLA7w75UsYClt15hfnod4BcxjM7YrTRciwsiSxYkAk66bn0FZSftNktg9Wb95xzgDuooJJOy2XmABrv4UY7PXM1hSrllARIiIKWrcxpP1onwoQMYgGPUGbjm4iqoLEnIqrIUGBqdTpV/s1cZbZsshQqxuakah4UaAmI9n151Un7aEl7gF2jb+t+Rt/4fzrG2OGFjvp8T8TWr4+/wDWn8GT5BazGPXujvldDoCRJkdN6qHBSdM3PZTgVkpndBcYNAL96IAOgOg3oonGi3dw+HdwCy5jFq2GSQRmOvI7LFVOwIRcL3BANxydIk6a/L5UN4fjLip3XVQPbMIEkd64ZJaR9Y6RUVcmOUqSNLxzGlcNcZGyuFIBHI84kakVhvZ22Ie5cz3BctBTduF23ObKJ7uoHLnRjiZJtOCZkffWPw9sKSAB3cVZSdxM7gcjpVwWiZnptnFkaSY+6q3GmBuk/wCx/wC7bpqa1BiiSzA6Ragaf7W3URWy5cKTLVe5aq2VNQkUwBGOwasNR+foaFYHhqkmSYnrH3VocQulUcGmp9KEMtYPAWsyrkWCyA6akFl570NxXDzbMq5DE6SYJO8BvjoZo1hTDr/aX5MKj4xYLKYCyCSc2oIEk6VS2Q9MEpxF0AR1iCWBAGsggyux3+qRRDC30Nod5T3nmDyZSRP2fWhqzkJMKAYKv3l9DuPwqL2QHeUlDyMyp8nG3r8KpSaE4pmiw6E4ZYOsL8mH5UGv2/oNTBVro021ZTr99SWOKvbT2dxBHJlAHjsNDr0jyqa1cVrNwyCGZtjIGZRvOo1HMCqi1wmSY+1H70hjlAPUFkY025idbi3QCqkQQDsWYajwjf7qeBFyy88vT3FOnwqO9ai5dAGpU77e8Rp8T60VYXRBiuGFSHtkkaFYJzAnYqw5+I+dbXsf24yhbWIaV0i6xkyd/aE7azB25aRrlME0Mupj2asV5AqEggctOlNu21ufwXBmBnmVMNPUePj6Uk2gaUj3O3dDCQZBrsV452d7TX8EwR5a19ncgSNbRJj+U6dMpNek9nO0dvGBzbBGTLMx9bNpG6nunQ+FaJpmTi0FLqT+tCOhHOoAzDxHQ7jyPMfrwq2ahvAVoiGZniqzdYhhGnMfZHWlRi5YBMkKT1O9crUVo+WLLAnQZT4T91a3sK1gXctxGdnIAJJyiTs1se8JrGKCzaTrAHPyr0v9mHDr1u6zNZ0Eg3C0ZIEMsD3pzj08hPnUdMemzF8i82GtISU9mWIZbNoBwxEBAXJhTofCiwtBSQoAEAmBuSTufTnQ/AYQPisQ5J0e2uhI9zD5uW+rUQuDvHXkN/5vzrKdUjaLds5lA6a66bz1plrLnbqQs+XeA+41j2Fy7Yu3LmJuf6RkREYW4UXWQHuAM2gkya0vCsJasoRaDQzOWLTLHMVkk791VolClYKVujJcaP8AWLn9o/L/ANUExS90zyH3n/KinFHm9cP8V3/FQs2M+7EDoNJ9d62jpIhqz0HscP6vryuXB8GoXgeIWP3ZVJMlXDZFLEknTYH50Y7L2VXDoBJnMTJJkljO9WOLNFvRdB4beNZKdSf7KcLSM9jAWtsqxJjeQNxvVbhXAELEO+7i73REOs5dTPXpRBbc76edIAjcxVWwpF44VgJ5iJqniXlm/uv+5aq1hMVG+oPL8qo39Xcj7B/6lqlHoS4RAnrTS1ciuO/6iqArYhRVLDDU+lXL7CKqWdzTAu2SAwPjU+PsyXH9vw2DGqg/A/catcTdgXKxOZwJ21JB0HgTTi6JkrBypC3RGYhjodzIH51Vs4buPByd89OfgdDP40Qwl732cZRInnHdAnbqDSwpVs8EEan/APnJrTT/AKZ7X8B2AtEo8geIA09F/CqQQe8pyH7SmV8j9ZfI6Ud4ekZx4/iaqXcP3rk6e7qsjrHjy2qcelZcKf78wy+0GgGjJEbEDTbnyjyoyb6XmDLqjg7j+Pn01DD0oGyEIG6yCdBPiViDTr1hVZckqci+6Z3UZpXeJnbTU6U02gaTCWHX/R9MlxfHbr6fKuXElzvHtrmuxGZD686pYXiDKU9oJVSe9biNZmRy38PKryXkeXH27eUnTWFVgJpp2S1Q4XR7NPaCVZSS3Qrvpy2O1FOx2AujGJ7G6ygqxYqRqqjQODIYSRrEjWKF3LfdUTs91CY6i5uBv+utFexePSxfFxzlVgoJ1I+kRROniKEqYSej1djFVrrVMGDAEGQdQRTCBXTE52VYNKrFKryJxPku3dBg7np+Veg/s87R+ymy+cs7FVAGZU1Qk5FBYk5YPSPA1hbeTmsef61oh2b4ZcvXjbst3hDhRIJA3y8hBjUkDWvMs6l091wmDdGuN7QEXHznu6+4EjU9F6c6luprQbsxdVAbCG9dyPcRrpBCgo2sl23kgd0RqKNXTJI9KzlZ0Iy3DUX90B0Ba/Zk7e9iLh1Pka06EEKQZBzEEGZzXHI19aA4ThwW2LLMCAykwsEspJUkzB+FFMEgVcqzC8tNB0EAACqnJNUiYxadmB4g30r+LXPuehl3iCWyA2aTGgUn57fOrmJaXJ8WPxn86D8QBLJt9X7zWseClo9U7O4mcJbcL9QsASAeZ1iRQduNY91V1WwqtkJChnYKzIDqxj64+rRHs6D/AEfbP+yb7mihODxCqlse0PdWwGEkxndAq7wKyilbHJvQY7W2QuGuMpKtKCVJBALqNCNRWDwODINprneuG+o77S2XSCJM716F2wt5sK6/aZB8XFYPAuHOGbKo/rfs+ZiBM6mqh+Ip9NeFI5VE57zaf6s7f27VXMRppzHz8aHX3Ks0g+4dBvq9qlEbGTTWX9CpM4qJjTAq4haqWt6u4j9TVG2RJOkUwLJOh8j9xq3xK4qs7NoMxk+v+dViND5H7qtYzUsRBn5z400JlS3cRgcrBgRyII59KabEBgNM0bfmKiwVsA3AVPeykjn7o2IrmCRocBpPdy5iWAldifeOvjTapiUrJeHoQWlpJ119fxrlnES7swyiOeusuRB9RSwVxmZs4AIJXQ7xz+fjXfarLKSQQNQRGk6GTuNN6E2gaTKl60ptz0YgdIL/AOVOxCZvYnTmPX6Qf4akv4bu90850MdI+dc1KW4jQz/xuNP96qTJcQbiEKieYYjX3o3GvOJ5zXcbbyucpKxqCNNyeR0bUHQdNqtYtgwYxEsI+Cg7eRpvEFmSOafc7T99PQWMw/EmUAOAVVwxZQZ0MmVO3+e1HOymR8RZG6zbmOoLx6+7WcZTFyJ0ZI1OxaDGum9Mw8i4CpKOJIZY0Kk+h2nb40JsUlaPoPwG1RtTbTEqp12B1325+NNZxMSJ6c66TnOzSofieLWUYqzQRE6HmJ/GlTsteOX0fLVgbEzy/R8K9g/Zpg7XsiQqMTlbOJzKw+qTyPeOx++vGrF/Yfr4V6F+yixdN5nS5lXXOhJAeAIgDTQ+H4RwS0mbRWz0DssDldp0a7iGIj7V08/5R8KI4u9lVnOwknwA39IFVOzmFuWreR1E8yGnXM7evvfKu8dYjDX/AO7vfNWrObTao1imkzHYztOlxx7PO0kKuVGlpOgkgA770e4bxSVzkEFl1Vo0jyJ3oIEW3asMEQssRqPq2gdT4Nr51ZvW2HPVVUGAR9XpyrSUUkRGTbAV1tf11FDsUwlf7S/Dn6Vcc/d/iWorFlZmBVIbVm/4HP8ARyRJ+hbRdSTDaADcz0oPgODXjJKOAxw7AZDI9k6uQc2UaxGhNafgrfQ29fqqNPKiHtRMc658qbLcbKvHcI921kSJzoddBoZoFguyWQKO7CXfagl2Y5jodAijatV7QUhdoUtBSA9/C6HWelCcVcJcz/8AGR8Ht0fx1skyOnxrOY5wrOToAhnwGa3NXDYpETOfGo2fypxNMZhVARXzQ+/h1uAq2x8Y21G1XrzVWtHWmhFpeVXlcZ1LbfRzPktULf41LeWVHiiD/gWgRHhHhs3gh+Ej8Kie2xDZtCyKZHQgx8hSt2Y+Ef8AqmWkYTLToAJ1iNh86qxY8HYQFXIPQHruqmokYm5cnWVYegiPlT7IbP3tTEfAAfhTAnfPr9y/lQKuFMALZGUlDnO3iJ22q1cvMqpABBbKZ6TuI86hgZPIwZ8VialAlPJifSEpi2MfEKQ+YFQDlJ33mCI5U65bzAdSsfJW/GmXrJ+k8RnHz/KqfEPeWJk2r4B2IMIdDy935U6HZZZD3/EA/AimqO/6v89fxqtgsU5LS0/Qoy5oMErr4mSKsi9LAFY7wEjyBk9N6NoGke54e9mRW6qp+IBoRcZtQz2wPsjW4Wy66ZZLZtRB2IOwiouzXGrdy1btkw4RRB5woEjrRlorbqMYSxMPc4bjXOYPdTNBKkgEEjvaZtJMn1pVtZpVWI/UZ4Bgf2f3Hs2rqsO8hLagezcKxCskSJIAzEiNdNQK3v7NsP7PCqobMT3iJXultTsxgTI1AMg6VYXCouDuhFABWGgQCSoU76neifZvDq6stu2plIyt3FbusIYrrXF+To6OcLGHxavORgY6eOxHUaHXYxoaGdpSf3a8Z/1dyR5qQIrR8UXEFM963YXJkVChYsMzoCNdMsTWd45fCWySgZTOYHaAC0nQ9KnyRUJUhxeSMnjMNcNoJlg/SxMLuGAmT0itnfRSrOse4dYGvd019KzOE4hmYKmHVSdu4RPmSoFF+H457mHusy5SovLptCgiR+uVKUmxqNGFdvuP3rQgcUcM65QMp0JkyPPTwoo538v191Dr9oZpOxBkdYFaq/ghs1uC43dGGEEZvZ5gQNjlnaosDxLEXHQtiG0e2CAqAEE66xOwND0QhADtkHwyjSKr4NwrA6/6UqIjmsKPKdfjRGKFKTDDdo8TfS0jwousSGtlkcKuxmTIbK232au8FsM1y0x9qfpQGD3bjQBrmhjBHyqiy+6TbC5RCkRoFsuoA5x3iduQqHD46Dh2gz7Uj3uh8tq182H/AAqM4OV+49RcqB71ZPjNxWumIjIR/wASUaGKUhRqS8xAkCBOvSs3xtcjtl17kgebJXL4+nRLgwedc1GsjQ1TtXWI1BHxrrXK0qhDsQTzAqrbOtdujwqK22tAi6v40+8/d21yLr4hBTUNRXdV/lj5UxFXh+LuMxVo0EggHrERSwmOLMwKQd9x4DT4VV4Ye8ZJ2I+dPwJljpGhGk6wfE+NOhJ8LOFx6u2gYEbzpuP8qlOLTPkzDNvB32nTrpQ/hp70n9b09z/WBpy+9T+VFDvRcW+hBhlI8CKgYjKRyzcvGBy8qoW/cu6fWX5NSutFk8oFo6ec0ULpxeIkuysGGpWZEQD8Bz08atXsPmymYy5/XMCv4UPuf6R9dZaJ/s6b1ctXjlQg+9EzzkE6fGhFTVEWGwpVhJBHs8nmRP4VKREac1+6PwplrEFishdZ26gkfCmHEkjVTsux6kimSWv6Ta0ym0SrgmTMTmA5bGY+VexcPxBa0jNuVUnUGDGuoPWvCyCMQHiQsMRE7aag8uR86PYrtreQiCFB5QNvCmvKovZg47PXM9KvHr3brFEkhlHpH40qv14jxNlaw5GFKkRLLIkHTMk8+got2RwgMhvBgAQfcZWGonmBWZ4r2sNi2Ge2SD3YA5786r8M/aWto5jh2YMpGjARMamZ6VzK7OlpHp/aFvoD/eW/kQfwrz/tVisuGvgzPsbn/IRPzrjftKs4i2bbhbTh1IzOTm0MRC6jxrK9su0dq5ZZFhmOgIZj7wIO/KlJXIqMXRS7Iveu5br37hZWaAW7ui9Oe9abhOP+guoRBy3yfGcx/GsH2fx4t2ySwAUkxrrIjSAeXWr7caRbZyuhzA7Mfrbg93oabVlS/RNcO/661UfU8tAfrLz9aof0yGmSNFJ08P0an4fiUuH37aRE52AmZ261pwyxb0bW5wljazLE+zURI+yAdTpvQp8Bsc6StxXgGTpy051a4n2ltZQEuJmEDRhr5waDJxsEyWT4iohJ0VLxs0dxZB5aHUzz7vIfxVBhOFMVX6RZtuWgB5aTMGQIoavHFK3CCsKoO40m4g5HxpuG7RBTOdR/NTt0LC2bTAXSBGbUbA8/WqPGL03J/h/xLQEdpkmZXr7wFQ43j65gwKwVg9/qRroPCpitlOLoLe0ims86UE//ANAnVfiPyo5wMW8RZu3DdCNbBKAMveIE9+RIQ7TVpWJqkMuLpVMDWh9ztEvh8f8A81Sbjyydvj/+aQYs1Fu5pyqNiY9D66ms7b7Q+H3/APjVs8ZARSQdc0bmVnQxEgSSNd4picXZdw9vKc0gzOwbnB5qK5hkhp3975kflQxuPAD3T6g/fGlRLx875PlTFhQYsIFO4MnYT1Ph4097R9oGHKOfgR+NAT2gMjueNOvdo3JBCRyp0xUFhhyA/PNtG8yTrpUGIIFpwTEgATpJgwKGP2gugTlHr/7qjj+Ks4gqBrOnwp1Y0qCF26DiQwIKkjWf4QKsrikCWwWAYBZBO0AD86zDXjppXf3ljvB8/wA96SRTpmpsMDlIIMdCDuwNcyfhzHJiR99Z+xbJCsrFSWI05aH8hV/BLfa7kZ2ZRvB8AdqtRMm0HsJhszSRvoSDrEA7frfwqzxDh1rMEynvZirTtAkAzII16Cq+HwMkgJmiDq4A+cVn+J4oe0y+yiN9Z1Ij76t+PW0YqmytcwlwkkZQCdiVrlcyn7P3fnXay9NGppcbj0vALcQkAyBnOh2qp7HDne2f981YHCrv2Z9RUtvhtz7I+IqdIvZFhlw1tgyWhmGzZnJ8hJj5V3jGJF+2bfuzl1gnYg9fCpXwDjcfr0qJsMRvRSY1JoG4Lh2RWXODmBGqnSRvE6121w0hMmbQiNgB8zRNLQ509bAp0gzYHXgKc3nkYZRI9aIcN4VatOHHKd3HMRyH41Y/d6cLFDVhl8k2LS0yxHqpEj471QHDlOg+JCj7jPyq2LNdFupUEh+oxv8ARNtbTAuMzZQSqEiJLDoTqtDsVw5F2fMegSPvOlGltnIfFh8g3511bJ608RKbMsyDmseYim3LajkNa1ow56imvhV5x8P8qWJp6v6Mkq9BVbGoSRCz7PvNpsJ+/n6Vt0wg6fKnnhg17o1321ppUS/JZkTYY6gE9DUJ4bcJnLW0XARpAHp/lTxg43I+FFA/IzGpgbgju1YXAv02/OfxrVewUcxTPZL1oxF6jMw+AaDpyNV8NhCUU9QD8q1V02xoXX1IobhcIoQLmZ4AHdUxppuYFUkhObsC3cJ31E8m/Cu38MABr9ZfnpRpsKsyUGm2ZpOvgo8KTWx/CPJfzNMnJge9YXKYEmNNCafftAjS2N15cgQTufA0UI8W9IA+CgU3KOg9dfvp0Kwa9mSIRYBMz5V04Hc93WPqxtPWiM02KBWDkwAAALHQzpA69AevWkMSlt4ZnUEggBJzCNRI1miBFQ3sErxmgxtJ2qk6FYzEcUskgI7oRMyrmZ2mU011oOuHL98sWXUnrvpA03+6iycMtgiEBIn571MoVBoo15761Hk8zBL4I7OBbKN9hy/zpVEceev6+NKo9b9E6NCnFDzUfIVat8UXnmHrPyNZ1VPj8anRT0+dXgjTJmlXiVoxA6TIJ89iIqQY62enoY+8Gs4pIqQXT1pemh5hq7i7c+4W8gp+81IuOtgSbb9dEXb0agYumni8aWAZBz+kbHMEeaH8q7+94fnl1ge63PT7NBRiDUiY1hzNLAeSDS3MKfrJUq/uv27X+8B+NB14o4+sflTW4k56HzA/Klgx2go+NwcwbiaTpBOpjw8KjfG4H/5fgp/8aHf0hc6j4Cm/vz75qeDFaLpxGD5XHPkjH/DTQ9k+6mIbyteQ5x1FVf6SufbNc/f3+0fjRiwtBH2PSxd/na2n4mmmw/K2B/8AcP8ADbqj+/v1pHHv1NGLC0XXs3elsebu33IKr3cO/wBseifixNV/3xuproxrU6YtEZsnqx+X/KopjYWdwvqGb/mBqyMbTRi5NPYDEsvEAgDwEfgK6cIebCp1xK07245UWxUVf3E9flS/cf4j6Va9oKQ1otjoqnAr1Pxpv7ivj+vSroSpAtLJhiDDgx+iKcMCOhooLX6ArjXFGkwec8h5daMgxKKcPXmPifxmk3Cy0ezQ76lpAjwkyaujFID49a6ceKl2x4oEYrhN1ToJ6nUj00oXiME0kkMBOg1En15VqTjx1qN+IiowYYoxL4RJ3I9T+dKtgeID7IpUYMnBABTU4NKlXUSdVj1p4Y9aVKgZIpqRaVKkwRKtSxSpVDLGMKjNKlVCGmuGlSoEcWlSpUANpE0qVAHSaSk0qVMB9NnWlSpAiVaTUqVIZ22asoa5SqRomtnWprVKlSGWrPOgGOP0ppUqI9B8GimTSpVRI6dqcxpUqAICx60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7" name="AutoShape 13" descr="https://edu.tatar.ru/upload/organization/21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14496"/>
              </p:ext>
            </p:extLst>
          </p:nvPr>
        </p:nvGraphicFramePr>
        <p:xfrm>
          <a:off x="1475656" y="792163"/>
          <a:ext cx="716915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Документ" r:id="rId3" imgW="9410265" imgH="5726540" progId="Word.Document.12">
                  <p:embed/>
                </p:oleObj>
              </mc:Choice>
              <mc:Fallback>
                <p:oleObj name="Документ" r:id="rId3" imgW="9410265" imgH="5726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792163"/>
                        <a:ext cx="7169150" cy="435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1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3689" y="1275606"/>
            <a:ext cx="48965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рассмотрен вопрос о соответствии руководителя занимаемой должности или переводе на иную должность в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5486"/>
            <a:ext cx="71287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рименение дисциплинарного взыскания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руководителям детских садов и школ</a:t>
            </a:r>
          </a:p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исполнительного комитета г. Казани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758" y="3069028"/>
            <a:ext cx="417646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 276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 342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 387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«СОШ №9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533" y="3187822"/>
            <a:ext cx="438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33" y="1269419"/>
            <a:ext cx="2735501" cy="34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735" y="1419622"/>
            <a:ext cx="48965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рассмотрен вопрос о соответствии руководителя занимаемой должности или переводе на иную должность в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5486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дисциплинарного взыскания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руководителю детского сада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Набережные Челны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758" y="2787774"/>
            <a:ext cx="359429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«Алсу»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Набережные Челны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60" y="2782247"/>
            <a:ext cx="438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7260"/>
            <a:ext cx="2736304" cy="364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0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6305</TotalTime>
  <Words>557</Words>
  <Application>Microsoft Office PowerPoint</Application>
  <PresentationFormat>Экран (16:9)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Обращения граждан 2015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 Алгоритм действий  при оказании благотворительной помощи гражданами  образовательной организации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User</cp:lastModifiedBy>
  <cp:revision>631</cp:revision>
  <cp:lastPrinted>2016-03-10T06:10:48Z</cp:lastPrinted>
  <dcterms:created xsi:type="dcterms:W3CDTF">2014-03-04T07:12:45Z</dcterms:created>
  <dcterms:modified xsi:type="dcterms:W3CDTF">2016-03-10T06:13:41Z</dcterms:modified>
</cp:coreProperties>
</file>