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31"/>
  </p:notesMasterIdLst>
  <p:handoutMasterIdLst>
    <p:handoutMasterId r:id="rId32"/>
  </p:handoutMasterIdLst>
  <p:sldIdLst>
    <p:sldId id="305" r:id="rId2"/>
    <p:sldId id="377" r:id="rId3"/>
    <p:sldId id="420" r:id="rId4"/>
    <p:sldId id="382" r:id="rId5"/>
    <p:sldId id="407" r:id="rId6"/>
    <p:sldId id="408" r:id="rId7"/>
    <p:sldId id="384" r:id="rId8"/>
    <p:sldId id="383" r:id="rId9"/>
    <p:sldId id="423" r:id="rId10"/>
    <p:sldId id="410" r:id="rId11"/>
    <p:sldId id="411" r:id="rId12"/>
    <p:sldId id="413" r:id="rId13"/>
    <p:sldId id="414" r:id="rId14"/>
    <p:sldId id="418" r:id="rId15"/>
    <p:sldId id="422" r:id="rId16"/>
    <p:sldId id="416" r:id="rId17"/>
    <p:sldId id="369" r:id="rId18"/>
    <p:sldId id="370" r:id="rId19"/>
    <p:sldId id="393" r:id="rId20"/>
    <p:sldId id="371" r:id="rId21"/>
    <p:sldId id="415" r:id="rId22"/>
    <p:sldId id="417" r:id="rId23"/>
    <p:sldId id="421" r:id="rId24"/>
    <p:sldId id="386" r:id="rId25"/>
    <p:sldId id="425" r:id="rId26"/>
    <p:sldId id="419" r:id="rId27"/>
    <p:sldId id="381" r:id="rId28"/>
    <p:sldId id="424" r:id="rId29"/>
    <p:sldId id="372" r:id="rId30"/>
  </p:sldIdLst>
  <p:sldSz cx="9144000" cy="5143500" type="screen16x9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18B2"/>
    <a:srgbClr val="002060"/>
    <a:srgbClr val="0E86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834" autoAdjust="0"/>
  </p:normalViewPr>
  <p:slideViewPr>
    <p:cSldViewPr>
      <p:cViewPr>
        <p:scale>
          <a:sx n="100" d="100"/>
          <a:sy n="100" d="100"/>
        </p:scale>
        <p:origin x="-294" y="-8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0A6E0-3A9D-4EAC-A11E-FEC605EA2F28}" type="datetimeFigureOut">
              <a:rPr lang="ru-RU" smtClean="0"/>
              <a:t>07.05.2015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AF319-A184-45FC-9DE2-EB9CD3FA1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867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36C33-2F50-4361-9651-B5934CDC7413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3846F-E4DD-4C7C-A04D-B5CB438F4A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1306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11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12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13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05" tIns="45752" rIns="91505" bIns="45752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solidFill>
                  <a:prstClr val="black"/>
                </a:solidFill>
                <a:cs typeface="Arial" charset="0"/>
              </a:rPr>
              <a:pPr algn="r" eaLnBrk="1" hangingPunct="1"/>
              <a:t>15</a:t>
            </a:fld>
            <a:endParaRPr lang="ru-RU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solidFill>
                  <a:prstClr val="black"/>
                </a:solidFill>
                <a:cs typeface="Arial" charset="0"/>
              </a:rPr>
              <a:pPr algn="r" eaLnBrk="1" hangingPunct="1"/>
              <a:t>17</a:t>
            </a:fld>
            <a:endParaRPr lang="ru-RU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solidFill>
                  <a:prstClr val="black"/>
                </a:solidFill>
                <a:cs typeface="Arial" charset="0"/>
              </a:rPr>
              <a:pPr algn="r" eaLnBrk="1" hangingPunct="1"/>
              <a:t>18</a:t>
            </a:fld>
            <a:endParaRPr lang="ru-RU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solidFill>
                  <a:prstClr val="black"/>
                </a:solidFill>
                <a:cs typeface="Arial" charset="0"/>
              </a:rPr>
              <a:pPr algn="r" eaLnBrk="1" hangingPunct="1"/>
              <a:t>19</a:t>
            </a:fld>
            <a:endParaRPr lang="ru-RU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solidFill>
                  <a:prstClr val="black"/>
                </a:solidFill>
                <a:cs typeface="Arial" charset="0"/>
              </a:rPr>
              <a:pPr algn="r" eaLnBrk="1" hangingPunct="1"/>
              <a:t>20</a:t>
            </a:fld>
            <a:endParaRPr lang="ru-RU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24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25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2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solidFill>
                  <a:prstClr val="black"/>
                </a:solidFill>
                <a:cs typeface="Arial" charset="0"/>
              </a:rPr>
              <a:pPr algn="r" eaLnBrk="1" hangingPunct="1"/>
              <a:t>29</a:t>
            </a:fld>
            <a:endParaRPr lang="ru-RU" sz="1200" dirty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4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5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6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7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8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9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 txBox="1">
            <a:spLocks noGrp="1" noChangeArrowheads="1"/>
          </p:cNvSpPr>
          <p:nvPr/>
        </p:nvSpPr>
        <p:spPr bwMode="auto">
          <a:xfrm>
            <a:off x="3816153" y="9373346"/>
            <a:ext cx="2918048" cy="494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19" tIns="45759" rIns="91519" bIns="45759" anchor="b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41BCA10-A7A4-4163-B094-1F4C48BA7439}" type="slidenum">
              <a:rPr lang="ru-RU" sz="1200">
                <a:cs typeface="Arial" charset="0"/>
              </a:rPr>
              <a:pPr algn="r" eaLnBrk="1" hangingPunct="1"/>
              <a:t>10</a:t>
            </a:fld>
            <a:endParaRPr lang="ru-RU" sz="1200" dirty="0">
              <a:cs typeface="Arial" charset="0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788" y="739775"/>
            <a:ext cx="6580187" cy="37020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76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7602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95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87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3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624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0259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2056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8153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352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84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9657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6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487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07.05.2015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255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9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A953-8F8B-41CF-A1AB-C67361DBF7B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97" y="735546"/>
            <a:ext cx="7911913" cy="237626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Г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осударственная итоговая аттестация 2015 года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2627784" y="3219822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/>
        </p:nvSpPr>
        <p:spPr>
          <a:xfrm>
            <a:off x="2552403" y="3190666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400" b="1" dirty="0" smtClean="0">
                <a:solidFill>
                  <a:srgbClr val="002060"/>
                </a:solidFill>
              </a:rPr>
              <a:t>Габдрахманова</a:t>
            </a:r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Г.З. заместитель министра - руководитель департамента надзора и контроля в сфере образования Министерства  образования и науки Республики Татарстан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82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6246" y="-211"/>
            <a:ext cx="1403648" cy="5143500"/>
          </a:xfrm>
          <a:prstGeom prst="rect">
            <a:avLst/>
          </a:prstGeom>
        </p:spPr>
      </p:pic>
      <p:pic>
        <p:nvPicPr>
          <p:cNvPr id="9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A953-8F8B-41CF-A1AB-C67361DBF7BD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70981" y="252882"/>
            <a:ext cx="53285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0</a:t>
            </a:r>
            <a:r>
              <a:rPr lang="ru-RU" sz="2800" b="1" dirty="0" smtClean="0"/>
              <a:t>7 час. 30мин. ППЭ открывают:</a:t>
            </a:r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72309" y="1308820"/>
            <a:ext cx="324036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Член ГЭК по контролю 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458418" y="2055329"/>
            <a:ext cx="3268142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Руководитель ППЭ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464099" y="2738332"/>
            <a:ext cx="3295923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Директор школы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64099" y="3435846"/>
            <a:ext cx="3240360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Технический специалист</a:t>
            </a:r>
            <a:endParaRPr lang="ru-RU" sz="2000" b="1" dirty="0"/>
          </a:p>
        </p:txBody>
      </p:sp>
      <p:sp>
        <p:nvSpPr>
          <p:cNvPr id="16" name="Фигура, имеющая форму буквы L 15"/>
          <p:cNvSpPr/>
          <p:nvPr/>
        </p:nvSpPr>
        <p:spPr>
          <a:xfrm rot="19055399">
            <a:off x="2899739" y="1358314"/>
            <a:ext cx="270745" cy="203922"/>
          </a:xfrm>
          <a:prstGeom prst="corner">
            <a:avLst>
              <a:gd name="adj1" fmla="val 50000"/>
              <a:gd name="adj2" fmla="val 599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Фигура, имеющая форму буквы L 19"/>
          <p:cNvSpPr/>
          <p:nvPr/>
        </p:nvSpPr>
        <p:spPr>
          <a:xfrm rot="19055399">
            <a:off x="2899738" y="2082818"/>
            <a:ext cx="270745" cy="203922"/>
          </a:xfrm>
          <a:prstGeom prst="corner">
            <a:avLst>
              <a:gd name="adj1" fmla="val 50000"/>
              <a:gd name="adj2" fmla="val 599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Фигура, имеющая форму буквы L 20"/>
          <p:cNvSpPr/>
          <p:nvPr/>
        </p:nvSpPr>
        <p:spPr>
          <a:xfrm rot="19055399">
            <a:off x="2899738" y="2802951"/>
            <a:ext cx="270745" cy="203922"/>
          </a:xfrm>
          <a:prstGeom prst="corner">
            <a:avLst>
              <a:gd name="adj1" fmla="val 50000"/>
              <a:gd name="adj2" fmla="val 599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Фигура, имеющая форму буквы L 21"/>
          <p:cNvSpPr/>
          <p:nvPr/>
        </p:nvSpPr>
        <p:spPr>
          <a:xfrm rot="19055399">
            <a:off x="2898493" y="3440668"/>
            <a:ext cx="270745" cy="203922"/>
          </a:xfrm>
          <a:prstGeom prst="corner">
            <a:avLst>
              <a:gd name="adj1" fmla="val 50000"/>
              <a:gd name="adj2" fmla="val 59921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7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9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A953-8F8B-41CF-A1AB-C67361DBF7BD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2627784" y="3219822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630402" y="745181"/>
            <a:ext cx="2901813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Член ГЭК по контролю 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630402" y="1419622"/>
            <a:ext cx="2901813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Технический специалист</a:t>
            </a:r>
            <a:endParaRPr lang="ru-RU" sz="2000" b="1" dirty="0"/>
          </a:p>
        </p:txBody>
      </p:sp>
      <p:cxnSp>
        <p:nvCxnSpPr>
          <p:cNvPr id="14" name="Прямая соединительная линия 13"/>
          <p:cNvCxnSpPr>
            <a:stCxn id="12" idx="1"/>
          </p:cNvCxnSpPr>
          <p:nvPr/>
        </p:nvCxnSpPr>
        <p:spPr>
          <a:xfrm flipH="1">
            <a:off x="1301001" y="945236"/>
            <a:ext cx="3294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302961" y="945236"/>
            <a:ext cx="0" cy="757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1301001" y="1702669"/>
            <a:ext cx="3294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7" name="Нашивка 16"/>
          <p:cNvSpPr/>
          <p:nvPr/>
        </p:nvSpPr>
        <p:spPr>
          <a:xfrm>
            <a:off x="4908837" y="1147251"/>
            <a:ext cx="360040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4594537" y="1143932"/>
            <a:ext cx="360040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Нашивка 18"/>
          <p:cNvSpPr/>
          <p:nvPr/>
        </p:nvSpPr>
        <p:spPr>
          <a:xfrm>
            <a:off x="5206863" y="1147251"/>
            <a:ext cx="360040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652120" y="609882"/>
            <a:ext cx="3347865" cy="67070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вскрывают </a:t>
            </a:r>
            <a:r>
              <a:rPr lang="ru-RU" b="1" dirty="0"/>
              <a:t>опечатанные </a:t>
            </a:r>
            <a:r>
              <a:rPr lang="ru-RU" b="1" dirty="0" smtClean="0"/>
              <a:t>аудитории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660479" y="1441059"/>
            <a:ext cx="3347865" cy="64807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проверяют работоспособность</a:t>
            </a:r>
            <a:r>
              <a:rPr lang="ru-RU" sz="1600" b="1" dirty="0"/>
              <a:t> 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системы</a:t>
            </a:r>
            <a:r>
              <a:rPr lang="ru-RU" sz="1600" b="1" dirty="0"/>
              <a:t> видеонаблюдения</a:t>
            </a:r>
            <a:endParaRPr lang="ru-RU" sz="1600" b="1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1630402" y="2571750"/>
            <a:ext cx="2901813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Член ГЭК по контролю </a:t>
            </a:r>
            <a:endParaRPr lang="ru-RU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630402" y="3219822"/>
            <a:ext cx="2901813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 smtClean="0"/>
              <a:t>Директор школы</a:t>
            </a:r>
            <a:endParaRPr lang="ru-RU" sz="2000" b="1" dirty="0"/>
          </a:p>
        </p:txBody>
      </p:sp>
      <p:sp>
        <p:nvSpPr>
          <p:cNvPr id="24" name="Нашивка 23"/>
          <p:cNvSpPr/>
          <p:nvPr/>
        </p:nvSpPr>
        <p:spPr>
          <a:xfrm>
            <a:off x="5153797" y="2859782"/>
            <a:ext cx="360040" cy="35049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Нашивка 24"/>
          <p:cNvSpPr/>
          <p:nvPr/>
        </p:nvSpPr>
        <p:spPr>
          <a:xfrm>
            <a:off x="4869435" y="2859782"/>
            <a:ext cx="360040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Нашивка 25"/>
          <p:cNvSpPr/>
          <p:nvPr/>
        </p:nvSpPr>
        <p:spPr>
          <a:xfrm>
            <a:off x="4596089" y="2859782"/>
            <a:ext cx="360040" cy="36004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1288700" y="2759608"/>
            <a:ext cx="0" cy="7574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1275899" y="3517041"/>
            <a:ext cx="3294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1288700" y="2759609"/>
            <a:ext cx="3294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5652120" y="2631118"/>
            <a:ext cx="3347865" cy="81736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cs typeface="Times New Roman" panose="02020603050405020304" pitchFamily="18" charset="0"/>
              </a:rPr>
              <a:t>в</a:t>
            </a:r>
            <a:r>
              <a:rPr lang="ru-RU" sz="1600" b="1" dirty="0" smtClean="0">
                <a:cs typeface="Times New Roman" panose="02020603050405020304" pitchFamily="18" charset="0"/>
              </a:rPr>
              <a:t> 08.00</a:t>
            </a:r>
            <a:r>
              <a:rPr lang="ru-RU" sz="1600" b="1" dirty="0">
                <a:cs typeface="Times New Roman" panose="02020603050405020304" pitchFamily="18" charset="0"/>
              </a:rPr>
              <a:t> запускают через </a:t>
            </a:r>
            <a:r>
              <a:rPr lang="ru-RU" sz="1600" b="1" dirty="0" smtClean="0">
                <a:cs typeface="Times New Roman" panose="02020603050405020304" pitchFamily="18" charset="0"/>
              </a:rPr>
              <a:t>металлоискатель</a:t>
            </a:r>
            <a:r>
              <a:rPr lang="ru-RU" sz="1600" b="1" dirty="0">
                <a:cs typeface="Times New Roman" panose="02020603050405020304" pitchFamily="18" charset="0"/>
              </a:rPr>
              <a:t> </a:t>
            </a:r>
            <a:r>
              <a:rPr lang="ru-RU" sz="1600" b="1" dirty="0" smtClean="0">
                <a:cs typeface="Times New Roman" panose="02020603050405020304" pitchFamily="18" charset="0"/>
              </a:rPr>
              <a:t>организаторов</a:t>
            </a:r>
          </a:p>
        </p:txBody>
      </p:sp>
    </p:spTree>
    <p:extLst>
      <p:ext uri="{BB962C8B-B14F-4D97-AF65-F5344CB8AC3E}">
        <p14:creationId xmlns:p14="http://schemas.microsoft.com/office/powerpoint/2010/main" val="248730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9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759775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A953-8F8B-41CF-A1AB-C67361DBF7BD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97" y="735546"/>
            <a:ext cx="8208899" cy="237626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     </a:t>
            </a:r>
          </a:p>
          <a:p>
            <a:pPr algn="ctr">
              <a:defRPr/>
            </a:pPr>
            <a:r>
              <a:rPr lang="ru-RU" sz="36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ru-RU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        </a:t>
            </a:r>
          </a:p>
          <a:p>
            <a:pPr algn="ctr">
              <a:defRPr/>
            </a:pPr>
            <a:r>
              <a:rPr lang="ru-RU" sz="3600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Организаторы проходят в ППЭ: </a:t>
            </a:r>
          </a:p>
          <a:p>
            <a:pPr algn="ctr">
              <a:defRPr/>
            </a:pPr>
            <a:endParaRPr lang="ru-RU" sz="3600" b="1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- </a:t>
            </a: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без верхний одежды; </a:t>
            </a:r>
          </a:p>
          <a:p>
            <a:pPr>
              <a:defRPr/>
            </a:pPr>
            <a:r>
              <a:rPr lang="ru-RU" sz="36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- без сумок</a:t>
            </a:r>
          </a:p>
          <a:p>
            <a:pPr>
              <a:defRPr/>
            </a:pPr>
            <a:endParaRPr lang="ru-RU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руках может быть прозрачный пакет (паспорт, ручка, пища, медикаменты) </a:t>
            </a:r>
            <a:endParaRPr lang="ru-RU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2627784" y="3219822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914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9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A953-8F8B-41CF-A1AB-C67361DBF7BD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2627784" y="3219822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197770" y="2223611"/>
            <a:ext cx="5394439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видеозапись в штабе ППЭ</a:t>
            </a:r>
            <a:endParaRPr kumimoji="0" lang="ru-RU" altLang="ru-RU" sz="44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385938" y="2114685"/>
            <a:ext cx="1378882" cy="6527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08.00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179573" y="3078945"/>
            <a:ext cx="5412635" cy="36933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Начинается видеозапись в аудитории </a:t>
            </a:r>
            <a:endParaRPr kumimoji="0" lang="ru-RU" altLang="ru-RU" sz="4400" b="1" i="0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545163" y="3218970"/>
            <a:ext cx="1237367" cy="70292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09.00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3165460" y="3579194"/>
            <a:ext cx="5412636" cy="92333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Запускают детей</a:t>
            </a:r>
            <a:r>
              <a:rPr kumimoji="0" lang="ru-RU" altLang="ru-RU" b="1" i="0" u="none" strike="noStrike" cap="none" normalizeH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через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металлоискатель </a:t>
            </a:r>
          </a:p>
          <a:p>
            <a:pPr lvl="0"/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руках может быть прозрачный пакет (паспорт, ручка,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медикаменты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altLang="ru-RU" sz="4400" b="1" i="1" u="none" strike="noStrike" cap="none" normalizeH="0" baseline="0" dirty="0" smtClean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483768" y="131450"/>
            <a:ext cx="589531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Руководитель ППЭ проводит инструктаж для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организаторов в </a:t>
            </a:r>
            <a:r>
              <a:rPr lang="ru-RU" sz="2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штабе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483768" y="1131590"/>
            <a:ext cx="5974357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Технический специалист распечатывает распределение организаторов и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участников</a:t>
            </a:r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>
            <a:stCxn id="13" idx="6"/>
          </p:cNvCxnSpPr>
          <p:nvPr/>
        </p:nvCxnSpPr>
        <p:spPr>
          <a:xfrm flipV="1">
            <a:off x="2782530" y="3263611"/>
            <a:ext cx="382930" cy="306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768416" y="3618640"/>
            <a:ext cx="397044" cy="303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2744143" y="2384715"/>
            <a:ext cx="435431" cy="112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501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вал 3"/>
          <p:cNvSpPr/>
          <p:nvPr/>
        </p:nvSpPr>
        <p:spPr>
          <a:xfrm>
            <a:off x="1633763" y="492228"/>
            <a:ext cx="1378882" cy="6527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09.30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492228"/>
            <a:ext cx="496855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руководитель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ППЭ начинает разносить </a:t>
            </a:r>
            <a:r>
              <a:rPr lang="ru-RU" dirty="0" err="1">
                <a:solidFill>
                  <a:srgbClr val="002060"/>
                </a:solidFill>
                <a:latin typeface="Times New Roman"/>
                <a:ea typeface="Times New Roman"/>
              </a:rPr>
              <a:t>КИМы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 в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аудитории</a:t>
            </a:r>
            <a:endParaRPr lang="ru-RU" dirty="0">
              <a:solidFill>
                <a:srgbClr val="002060"/>
              </a:solidFill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1151" y="1707654"/>
            <a:ext cx="4422686" cy="5232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ru-RU" sz="2800" dirty="0">
                <a:ln>
                  <a:solidFill>
                    <a:schemeClr val="tx1"/>
                  </a:solidFill>
                </a:ln>
                <a:latin typeface="Times New Roman"/>
                <a:ea typeface="Times New Roman"/>
              </a:rPr>
              <a:t>Экзамен начинается в 10.00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8966" y="2571750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участник ГИА опоздал на экзамен, он допускается к сдаче ГИА в установленном порядке, при этом время окончания экзамена не продлевается, о чем сообщается участнику ГИА.</a:t>
            </a:r>
            <a:endParaRPr lang="ru-RU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6875" y="3736652"/>
            <a:ext cx="75554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002060"/>
                </a:solidFill>
                <a:latin typeface="Times New Roman"/>
                <a:ea typeface="Times New Roman"/>
              </a:rPr>
              <a:t>Организаторы проводят инструктаж для участников </a:t>
            </a:r>
            <a:r>
              <a:rPr lang="ru-RU" i="1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ГИА </a:t>
            </a:r>
            <a:r>
              <a:rPr lang="ru-RU" i="1" dirty="0">
                <a:solidFill>
                  <a:srgbClr val="002060"/>
                </a:solidFill>
                <a:latin typeface="Times New Roman"/>
                <a:ea typeface="Times New Roman"/>
              </a:rPr>
              <a:t>и информируют о порядке проведения экзамена. Повторный инструктаж для опоздавших не проводиться</a:t>
            </a:r>
            <a:endParaRPr lang="ru-RU" i="1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3012645" y="697683"/>
            <a:ext cx="479235" cy="95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63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87827"/>
            <a:ext cx="1403648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prstClr val="white"/>
                </a:solidFill>
              </a:rPr>
              <a:t>Министерство образования и науки Республики Татарстан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553750" y="89081"/>
            <a:ext cx="8563706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Экзамен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701824" y="181339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377280" y="915566"/>
            <a:ext cx="8229600" cy="3171573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 - </a:t>
            </a:r>
            <a:r>
              <a:rPr lang="ru-RU" sz="2800" dirty="0" smtClean="0">
                <a:solidFill>
                  <a:srgbClr val="002060"/>
                </a:solidFill>
                <a:ea typeface="Times New Roman"/>
              </a:rPr>
              <a:t>Руководитель </a:t>
            </a:r>
            <a:r>
              <a:rPr lang="ru-RU" sz="2800" dirty="0">
                <a:solidFill>
                  <a:srgbClr val="002060"/>
                </a:solidFill>
                <a:ea typeface="Times New Roman"/>
              </a:rPr>
              <a:t>вывешивает </a:t>
            </a:r>
            <a:r>
              <a:rPr lang="ru-RU" sz="2800" dirty="0" smtClean="0">
                <a:solidFill>
                  <a:srgbClr val="002060"/>
                </a:solidFill>
                <a:ea typeface="Times New Roman"/>
              </a:rPr>
              <a:t>распределение на входе в ППЭ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800" dirty="0" smtClean="0">
                <a:solidFill>
                  <a:srgbClr val="002060"/>
                </a:solidFill>
                <a:ea typeface="Times New Roman"/>
              </a:rPr>
              <a:t>   - Организация аудиторного  запуска </a:t>
            </a:r>
            <a:r>
              <a:rPr lang="ru-RU" sz="2800" dirty="0">
                <a:solidFill>
                  <a:srgbClr val="002060"/>
                </a:solidFill>
                <a:ea typeface="Times New Roman"/>
              </a:rPr>
              <a:t>участников для исключения возникновения затора возле </a:t>
            </a:r>
            <a:r>
              <a:rPr lang="ru-RU" sz="2800" dirty="0" err="1" smtClean="0">
                <a:solidFill>
                  <a:srgbClr val="002060"/>
                </a:solidFill>
                <a:ea typeface="Times New Roman"/>
              </a:rPr>
              <a:t>металлодетектора</a:t>
            </a:r>
            <a:r>
              <a:rPr lang="ru-RU" sz="2800" dirty="0" smtClean="0">
                <a:solidFill>
                  <a:srgbClr val="002060"/>
                </a:solidFill>
                <a:ea typeface="Times New Roman"/>
              </a:rPr>
              <a:t> муниципальным координатором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2400" dirty="0">
              <a:solidFill>
                <a:srgbClr val="002060"/>
              </a:solidFill>
              <a:ea typeface="Times New Roman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800" dirty="0" smtClean="0">
                <a:solidFill>
                  <a:srgbClr val="002060"/>
                </a:solidFill>
                <a:ea typeface="Times New Roman"/>
              </a:rPr>
              <a:t>-  Организаторы </a:t>
            </a:r>
            <a:r>
              <a:rPr lang="ru-RU" sz="2800" dirty="0">
                <a:solidFill>
                  <a:srgbClr val="002060"/>
                </a:solidFill>
                <a:ea typeface="Times New Roman"/>
              </a:rPr>
              <a:t>в связи с тем, что участники проходят в ППЭ </a:t>
            </a:r>
            <a:r>
              <a:rPr lang="ru-RU" sz="2800" dirty="0" err="1" smtClean="0">
                <a:solidFill>
                  <a:srgbClr val="002060"/>
                </a:solidFill>
                <a:ea typeface="Times New Roman"/>
              </a:rPr>
              <a:t>аудиторно</a:t>
            </a:r>
            <a:r>
              <a:rPr lang="ru-RU" sz="2800" dirty="0" smtClean="0">
                <a:solidFill>
                  <a:srgbClr val="002060"/>
                </a:solidFill>
                <a:ea typeface="Times New Roman"/>
              </a:rPr>
              <a:t> провожают без сбора после </a:t>
            </a:r>
            <a:r>
              <a:rPr lang="ru-RU" sz="2800" dirty="0" err="1" smtClean="0">
                <a:solidFill>
                  <a:srgbClr val="002060"/>
                </a:solidFill>
                <a:ea typeface="Times New Roman"/>
              </a:rPr>
              <a:t>металлодетектора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  <a:endParaRPr lang="ru-RU" dirty="0" smtClean="0">
              <a:solidFill>
                <a:srgbClr val="002060"/>
              </a:solidFill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1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907704" y="749239"/>
            <a:ext cx="684076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Распечатанное распределение </a:t>
            </a:r>
            <a:r>
              <a:rPr lang="ru-RU" alt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передается за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металлоискатель муниципальным координатором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78274" y="2312754"/>
            <a:ext cx="6840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запускают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поаудиторно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45507" y="2859782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Опоздавших детей не ждем, но пускаем в любое время до окончания экзамена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3651870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Помощник организатора ППЭ проверяет паспорт детей при входе через металлоискатель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8274" y="1635646"/>
            <a:ext cx="677019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</a:rPr>
              <a:t>Руководитель вывешивает распределение на входе 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</a:rPr>
              <a:t>в </a:t>
            </a:r>
            <a:r>
              <a:rPr lang="ru-RU" dirty="0" smtClean="0">
                <a:solidFill>
                  <a:srgbClr val="002060"/>
                </a:solidFill>
                <a:latin typeface="Times New Roman"/>
                <a:ea typeface="Times New Roman"/>
              </a:rPr>
              <a:t>ППЭ;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05589" y="193860"/>
            <a:ext cx="18325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Экзамен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81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87827"/>
            <a:ext cx="1403648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prstClr val="white"/>
                </a:solidFill>
              </a:rPr>
              <a:t>Министерство образования и науки Республики Татарстан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553750" y="89081"/>
            <a:ext cx="8563706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Экзамен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701824" y="181339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701824" y="915566"/>
            <a:ext cx="7905056" cy="317157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0"/>
              </a:spcAft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Организаторы 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во время экзаменов подходят к участнику только по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необходимости;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В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коридорах предусмотреть места для дежурных вне аудиторий (стол, стул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);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24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Организаторы вне аудиторий 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</a:rPr>
              <a:t>обязательно сопровождают участников </a:t>
            </a:r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ГИА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59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87827"/>
            <a:ext cx="1403648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prstClr val="white"/>
                </a:solidFill>
              </a:rPr>
              <a:t>Министерство образования и науки Республики Татарстан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553750" y="89081"/>
            <a:ext cx="8563706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Экзамен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701824" y="181339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971600" y="915566"/>
            <a:ext cx="7635280" cy="3312368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</a:t>
            </a:r>
            <a:r>
              <a:rPr lang="ru-RU" sz="4000" dirty="0">
                <a:solidFill>
                  <a:prstClr val="black"/>
                </a:solidFill>
                <a:ea typeface="Times New Roman"/>
              </a:rPr>
              <a:t> </a:t>
            </a:r>
            <a:r>
              <a:rPr lang="ru-RU" sz="4000" dirty="0">
                <a:solidFill>
                  <a:srgbClr val="002060"/>
                </a:solidFill>
                <a:latin typeface="Times New Roman"/>
                <a:ea typeface="Times New Roman"/>
              </a:rPr>
              <a:t>Участники </a:t>
            </a: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ГИА должны </a:t>
            </a:r>
            <a:r>
              <a:rPr lang="ru-RU" sz="4000" dirty="0">
                <a:solidFill>
                  <a:srgbClr val="002060"/>
                </a:solidFill>
                <a:latin typeface="Times New Roman"/>
                <a:ea typeface="Times New Roman"/>
              </a:rPr>
              <a:t>соблюдать порядок проведения и следовать указаниям организаторов в </a:t>
            </a: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аудитории;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40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4000" dirty="0">
                <a:solidFill>
                  <a:srgbClr val="002060"/>
                </a:solidFill>
                <a:latin typeface="Times New Roman"/>
                <a:ea typeface="Times New Roman"/>
              </a:rPr>
              <a:t> </a:t>
            </a: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Организаторы </a:t>
            </a:r>
            <a:r>
              <a:rPr lang="ru-RU" sz="4000" dirty="0">
                <a:solidFill>
                  <a:srgbClr val="002060"/>
                </a:solidFill>
                <a:latin typeface="Times New Roman"/>
                <a:ea typeface="Times New Roman"/>
              </a:rPr>
              <a:t>– обеспечивать порядок проведения экзамена в аудитории и осуществлять контроль за порядком проведения экзамена в аудитории и вне </a:t>
            </a: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аудитории;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ru-RU" sz="40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/>
              </a:rPr>
              <a:t>      По коридору участники ГИА перемещаются только в сопровождении организаторов вне аудиторий.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prstClr val="white"/>
                </a:solidFill>
              </a:rPr>
              <a:t>Министерство образования и науки Республики Татарстан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553750" y="89081"/>
            <a:ext cx="8563706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Экзамен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578977" y="19693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377280" y="915566"/>
            <a:ext cx="8229600" cy="31715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01001" y="915566"/>
            <a:ext cx="720323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Если участник ГИА </a:t>
            </a:r>
            <a:r>
              <a:rPr lang="ru-RU" sz="2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по состоянию здоровья 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или другим объективным причинам </a:t>
            </a:r>
            <a:r>
              <a:rPr lang="ru-RU" sz="2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не может завершить выполнение экзаменационной работы</a:t>
            </a: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, то он может досрочно покинуть аудиторию. </a:t>
            </a:r>
          </a:p>
          <a:p>
            <a:pPr lvl="0" algn="just"/>
            <a:endParaRPr lang="ru-RU" sz="20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</a:rPr>
              <a:t>      Далее в присутствии медицинского работника и члена ГЭК, составляется акт о досрочном завершении экзамена по объективным причинам. </a:t>
            </a:r>
          </a:p>
          <a:p>
            <a:pPr lvl="0"/>
            <a:endParaRPr lang="ru-RU" sz="2000" dirty="0" smtClean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 algn="just"/>
            <a:r>
              <a:rPr lang="ru-RU" sz="20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    Допуск на  резервный день только по медицинской справке учреждения здравоохранения.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9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9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A953-8F8B-41CF-A1AB-C67361DBF7BD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97" y="735546"/>
            <a:ext cx="7911913" cy="237626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2627784" y="3219822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/>
        </p:nvSpPr>
        <p:spPr>
          <a:xfrm>
            <a:off x="2552403" y="3399844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59794" y="982455"/>
            <a:ext cx="2880320" cy="621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ГЭК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68021" y="620353"/>
            <a:ext cx="5000597" cy="45467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явиться в ППЭ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068022" y="1323343"/>
            <a:ext cx="5000597" cy="48143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1143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 забыть удостоверение или паспорт,  приказ  </a:t>
            </a:r>
            <a:endParaRPr lang="ru-RU" dirty="0">
              <a:ln w="11430"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Объект 1"/>
          <p:cNvSpPr txBox="1">
            <a:spLocks/>
          </p:cNvSpPr>
          <p:nvPr/>
        </p:nvSpPr>
        <p:spPr>
          <a:xfrm>
            <a:off x="1051782" y="2283718"/>
            <a:ext cx="7691548" cy="9361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За сутки 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ППЭ принимается, 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опечатывается</a:t>
            </a:r>
            <a:r>
              <a:rPr lang="ru-RU" sz="28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руководителем ППЭ, членом ГЭК по контролю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10380" y="4100592"/>
            <a:ext cx="7697625" cy="46166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проверки составляется 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«Акт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ППЭ»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бъект 1"/>
          <p:cNvSpPr txBox="1">
            <a:spLocks/>
          </p:cNvSpPr>
          <p:nvPr/>
        </p:nvSpPr>
        <p:spPr>
          <a:xfrm>
            <a:off x="1059794" y="3432212"/>
            <a:ext cx="7625827" cy="46805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Из пункта  выходят все, ППЭ на ночь опечатывается 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89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87827"/>
            <a:ext cx="1403648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prstClr val="white"/>
                </a:solidFill>
              </a:rPr>
              <a:t>Министерство образования и науки Республики Татарстан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553750" y="89081"/>
            <a:ext cx="8563706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Экзамен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701824" y="181339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701824" y="915566"/>
            <a:ext cx="7905056" cy="31715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4000" dirty="0">
                <a:ea typeface="Times New Roman"/>
                <a:cs typeface="Times New Roman"/>
              </a:rPr>
              <a:t> </a:t>
            </a:r>
            <a:r>
              <a:rPr lang="ru-RU" sz="4000" dirty="0" smtClean="0">
                <a:ea typeface="Times New Roman"/>
                <a:cs typeface="Times New Roman"/>
              </a:rPr>
              <a:t>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После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окончания экзамена участники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ГИА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подходят к столу организатора и сдают свои ЭМ.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    Собранные 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ЭМ организаторы в аудитории упаковывают в пакеты, демонстрируя свои действия на камеру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2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29061" y="426913"/>
            <a:ext cx="6912768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окончания экзамена упакованные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КИМы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сдают 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1491630"/>
            <a:ext cx="2520280" cy="43204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Организатору ППЭ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851920" y="2956145"/>
            <a:ext cx="2520280" cy="415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Спец. организации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20771" y="2265409"/>
            <a:ext cx="2520280" cy="3240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Члену ГЭК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5080911" y="1995686"/>
            <a:ext cx="183071" cy="2520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5075471" y="2677027"/>
            <a:ext cx="183071" cy="2520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060136" y="987574"/>
            <a:ext cx="213742" cy="4119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696534" y="3638708"/>
            <a:ext cx="3384377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онлайн-трансляции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27685" y="4329647"/>
            <a:ext cx="3384375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оффлайн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-трансляции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638080" y="3715199"/>
            <a:ext cx="437180" cy="1224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43267" y="3921965"/>
            <a:ext cx="437180" cy="1224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653269" y="4348987"/>
            <a:ext cx="437180" cy="1224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643631" y="4549473"/>
            <a:ext cx="437180" cy="1224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 descr="C:\Users\Марина\Desktop\kakvosstanovi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7618" y="3094592"/>
            <a:ext cx="949846" cy="949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Марина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398" y="4117792"/>
            <a:ext cx="1157287" cy="98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2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699792" y="226018"/>
            <a:ext cx="5040560" cy="48865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Удаление участника  ГИА может быть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5025" y="1518052"/>
            <a:ext cx="2512163" cy="52322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наличии: 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449576" y="1822940"/>
            <a:ext cx="3290776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/>
              <a:t>справочных материалов</a:t>
            </a:r>
            <a:endParaRPr lang="ru-RU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430395" y="1105631"/>
            <a:ext cx="3290776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/>
              <a:t>с</a:t>
            </a:r>
            <a:r>
              <a:rPr lang="ru-RU" sz="2000" b="1" dirty="0" smtClean="0"/>
              <a:t>отового телефона</a:t>
            </a:r>
            <a:endParaRPr lang="ru-RU" sz="2000" b="1" dirty="0"/>
          </a:p>
        </p:txBody>
      </p:sp>
      <p:sp>
        <p:nvSpPr>
          <p:cNvPr id="12" name="Стрелка вправо 11"/>
          <p:cNvSpPr/>
          <p:nvPr/>
        </p:nvSpPr>
        <p:spPr>
          <a:xfrm rot="19599429">
            <a:off x="3554012" y="1414732"/>
            <a:ext cx="847251" cy="3022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370077">
            <a:off x="3575513" y="1763669"/>
            <a:ext cx="888545" cy="322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01824" y="4083918"/>
            <a:ext cx="784887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Составляется Акт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П</a:t>
            </a:r>
            <a:r>
              <a:rPr lang="ru-RU" sz="2000" b="1" dirty="0" smtClean="0">
                <a:solidFill>
                  <a:schemeClr val="tx1"/>
                </a:solidFill>
              </a:rPr>
              <a:t>ротокол составляется после решению ГЭК в Департаменте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 rot="1966736">
            <a:off x="3550475" y="2074632"/>
            <a:ext cx="888545" cy="3224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388292" y="2491526"/>
            <a:ext cx="3352060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/>
              <a:t>в</a:t>
            </a:r>
            <a:r>
              <a:rPr lang="ru-RU" sz="2000" b="1" dirty="0" smtClean="0"/>
              <a:t>ынос КИМ из аудитории</a:t>
            </a:r>
            <a:endParaRPr lang="ru-RU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36588" y="2223050"/>
            <a:ext cx="2525735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НПА:</a:t>
            </a: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Приказ от 26 декабря 2013 года №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1400</a:t>
            </a:r>
          </a:p>
          <a:p>
            <a:pPr algn="ctr"/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Ч.4 ст.19.30 КоАП РФ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528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12751"/>
            <a:ext cx="1403648" cy="51435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81000"/>
            <a:ext cx="6048671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142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12751"/>
            <a:ext cx="1403648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605055" y="221521"/>
            <a:ext cx="8563706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  <a:defRPr/>
            </a:pPr>
            <a:r>
              <a:rPr lang="ru-RU" sz="2000" b="1" dirty="0">
                <a:solidFill>
                  <a:srgbClr val="333399"/>
                </a:solidFill>
                <a:latin typeface="Cambria" pitchFamily="18" charset="0"/>
              </a:rPr>
              <a:t>Участники </a:t>
            </a:r>
            <a:r>
              <a:rPr lang="ru-RU" sz="2000" b="1" dirty="0" smtClean="0">
                <a:solidFill>
                  <a:srgbClr val="333399"/>
                </a:solidFill>
                <a:latin typeface="Cambria" pitchFamily="18" charset="0"/>
              </a:rPr>
              <a:t>ГВЭ </a:t>
            </a:r>
            <a:r>
              <a:rPr lang="ru-RU" sz="2000" b="1" dirty="0">
                <a:solidFill>
                  <a:srgbClr val="333399"/>
                </a:solidFill>
                <a:latin typeface="Cambria" pitchFamily="18" charset="0"/>
              </a:rPr>
              <a:t>с ОВЗ</a:t>
            </a:r>
          </a:p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58003" y="749239"/>
            <a:ext cx="7032704" cy="99822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lvl="0"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Отдельный вход в ППЭ для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участников ОВЗ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нужен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11508" y="1725413"/>
            <a:ext cx="2205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ts val="120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Особенности:</a:t>
            </a:r>
            <a:endParaRPr lang="ru-RU" sz="2400" b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815739" y="2210852"/>
            <a:ext cx="5796644" cy="37804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endParaRPr lang="ru-RU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Продление экзамена на 1,5 часа </a:t>
            </a:r>
            <a:endParaRPr lang="ru-RU" b="1" dirty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22261" y="2628010"/>
            <a:ext cx="5796644" cy="37804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endParaRPr lang="ru-RU" b="1" dirty="0" smtClean="0">
              <a:solidFill>
                <a:srgbClr val="3333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ГИА в больницах </a:t>
            </a:r>
          </a:p>
          <a:p>
            <a:pPr>
              <a:spcBef>
                <a:spcPct val="0"/>
              </a:spcBef>
            </a:pPr>
            <a:endParaRPr lang="ru-RU" sz="1400" b="1" dirty="0">
              <a:solidFill>
                <a:srgbClr val="2E3192"/>
              </a:solidFill>
              <a:latin typeface="Cambria" panose="020405030504060302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822499" y="3156980"/>
            <a:ext cx="5796644" cy="918102"/>
          </a:xfrm>
          <a:prstGeom prst="rect">
            <a:avLst/>
          </a:prstGeom>
          <a:solidFill>
            <a:srgbClr val="B9CDE5">
              <a:alpha val="31000"/>
            </a:srgbClr>
          </a:solidFill>
          <a:ln w="25400" cap="flat" cmpd="sng" algn="ctr">
            <a:noFill/>
            <a:prstDash val="sysDash"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ППЭ </a:t>
            </a:r>
            <a:r>
              <a:rPr lang="ru-RU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smtClean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дому </a:t>
            </a:r>
          </a:p>
          <a:p>
            <a:pPr algn="ctr">
              <a:spcBef>
                <a:spcPct val="0"/>
              </a:spcBef>
            </a:pPr>
            <a:r>
              <a:rPr lang="ru-RU" sz="1400" b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(для лиц, имеющих: </a:t>
            </a:r>
            <a:r>
              <a:rPr lang="ru-RU" sz="1400" b="1" dirty="0">
                <a:solidFill>
                  <a:srgbClr val="333399"/>
                </a:solidFill>
                <a:latin typeface="Cambria" panose="02040503050406030204" pitchFamily="18" charset="0"/>
              </a:rPr>
              <a:t>рекомендации психолого-медико-педагогической </a:t>
            </a:r>
            <a:r>
              <a:rPr lang="ru-RU" sz="1400" b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комиссии медицинские </a:t>
            </a:r>
            <a:r>
              <a:rPr lang="ru-RU" sz="1400" b="1" dirty="0">
                <a:solidFill>
                  <a:srgbClr val="333399"/>
                </a:solidFill>
                <a:latin typeface="Cambria" panose="02040503050406030204" pitchFamily="18" charset="0"/>
              </a:rPr>
              <a:t>основания для обучения на </a:t>
            </a:r>
            <a:r>
              <a:rPr lang="ru-RU" sz="1400" b="1" dirty="0" smtClean="0">
                <a:solidFill>
                  <a:srgbClr val="333399"/>
                </a:solidFill>
                <a:latin typeface="Cambria" panose="02040503050406030204" pitchFamily="18" charset="0"/>
              </a:rPr>
              <a:t>дому)</a:t>
            </a:r>
            <a:endParaRPr lang="ru-RU" sz="1400" b="1" dirty="0">
              <a:solidFill>
                <a:srgbClr val="333399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77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12751"/>
            <a:ext cx="1403648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605055" y="221521"/>
            <a:ext cx="8563706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  <a:defRPr/>
            </a:pPr>
            <a:endParaRPr lang="ru-RU" sz="2000" b="1" dirty="0">
              <a:solidFill>
                <a:srgbClr val="333399"/>
              </a:solidFill>
              <a:latin typeface="Cambria" pitchFamily="18" charset="0"/>
            </a:endParaRPr>
          </a:p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605055" y="1131592"/>
            <a:ext cx="8229600" cy="339447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5021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2180"/>
            <a:ext cx="5256584" cy="453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40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12751"/>
            <a:ext cx="1403648" cy="51435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"/>
            <a:ext cx="6984776" cy="5083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396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арина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562" y="0"/>
            <a:ext cx="9176562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3762722"/>
            <a:ext cx="115212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91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12751"/>
            <a:ext cx="1403648" cy="51435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63688" y="1419622"/>
            <a:ext cx="6768752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solidFill>
                <a:srgbClr val="3918B2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3918B2"/>
                </a:solidFill>
              </a:rPr>
              <a:t>Телефон «горячей линии» ГИА 2015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 8(843)237-74-84</a:t>
            </a:r>
          </a:p>
          <a:p>
            <a:pPr algn="just"/>
            <a:endParaRPr lang="ru-RU" sz="2400" b="1" dirty="0" smtClean="0">
              <a:solidFill>
                <a:srgbClr val="3918B2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3918B2"/>
                </a:solidFill>
              </a:rPr>
              <a:t>Телефон для консультации технических специалистов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8-800-775-64-54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6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87827"/>
            <a:ext cx="1403648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solidFill>
                  <a:prstClr val="white"/>
                </a:solidFill>
              </a:rPr>
              <a:t>Министерство образования и науки Республики Татарстан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701824" y="181339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377280" y="915566"/>
            <a:ext cx="8229600" cy="31715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4000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sz="4000" dirty="0" smtClean="0">
                <a:solidFill>
                  <a:prstClr val="black"/>
                </a:solidFill>
                <a:ea typeface="Times New Roman"/>
                <a:cs typeface="Times New Roman"/>
              </a:rPr>
              <a:t>      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4000" dirty="0">
                <a:solidFill>
                  <a:prstClr val="black"/>
                </a:solidFill>
                <a:ea typeface="Times New Roman"/>
                <a:cs typeface="Times New Roman"/>
              </a:rPr>
              <a:t> </a:t>
            </a:r>
            <a:r>
              <a:rPr lang="ru-RU" sz="4000" dirty="0" smtClean="0">
                <a:solidFill>
                  <a:prstClr val="black"/>
                </a:solidFill>
                <a:ea typeface="Times New Roman"/>
                <a:cs typeface="Times New Roman"/>
              </a:rPr>
              <a:t>       </a:t>
            </a:r>
            <a:r>
              <a:rPr lang="ru-RU" sz="54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Спасибо за внимание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45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12751"/>
            <a:ext cx="1403648" cy="5143500"/>
          </a:xfrm>
          <a:prstGeom prst="rect">
            <a:avLst/>
          </a:prstGeom>
        </p:spPr>
      </p:pic>
      <p:pic>
        <p:nvPicPr>
          <p:cNvPr id="3" name="Picture 2" descr="C:\Users\Afanaseva\Desktop\сам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751"/>
            <a:ext cx="7164596" cy="501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921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12751"/>
            <a:ext cx="1403648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672555" y="237613"/>
            <a:ext cx="8563706" cy="378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anose="020B0604030504040204" pitchFamily="34" charset="0"/>
                <a:cs typeface="Times New Roman" pitchFamily="18" charset="0"/>
              </a:rPr>
              <a:t>Пункты проведения экзаменов</a:t>
            </a:r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839608" y="915566"/>
            <a:ext cx="8229600" cy="3752409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4000" dirty="0" smtClean="0"/>
          </a:p>
          <a:p>
            <a:pPr marL="0" indent="0">
              <a:buNone/>
            </a:pP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11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металлодетектора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должны быть в обязательном порядке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помещения 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сопровождающих; </a:t>
            </a:r>
          </a:p>
          <a:p>
            <a:pPr marL="0" indent="0">
              <a:buNone/>
            </a:pP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комната для СМИ;</a:t>
            </a:r>
          </a:p>
          <a:p>
            <a:pPr marL="0" indent="0">
              <a:buNone/>
            </a:pP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	комната 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личных вещей участников 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ГИА;</a:t>
            </a:r>
            <a:endParaRPr lang="ru-RU" sz="11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комната </a:t>
            </a:r>
            <a:r>
              <a:rPr lang="ru-RU" sz="1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личных вещей </a:t>
            </a:r>
            <a:r>
              <a:rPr lang="ru-RU" sz="1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организаторов.</a:t>
            </a:r>
          </a:p>
          <a:p>
            <a:pPr marL="0" indent="0">
              <a:buNone/>
            </a:pPr>
            <a:endParaRPr lang="ru-RU" sz="1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endParaRPr lang="ru-RU" sz="5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r>
              <a:rPr lang="ru-RU" sz="2800" dirty="0" smtClean="0">
                <a:cs typeface="Times New Roman" pitchFamily="18" charset="0"/>
              </a:rPr>
              <a:t>.</a:t>
            </a:r>
            <a:endParaRPr lang="ru-RU" dirty="0" smtClean="0">
              <a:cs typeface="Times New Roman" pitchFamily="18" charset="0"/>
            </a:endParaRPr>
          </a:p>
          <a:p>
            <a:pPr marL="109728" indent="0">
              <a:buFont typeface="Arial" panose="020B0604020202020204" pitchFamily="34" charset="0"/>
              <a:buNone/>
            </a:pPr>
            <a:endParaRPr lang="ru-RU" dirty="0" smtClean="0"/>
          </a:p>
          <a:p>
            <a:pPr marL="109728" indent="0">
              <a:buFont typeface="Arial" panose="020B0604020202020204" pitchFamily="34" charset="0"/>
              <a:buNone/>
            </a:pPr>
            <a:endParaRPr lang="ru-RU" dirty="0"/>
          </a:p>
        </p:txBody>
      </p:sp>
      <p:sp>
        <p:nvSpPr>
          <p:cNvPr id="2" name="Нашивка 1"/>
          <p:cNvSpPr/>
          <p:nvPr/>
        </p:nvSpPr>
        <p:spPr>
          <a:xfrm rot="5400000">
            <a:off x="1253582" y="2020838"/>
            <a:ext cx="288032" cy="288032"/>
          </a:xfrm>
          <a:prstGeom prst="chevron">
            <a:avLst>
              <a:gd name="adj" fmla="val 5992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Нашивка 11"/>
          <p:cNvSpPr/>
          <p:nvPr/>
        </p:nvSpPr>
        <p:spPr>
          <a:xfrm rot="5400000">
            <a:off x="1240044" y="2435374"/>
            <a:ext cx="288032" cy="288032"/>
          </a:xfrm>
          <a:prstGeom prst="chevron">
            <a:avLst>
              <a:gd name="adj" fmla="val 5992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Нашивка 12"/>
          <p:cNvSpPr/>
          <p:nvPr/>
        </p:nvSpPr>
        <p:spPr>
          <a:xfrm rot="5400000">
            <a:off x="1231955" y="2859782"/>
            <a:ext cx="288032" cy="288032"/>
          </a:xfrm>
          <a:prstGeom prst="chevron">
            <a:avLst>
              <a:gd name="adj" fmla="val 5992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ашивка 13"/>
          <p:cNvSpPr/>
          <p:nvPr/>
        </p:nvSpPr>
        <p:spPr>
          <a:xfrm rot="5400000">
            <a:off x="1253582" y="3260576"/>
            <a:ext cx="288032" cy="288032"/>
          </a:xfrm>
          <a:prstGeom prst="chevron">
            <a:avLst>
              <a:gd name="adj" fmla="val 5992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0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24544" y="12751"/>
            <a:ext cx="1403648" cy="5143500"/>
          </a:xfrm>
          <a:prstGeom prst="rect">
            <a:avLst/>
          </a:prstGeom>
        </p:spPr>
      </p:pic>
      <p:pic>
        <p:nvPicPr>
          <p:cNvPr id="8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9" name="Подзаголовок 4"/>
          <p:cNvSpPr txBox="1">
            <a:spLocks/>
          </p:cNvSpPr>
          <p:nvPr/>
        </p:nvSpPr>
        <p:spPr>
          <a:xfrm>
            <a:off x="899592" y="126871"/>
            <a:ext cx="8677528" cy="5679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40149" y="399584"/>
            <a:ext cx="5544616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ППЭ начинается с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металлодетектора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6450" y="1821317"/>
            <a:ext cx="1727398" cy="58477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ШТАБ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8064" y="1203598"/>
            <a:ext cx="2088232" cy="465319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2-3 этаж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8064" y="1821316"/>
            <a:ext cx="2088232" cy="46240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сейф</a:t>
            </a:r>
            <a:endParaRPr lang="ru-RU" sz="2400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148064" y="2386478"/>
            <a:ext cx="3168352" cy="6173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т</a:t>
            </a:r>
            <a:r>
              <a:rPr lang="ru-RU" sz="2000" b="1" dirty="0" smtClean="0"/>
              <a:t>елефон</a:t>
            </a:r>
          </a:p>
          <a:p>
            <a:pPr algn="ctr"/>
            <a:r>
              <a:rPr lang="ru-RU" sz="2000" b="1" dirty="0" smtClean="0"/>
              <a:t> с междугородней связью</a:t>
            </a:r>
            <a:endParaRPr lang="ru-RU" sz="2000" b="1" dirty="0"/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3635896" y="1945766"/>
            <a:ext cx="792088" cy="460326"/>
          </a:xfrm>
          <a:prstGeom prst="notched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17" name="Умножение 16"/>
          <p:cNvSpPr/>
          <p:nvPr/>
        </p:nvSpPr>
        <p:spPr>
          <a:xfrm>
            <a:off x="827584" y="3435846"/>
            <a:ext cx="1080120" cy="936104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2178016" y="3719232"/>
            <a:ext cx="6786472" cy="40011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ИСКЛЮЧИТЬ 1 ЭТАЖ И КОМПЬЮТЕРНЫЙ КЛАСС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06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9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A953-8F8B-41CF-A1AB-C67361DBF7BD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2627784" y="3219822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2158" y="1907738"/>
            <a:ext cx="554461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Помещение для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 работников</a:t>
            </a:r>
          </a:p>
          <a:p>
            <a:pPr algn="ctr" fontAlgn="base"/>
            <a:r>
              <a:rPr lang="ru-RU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(полное оснащение медицинскими препаратами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389" y="1131590"/>
            <a:ext cx="5472608" cy="4001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Аудитории для участников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endParaRPr lang="ru-RU" sz="20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09664" y="2787774"/>
            <a:ext cx="554461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Кабинет директора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с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междугородней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1720" y="399584"/>
            <a:ext cx="6480719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ППЭ начинается с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металлодетектора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16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9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A953-8F8B-41CF-A1AB-C67361DBF7BD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2627784" y="3219822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/>
        </p:nvSpPr>
        <p:spPr>
          <a:xfrm>
            <a:off x="2552403" y="3399844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2151487" y="391384"/>
            <a:ext cx="619111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Примерное размещение камер в аудитории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277784" y="1275605"/>
            <a:ext cx="71639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Требование:</a:t>
            </a:r>
          </a:p>
          <a:p>
            <a:pPr algn="just"/>
            <a:r>
              <a:rPr lang="ru-RU" sz="2000" dirty="0" smtClean="0"/>
              <a:t>- </a:t>
            </a:r>
            <a:r>
              <a:rPr lang="ru-RU" sz="2000" dirty="0"/>
              <a:t>д</a:t>
            </a:r>
            <a:r>
              <a:rPr lang="ru-RU" sz="2000" dirty="0" smtClean="0"/>
              <a:t>олжны просматриваться рабочие места всех участников экзамена, учительский стол и доска, табличка, содержащая  сведения о наименовании и коде ППЭ и номере аудитории</a:t>
            </a:r>
            <a:endParaRPr lang="ru-RU" sz="2000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2267451" y="3219822"/>
            <a:ext cx="5184577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/>
              <a:t> </a:t>
            </a:r>
            <a:r>
              <a:rPr lang="ru-RU" sz="2400" b="1" dirty="0" smtClean="0"/>
              <a:t>ВАЖНО!!!</a:t>
            </a:r>
          </a:p>
          <a:p>
            <a:pPr algn="ctr"/>
            <a:r>
              <a:rPr lang="ru-RU" sz="2400" b="1" dirty="0"/>
              <a:t>Н</a:t>
            </a:r>
            <a:r>
              <a:rPr lang="ru-RU" sz="2400" b="1" dirty="0" smtClean="0"/>
              <a:t>е </a:t>
            </a:r>
            <a:r>
              <a:rPr lang="ru-RU" sz="2400" b="1" dirty="0"/>
              <a:t>должно быть </a:t>
            </a:r>
            <a:r>
              <a:rPr lang="ru-RU" sz="2400" b="1" dirty="0" smtClean="0"/>
              <a:t>«мёртвых зон»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205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9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A953-8F8B-41CF-A1AB-C67361DBF7BD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1460" y="735546"/>
            <a:ext cx="7911913" cy="237626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2627784" y="3219822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/>
        </p:nvSpPr>
        <p:spPr>
          <a:xfrm>
            <a:off x="2552403" y="3399844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1763688" y="269176"/>
            <a:ext cx="7167736" cy="64807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800" b="1" dirty="0" smtClean="0"/>
              <a:t>Требования к аудиториям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992940" y="1275606"/>
            <a:ext cx="7938484" cy="32001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часы, находящиеся в поле зрения участников ГИА;</a:t>
            </a:r>
          </a:p>
          <a:p>
            <a:pPr>
              <a:spcBef>
                <a:spcPts val="0"/>
              </a:spcBef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закрыты стенды, плакаты и иные материалы со справочно-познавательной информацией по соответствующим учебным  предметам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подготовлены рабочие места для участников ГИА, обозначенные заметным номером;</a:t>
            </a:r>
          </a:p>
          <a:p>
            <a:pPr marL="0" indent="0">
              <a:spcBef>
                <a:spcPts val="0"/>
              </a:spcBef>
              <a:buNone/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25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403648" cy="5143500"/>
          </a:xfrm>
          <a:prstGeom prst="rect">
            <a:avLst/>
          </a:prstGeom>
        </p:spPr>
      </p:pic>
      <p:pic>
        <p:nvPicPr>
          <p:cNvPr id="9" name="Picture 2" descr="C:\Users\Afanaseva\Desktop\са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04587"/>
            <a:ext cx="658802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701824" y="4804000"/>
            <a:ext cx="8370168" cy="288032"/>
          </a:xfrm>
          <a:prstGeom prst="snip2Diag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/>
              <a:t>Министерство образования и науки Республики Татарстан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AA953-8F8B-41CF-A1AB-C67361DBF7BD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11460" y="735546"/>
            <a:ext cx="7911913" cy="237626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/>
        </p:nvSpPr>
        <p:spPr>
          <a:xfrm>
            <a:off x="2627784" y="3219822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/>
        </p:nvSpPr>
        <p:spPr>
          <a:xfrm>
            <a:off x="2552403" y="3399844"/>
            <a:ext cx="6516216" cy="140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992940" y="1275606"/>
            <a:ext cx="7938484" cy="32001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alt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120" y="0"/>
            <a:ext cx="6626254" cy="48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2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1929</TotalTime>
  <Words>896</Words>
  <Application>Microsoft Office PowerPoint</Application>
  <PresentationFormat>Экран (16:9)</PresentationFormat>
  <Paragraphs>199</Paragraphs>
  <Slides>29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Afanaseva</dc:creator>
  <cp:lastModifiedBy>Абзалова АД</cp:lastModifiedBy>
  <cp:revision>253</cp:revision>
  <cp:lastPrinted>2015-05-07T06:05:44Z</cp:lastPrinted>
  <dcterms:created xsi:type="dcterms:W3CDTF">2014-03-04T07:12:45Z</dcterms:created>
  <dcterms:modified xsi:type="dcterms:W3CDTF">2015-05-07T08:09:50Z</dcterms:modified>
</cp:coreProperties>
</file>