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861" r:id="rId1"/>
  </p:sldMasterIdLst>
  <p:notesMasterIdLst>
    <p:notesMasterId r:id="rId8"/>
  </p:notesMasterIdLst>
  <p:handoutMasterIdLst>
    <p:handoutMasterId r:id="rId9"/>
  </p:handoutMasterIdLst>
  <p:sldIdLst>
    <p:sldId id="404" r:id="rId2"/>
    <p:sldId id="776" r:id="rId3"/>
    <p:sldId id="783" r:id="rId4"/>
    <p:sldId id="778" r:id="rId5"/>
    <p:sldId id="784" r:id="rId6"/>
    <p:sldId id="780" r:id="rId7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15">
          <p15:clr>
            <a:srgbClr val="A4A3A4"/>
          </p15:clr>
        </p15:guide>
        <p15:guide id="4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7321"/>
    <a:srgbClr val="E56915"/>
    <a:srgbClr val="A6E5EE"/>
    <a:srgbClr val="1B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26" autoAdjust="0"/>
    <p:restoredTop sz="94671" autoAdjust="0"/>
  </p:normalViewPr>
  <p:slideViewPr>
    <p:cSldViewPr>
      <p:cViewPr varScale="1">
        <p:scale>
          <a:sx n="83" d="100"/>
          <a:sy n="83" d="100"/>
        </p:scale>
        <p:origin x="1757" y="48"/>
      </p:cViewPr>
      <p:guideLst>
        <p:guide orient="horz" pos="2160"/>
        <p:guide pos="2880"/>
        <p:guide orient="horz" pos="2115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94364-3461-4802-ACF3-14E1DF0323F0}" type="datetimeFigureOut">
              <a:rPr lang="ru-RU" smtClean="0"/>
              <a:pPr/>
              <a:t>25.02.2019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5BB4A-0F1C-49BF-A0AD-F6FC024E8BD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7786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2" y="0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5"/>
            <a:ext cx="5408930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ru-RU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2" y="9443662"/>
            <a:ext cx="2929837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D8D9A6-0BC3-460F-90E0-E41214675B6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390752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D8D9A6-0BC3-460F-90E0-E41214675B61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9016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71CAA-8B52-4628-82DF-2EDAA9AF50D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899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86DC8-93F2-45CB-98EC-A1456A3B0C2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28657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40"/>
            <a:ext cx="1971675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66" y="365140"/>
            <a:ext cx="5800725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479144-F886-4597-8A16-5E6C7DB09C4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33647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906A-049D-4819-ACBC-176CAB1BFF8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39531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66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694394-77B6-4E00-AA96-040258A6A250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53018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9A8357-555A-4F1A-8F44-9724901E5F56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4627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7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7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1E3191-74EC-4523-884C-35A69E73CE67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3251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D140F9-3FED-4367-A51C-B248E479BDEF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7859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E09334-94B5-45E5-A249-D5B07AFDD7B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031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51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06B79-4153-48AE-AA8C-A10AD1CE156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50218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51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3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62D6A6-D753-4E68-AA66-A104FFAC0766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11941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A68C53-6068-4ED0-ACB4-72B27818D68A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6330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871531" cy="6858000"/>
          </a:xfrm>
          <a:prstGeom prst="rect">
            <a:avLst/>
          </a:prstGeom>
        </p:spPr>
      </p:pic>
      <p:pic>
        <p:nvPicPr>
          <p:cNvPr id="5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6633"/>
            <a:ext cx="979432" cy="958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773832" y="6556995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/>
              <a:t>Министерство образования и науки Республики Татарстан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59223" y="1628800"/>
            <a:ext cx="7911913" cy="302433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 к ведению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официального сайта в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сети</a:t>
            </a:r>
          </a:p>
          <a:p>
            <a:pPr algn="ctr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«Интернет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типичных нарушений.</a:t>
            </a:r>
          </a:p>
        </p:txBody>
      </p:sp>
    </p:spTree>
    <p:extLst>
      <p:ext uri="{BB962C8B-B14F-4D97-AF65-F5344CB8AC3E}">
        <p14:creationId xmlns:p14="http://schemas.microsoft.com/office/powerpoint/2010/main" val="19100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68580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58802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83160" y="484671"/>
            <a:ext cx="7093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Требования федерального закона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образовании в Российской Федерации«№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273-ФЗ»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6" y="1344207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28.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Компетенция, права, обязанности и ответственность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образовательной организации в установленной сфере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относятся: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21) обеспечение и ведение официального сайта образовательной организации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«Интернет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29.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 образовательной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 формируют открытые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общедоступные информационные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ресурсы, содержащие информацию об их деятельности,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обеспечивают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таким ресурсам посредством размещения 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сетях, в том числе на официальном сайте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сети «Интернет» </a:t>
            </a:r>
          </a:p>
        </p:txBody>
      </p:sp>
    </p:spTree>
    <p:extLst>
      <p:ext uri="{BB962C8B-B14F-4D97-AF65-F5344CB8AC3E}">
        <p14:creationId xmlns:p14="http://schemas.microsoft.com/office/powerpoint/2010/main" val="33519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68580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58802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1560" y="484671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открытость образовательной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Официальный сайт образовательной организации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это совокупность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сведений и программных средств в сети « Интернет», предназначенных для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обеспечения открытости и доступности информации о деятельности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организации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Официальным является тот сайт, порядок разработки и ведение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которого регламентированы приказом руководителя образовательной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организации и Положением об официальном сайте образовательной</a:t>
            </a:r>
          </a:p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1.Наличие приказа и локального акта (Положения), регламентирующие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порядок ведения официального сайта образовательной организации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2.В этих документах обязательно должно быть указано доменное имя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сайта (или URL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), например: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http://obrnadzor.tatarstan.ru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27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68580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449"/>
            <a:ext cx="658802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54868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1268760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закон от 29.12.2012 № 273-ФЗ "Об образовании в Российской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Федерации»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размещения на официальном сайте образовательной организации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информационно-телекоммуникационной сети "Интернет" и обновления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информации об образовательной организации утверждены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постановлением Правительства РФ от 10.07.2013 № 582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от 29.05.2014 №785 "Об утверждении требований к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структуре официального сайта образовательной организации в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информационно-телекоммуникационной сети "Интернет" и формату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представления на нем информации" </a:t>
            </a:r>
          </a:p>
        </p:txBody>
      </p:sp>
    </p:spTree>
    <p:extLst>
      <p:ext uri="{BB962C8B-B14F-4D97-AF65-F5344CB8AC3E}">
        <p14:creationId xmlns:p14="http://schemas.microsoft.com/office/powerpoint/2010/main" val="23167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68580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449"/>
            <a:ext cx="658802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5048" y="729407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Регламентированная структура официального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сайта образовательной организации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184482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Обязательный раздел</a:t>
            </a: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образовательной организации»</a:t>
            </a:r>
          </a:p>
          <a:p>
            <a:pPr algn="just"/>
            <a:r>
              <a:rPr lang="ru-RU" sz="1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подразделов, которые входят в этот раздел.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Подраздел «Основные сведения»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Подраздел «Структура и органы управления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организацией»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Подраздел «Документы»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Подраздел «Образование»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Подраздел «Образовательные стандарты"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6.Подраздел «Руководство. Педагогический (научно-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педагогический) состав»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Подраздел «Материально-техническое обеспечение и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оснащенность образовательного процесса»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Подраздел «Стипендии и иные виды материальной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Подраздел «Платные образовательные услуги»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Подраздел «Финансово-хозяйственная деятельность»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Подраздел «Вакантные места для приема (перевода)»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1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68580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223" y="164637"/>
            <a:ext cx="658802" cy="85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1213377"/>
            <a:ext cx="6840760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40896" y="260648"/>
            <a:ext cx="7165304" cy="38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0896" y="260648"/>
            <a:ext cx="7165304" cy="49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5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Типичные нарушения</a:t>
            </a:r>
            <a:endParaRPr lang="ru-RU" sz="2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275573"/>
            <a:ext cx="66967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опубликована отдельно ( не в указанном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рассредоточена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сайту или по подразделу;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отсутствует (например, нет адаптированной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программы, нет аннотаций к рабочим программам);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опубликована частично;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на сайт, но изменения не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в Положение об официальном сайте</a:t>
            </a:r>
          </a:p>
          <a:p>
            <a:pPr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9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6866</TotalTime>
  <Words>462</Words>
  <Application>Microsoft Office PowerPoint</Application>
  <PresentationFormat>Экран (4:3)</PresentationFormat>
  <Paragraphs>78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Уразова</dc:creator>
  <cp:lastModifiedBy>Пользователь Windows</cp:lastModifiedBy>
  <cp:revision>834</cp:revision>
  <cp:lastPrinted>2018-01-17T09:15:42Z</cp:lastPrinted>
  <dcterms:created xsi:type="dcterms:W3CDTF">2014-04-16T17:41:28Z</dcterms:created>
  <dcterms:modified xsi:type="dcterms:W3CDTF">2019-02-25T08:50:22Z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