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8" r:id="rId1"/>
  </p:sldMasterIdLst>
  <p:notesMasterIdLst>
    <p:notesMasterId r:id="rId44"/>
  </p:notesMasterIdLst>
  <p:sldIdLst>
    <p:sldId id="386" r:id="rId2"/>
    <p:sldId id="791" r:id="rId3"/>
    <p:sldId id="792" r:id="rId4"/>
    <p:sldId id="834" r:id="rId5"/>
    <p:sldId id="835" r:id="rId6"/>
    <p:sldId id="841" r:id="rId7"/>
    <p:sldId id="844" r:id="rId8"/>
    <p:sldId id="845" r:id="rId9"/>
    <p:sldId id="846" r:id="rId10"/>
    <p:sldId id="847" r:id="rId11"/>
    <p:sldId id="848" r:id="rId12"/>
    <p:sldId id="849" r:id="rId13"/>
    <p:sldId id="850" r:id="rId14"/>
    <p:sldId id="851" r:id="rId15"/>
    <p:sldId id="842" r:id="rId16"/>
    <p:sldId id="836" r:id="rId17"/>
    <p:sldId id="843" r:id="rId18"/>
    <p:sldId id="824" r:id="rId19"/>
    <p:sldId id="825" r:id="rId20"/>
    <p:sldId id="826" r:id="rId21"/>
    <p:sldId id="827" r:id="rId22"/>
    <p:sldId id="828" r:id="rId23"/>
    <p:sldId id="811" r:id="rId24"/>
    <p:sldId id="813" r:id="rId25"/>
    <p:sldId id="812" r:id="rId26"/>
    <p:sldId id="787" r:id="rId27"/>
    <p:sldId id="817" r:id="rId28"/>
    <p:sldId id="818" r:id="rId29"/>
    <p:sldId id="822" r:id="rId30"/>
    <p:sldId id="821" r:id="rId31"/>
    <p:sldId id="820" r:id="rId32"/>
    <p:sldId id="789" r:id="rId33"/>
    <p:sldId id="790" r:id="rId34"/>
    <p:sldId id="795" r:id="rId35"/>
    <p:sldId id="814" r:id="rId36"/>
    <p:sldId id="785" r:id="rId37"/>
    <p:sldId id="816" r:id="rId38"/>
    <p:sldId id="819" r:id="rId39"/>
    <p:sldId id="823" r:id="rId40"/>
    <p:sldId id="838" r:id="rId41"/>
    <p:sldId id="840" r:id="rId42"/>
    <p:sldId id="839" r:id="rId43"/>
  </p:sldIdLst>
  <p:sldSz cx="15119350" cy="10691813"/>
  <p:notesSz cx="6797675" cy="9928225"/>
  <p:embeddedFontLst>
    <p:embeddedFont>
      <p:font typeface="Calibri Light" panose="020F0302020204030204" pitchFamily="34" charset="0"/>
      <p:regular r:id="rId45"/>
      <p:italic r:id="rId46"/>
    </p:embeddedFont>
    <p:embeddedFont>
      <p:font typeface="Arial Black" panose="020B0A04020102020204" pitchFamily="34" charset="0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>
      <a:defRPr lang="ru-RU"/>
    </a:defPPr>
    <a:lvl1pPr marL="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763" userDrawn="1">
          <p15:clr>
            <a:srgbClr val="A4A3A4"/>
          </p15:clr>
        </p15:guide>
        <p15:guide id="2" orient="horz" pos="3369" userDrawn="1">
          <p15:clr>
            <a:srgbClr val="A4A3A4"/>
          </p15:clr>
        </p15:guide>
        <p15:guide id="3" pos="488" userDrawn="1">
          <p15:clr>
            <a:srgbClr val="A4A3A4"/>
          </p15:clr>
        </p15:guide>
        <p15:guide id="4" orient="horz" pos="4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Алтыникова" initials="Н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DEB"/>
    <a:srgbClr val="575086"/>
    <a:srgbClr val="ABABDD"/>
    <a:srgbClr val="9D9DD7"/>
    <a:srgbClr val="6C65A3"/>
    <a:srgbClr val="565087"/>
    <a:srgbClr val="FF6600"/>
    <a:srgbClr val="423D67"/>
    <a:srgbClr val="FF5429"/>
    <a:srgbClr val="8A8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9882" autoAdjust="0"/>
  </p:normalViewPr>
  <p:slideViewPr>
    <p:cSldViewPr snapToGrid="0" snapToObjects="1">
      <p:cViewPr varScale="1">
        <p:scale>
          <a:sx n="54" d="100"/>
          <a:sy n="54" d="100"/>
        </p:scale>
        <p:origin x="29" y="67"/>
      </p:cViewPr>
      <p:guideLst>
        <p:guide pos="4763"/>
        <p:guide orient="horz" pos="3369"/>
        <p:guide pos="488"/>
        <p:guide orient="horz" pos="4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28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889102-97C8-43E0-837F-27F4AF0DDAD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6DD5E5-B55A-4F9D-A0A3-D7C19FFB4B46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400" b="1" dirty="0" smtClean="0"/>
            <a:t>Чат </a:t>
          </a:r>
        </a:p>
        <a:p>
          <a:r>
            <a:rPr lang="ru-RU" sz="2400" b="1" dirty="0" smtClean="0"/>
            <a:t>Дошкольное образование_  </a:t>
          </a:r>
          <a:r>
            <a:rPr lang="ru-RU" sz="2400" b="1" dirty="0" err="1" smtClean="0"/>
            <a:t>Бюрнагрузка</a:t>
          </a:r>
          <a:r>
            <a:rPr lang="ru-RU" sz="2400" b="1" dirty="0" smtClean="0"/>
            <a:t>  </a:t>
          </a:r>
          <a:endParaRPr lang="ru-RU" sz="2400" b="1" dirty="0"/>
        </a:p>
      </dgm:t>
    </dgm:pt>
    <dgm:pt modelId="{FF27D8A6-FFCA-424E-B2E1-BFB184E99082}" type="parTrans" cxnId="{D7E12B88-8F66-487B-B284-8EEA9FA4D075}">
      <dgm:prSet/>
      <dgm:spPr/>
      <dgm:t>
        <a:bodyPr/>
        <a:lstStyle/>
        <a:p>
          <a:endParaRPr lang="ru-RU"/>
        </a:p>
      </dgm:t>
    </dgm:pt>
    <dgm:pt modelId="{BA34CBD8-DE0B-4836-987B-A8286A5AA43C}" type="sibTrans" cxnId="{D7E12B88-8F66-487B-B284-8EEA9FA4D075}">
      <dgm:prSet/>
      <dgm:spPr/>
      <dgm:t>
        <a:bodyPr/>
        <a:lstStyle/>
        <a:p>
          <a:endParaRPr lang="ru-RU"/>
        </a:p>
      </dgm:t>
    </dgm:pt>
    <dgm:pt modelId="{5A6F815D-B203-4ADF-AB95-E7163B08CD8A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400" b="1" dirty="0" smtClean="0"/>
            <a:t>Чат-бот – Помощник Рособрнадзора </a:t>
          </a:r>
          <a:endParaRPr lang="ru-RU" sz="2400" b="1" dirty="0"/>
        </a:p>
      </dgm:t>
    </dgm:pt>
    <dgm:pt modelId="{DE7D8B1B-21C0-4F48-960B-C4C747AB0E26}" type="parTrans" cxnId="{C1F1897B-EDD2-4421-A917-9FD4CCCB09D0}">
      <dgm:prSet/>
      <dgm:spPr/>
      <dgm:t>
        <a:bodyPr/>
        <a:lstStyle/>
        <a:p>
          <a:endParaRPr lang="ru-RU"/>
        </a:p>
      </dgm:t>
    </dgm:pt>
    <dgm:pt modelId="{731E6E13-FD55-45DA-A74D-611B0329A309}" type="sibTrans" cxnId="{C1F1897B-EDD2-4421-A917-9FD4CCCB09D0}">
      <dgm:prSet/>
      <dgm:spPr/>
      <dgm:t>
        <a:bodyPr/>
        <a:lstStyle/>
        <a:p>
          <a:endParaRPr lang="ru-RU"/>
        </a:p>
      </dgm:t>
    </dgm:pt>
    <dgm:pt modelId="{DC1B9BD1-A17E-4830-B0AE-BEECB3F46E80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Чат </a:t>
          </a:r>
        </a:p>
        <a:p>
          <a:r>
            <a:rPr lang="ru-RU" sz="2400" b="1" dirty="0" smtClean="0">
              <a:solidFill>
                <a:schemeClr val="tx1"/>
              </a:solidFill>
            </a:rPr>
            <a:t>Снижение бюрократической нагрузки (для РОИВ)</a:t>
          </a:r>
        </a:p>
      </dgm:t>
    </dgm:pt>
    <dgm:pt modelId="{8DEFAB1E-0142-4A57-9F01-E7D53E68FEC0}" type="parTrans" cxnId="{3F85810A-8166-4779-859E-C66704234530}">
      <dgm:prSet/>
      <dgm:spPr/>
      <dgm:t>
        <a:bodyPr/>
        <a:lstStyle/>
        <a:p>
          <a:endParaRPr lang="ru-RU"/>
        </a:p>
      </dgm:t>
    </dgm:pt>
    <dgm:pt modelId="{12774AFF-78F3-4680-A884-2457667E9799}" type="sibTrans" cxnId="{3F85810A-8166-4779-859E-C66704234530}">
      <dgm:prSet/>
      <dgm:spPr/>
      <dgm:t>
        <a:bodyPr/>
        <a:lstStyle/>
        <a:p>
          <a:endParaRPr lang="ru-RU"/>
        </a:p>
      </dgm:t>
    </dgm:pt>
    <dgm:pt modelId="{2F60CA45-594F-4EC6-8B19-F6D65ED1ECA3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Рособрнадзор</a:t>
          </a:r>
          <a:r>
            <a:rPr lang="ru-RU" sz="2400" b="1" baseline="0" dirty="0" smtClean="0">
              <a:solidFill>
                <a:schemeClr val="bg1"/>
              </a:solidFill>
            </a:rPr>
            <a:t> </a:t>
          </a:r>
          <a:endParaRPr lang="ru-RU" sz="2400" b="1" dirty="0" smtClean="0">
            <a:solidFill>
              <a:schemeClr val="bg1"/>
            </a:solidFill>
          </a:endParaRPr>
        </a:p>
      </dgm:t>
    </dgm:pt>
    <dgm:pt modelId="{9260CF35-F0B9-41BE-9E18-258E90FD5731}" type="parTrans" cxnId="{2D7E7B5F-6F1A-416A-88DA-7FFE588E9E3E}">
      <dgm:prSet/>
      <dgm:spPr/>
      <dgm:t>
        <a:bodyPr/>
        <a:lstStyle/>
        <a:p>
          <a:endParaRPr lang="ru-RU"/>
        </a:p>
      </dgm:t>
    </dgm:pt>
    <dgm:pt modelId="{00311E0F-9BA2-4371-8089-EC6A773242C1}" type="sibTrans" cxnId="{2D7E7B5F-6F1A-416A-88DA-7FFE588E9E3E}">
      <dgm:prSet/>
      <dgm:spPr/>
      <dgm:t>
        <a:bodyPr/>
        <a:lstStyle/>
        <a:p>
          <a:endParaRPr lang="ru-RU"/>
        </a:p>
      </dgm:t>
    </dgm:pt>
    <dgm:pt modelId="{7E9C96BC-43F3-4337-89FA-3633DF096A85}" type="pres">
      <dgm:prSet presAssocID="{66889102-97C8-43E0-837F-27F4AF0DDAD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62A218-8385-41CF-881B-F22F85DC012D}" type="pres">
      <dgm:prSet presAssocID="{CF6DD5E5-B55A-4F9D-A0A3-D7C19FFB4B4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EA491-F3DB-415C-8D9B-A20BB1B8FF7C}" type="pres">
      <dgm:prSet presAssocID="{BA34CBD8-DE0B-4836-987B-A8286A5AA43C}" presName="sibTrans" presStyleCnt="0"/>
      <dgm:spPr/>
    </dgm:pt>
    <dgm:pt modelId="{8DB90C68-C8E1-4739-B9CF-CADF48E617EC}" type="pres">
      <dgm:prSet presAssocID="{5A6F815D-B203-4ADF-AB95-E7163B08CD8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0CDF5-F011-49E6-9A3D-0466962E5438}" type="pres">
      <dgm:prSet presAssocID="{731E6E13-FD55-45DA-A74D-611B0329A309}" presName="sibTrans" presStyleCnt="0"/>
      <dgm:spPr/>
    </dgm:pt>
    <dgm:pt modelId="{AD19EE3E-118B-4EE9-AC05-A0206A66AB3A}" type="pres">
      <dgm:prSet presAssocID="{DC1B9BD1-A17E-4830-B0AE-BEECB3F46E8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3E3509-E7E2-42A1-B53B-EDFB71FF389A}" type="pres">
      <dgm:prSet presAssocID="{12774AFF-78F3-4680-A884-2457667E9799}" presName="sibTrans" presStyleCnt="0"/>
      <dgm:spPr/>
    </dgm:pt>
    <dgm:pt modelId="{086821A6-ED05-4AFB-8E19-D45193BEB0B5}" type="pres">
      <dgm:prSet presAssocID="{2F60CA45-594F-4EC6-8B19-F6D65ED1ECA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4512A9-C20F-47D6-9221-E0AA98BB98F9}" type="presOf" srcId="{DC1B9BD1-A17E-4830-B0AE-BEECB3F46E80}" destId="{AD19EE3E-118B-4EE9-AC05-A0206A66AB3A}" srcOrd="0" destOrd="0" presId="urn:microsoft.com/office/officeart/2005/8/layout/default"/>
    <dgm:cxn modelId="{3F85810A-8166-4779-859E-C66704234530}" srcId="{66889102-97C8-43E0-837F-27F4AF0DDAD9}" destId="{DC1B9BD1-A17E-4830-B0AE-BEECB3F46E80}" srcOrd="2" destOrd="0" parTransId="{8DEFAB1E-0142-4A57-9F01-E7D53E68FEC0}" sibTransId="{12774AFF-78F3-4680-A884-2457667E9799}"/>
    <dgm:cxn modelId="{9C64F411-DDD5-4B52-86D2-C3F7DD931EBA}" type="presOf" srcId="{CF6DD5E5-B55A-4F9D-A0A3-D7C19FFB4B46}" destId="{8562A218-8385-41CF-881B-F22F85DC012D}" srcOrd="0" destOrd="0" presId="urn:microsoft.com/office/officeart/2005/8/layout/default"/>
    <dgm:cxn modelId="{4DFD32E5-7777-463A-9E0F-B67B158B1720}" type="presOf" srcId="{66889102-97C8-43E0-837F-27F4AF0DDAD9}" destId="{7E9C96BC-43F3-4337-89FA-3633DF096A85}" srcOrd="0" destOrd="0" presId="urn:microsoft.com/office/officeart/2005/8/layout/default"/>
    <dgm:cxn modelId="{A0139734-A546-49E4-97ED-426639D3E0FE}" type="presOf" srcId="{2F60CA45-594F-4EC6-8B19-F6D65ED1ECA3}" destId="{086821A6-ED05-4AFB-8E19-D45193BEB0B5}" srcOrd="0" destOrd="0" presId="urn:microsoft.com/office/officeart/2005/8/layout/default"/>
    <dgm:cxn modelId="{C1F1897B-EDD2-4421-A917-9FD4CCCB09D0}" srcId="{66889102-97C8-43E0-837F-27F4AF0DDAD9}" destId="{5A6F815D-B203-4ADF-AB95-E7163B08CD8A}" srcOrd="1" destOrd="0" parTransId="{DE7D8B1B-21C0-4F48-960B-C4C747AB0E26}" sibTransId="{731E6E13-FD55-45DA-A74D-611B0329A309}"/>
    <dgm:cxn modelId="{D7E12B88-8F66-487B-B284-8EEA9FA4D075}" srcId="{66889102-97C8-43E0-837F-27F4AF0DDAD9}" destId="{CF6DD5E5-B55A-4F9D-A0A3-D7C19FFB4B46}" srcOrd="0" destOrd="0" parTransId="{FF27D8A6-FFCA-424E-B2E1-BFB184E99082}" sibTransId="{BA34CBD8-DE0B-4836-987B-A8286A5AA43C}"/>
    <dgm:cxn modelId="{2D7E7B5F-6F1A-416A-88DA-7FFE588E9E3E}" srcId="{66889102-97C8-43E0-837F-27F4AF0DDAD9}" destId="{2F60CA45-594F-4EC6-8B19-F6D65ED1ECA3}" srcOrd="3" destOrd="0" parTransId="{9260CF35-F0B9-41BE-9E18-258E90FD5731}" sibTransId="{00311E0F-9BA2-4371-8089-EC6A773242C1}"/>
    <dgm:cxn modelId="{05A8E2F5-ED74-4952-8327-4D43B71A7293}" type="presOf" srcId="{5A6F815D-B203-4ADF-AB95-E7163B08CD8A}" destId="{8DB90C68-C8E1-4739-B9CF-CADF48E617EC}" srcOrd="0" destOrd="0" presId="urn:microsoft.com/office/officeart/2005/8/layout/default"/>
    <dgm:cxn modelId="{6550625A-793C-41CA-97DD-7AD4491839F1}" type="presParOf" srcId="{7E9C96BC-43F3-4337-89FA-3633DF096A85}" destId="{8562A218-8385-41CF-881B-F22F85DC012D}" srcOrd="0" destOrd="0" presId="urn:microsoft.com/office/officeart/2005/8/layout/default"/>
    <dgm:cxn modelId="{6CC8925B-2A32-41BF-9131-0D63B15A0088}" type="presParOf" srcId="{7E9C96BC-43F3-4337-89FA-3633DF096A85}" destId="{265EA491-F3DB-415C-8D9B-A20BB1B8FF7C}" srcOrd="1" destOrd="0" presId="urn:microsoft.com/office/officeart/2005/8/layout/default"/>
    <dgm:cxn modelId="{D2379275-BC2C-41D6-912A-D643C8BFF491}" type="presParOf" srcId="{7E9C96BC-43F3-4337-89FA-3633DF096A85}" destId="{8DB90C68-C8E1-4739-B9CF-CADF48E617EC}" srcOrd="2" destOrd="0" presId="urn:microsoft.com/office/officeart/2005/8/layout/default"/>
    <dgm:cxn modelId="{888DE050-187B-4F10-A50C-D2538A8371A5}" type="presParOf" srcId="{7E9C96BC-43F3-4337-89FA-3633DF096A85}" destId="{D7A0CDF5-F011-49E6-9A3D-0466962E5438}" srcOrd="3" destOrd="0" presId="urn:microsoft.com/office/officeart/2005/8/layout/default"/>
    <dgm:cxn modelId="{02E3245F-1C47-4180-B478-D3E659F16387}" type="presParOf" srcId="{7E9C96BC-43F3-4337-89FA-3633DF096A85}" destId="{AD19EE3E-118B-4EE9-AC05-A0206A66AB3A}" srcOrd="4" destOrd="0" presId="urn:microsoft.com/office/officeart/2005/8/layout/default"/>
    <dgm:cxn modelId="{00FFE97F-3578-43F2-BBCD-E5D40DE2506C}" type="presParOf" srcId="{7E9C96BC-43F3-4337-89FA-3633DF096A85}" destId="{1F3E3509-E7E2-42A1-B53B-EDFB71FF389A}" srcOrd="5" destOrd="0" presId="urn:microsoft.com/office/officeart/2005/8/layout/default"/>
    <dgm:cxn modelId="{210DFA04-EB8C-488E-9D69-1AA86DD940C5}" type="presParOf" srcId="{7E9C96BC-43F3-4337-89FA-3633DF096A85}" destId="{086821A6-ED05-4AFB-8E19-D45193BEB0B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4ED7E2-83C6-48AC-BE28-D3A0C021CB8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72A684-D131-4118-92DD-5A651700F814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575086"/>
              </a:solidFill>
            </a:rPr>
            <a:t>Федеральная Межведомственная рабочая группа </a:t>
          </a:r>
          <a:endParaRPr lang="ru-RU" b="1" dirty="0">
            <a:solidFill>
              <a:srgbClr val="575086"/>
            </a:solidFill>
          </a:endParaRPr>
        </a:p>
      </dgm:t>
    </dgm:pt>
    <dgm:pt modelId="{91542BD3-59AB-4182-A03E-6B5387125778}" type="parTrans" cxnId="{53F6A8CC-4010-4445-B45F-C5399D720B9F}">
      <dgm:prSet/>
      <dgm:spPr/>
      <dgm:t>
        <a:bodyPr/>
        <a:lstStyle/>
        <a:p>
          <a:endParaRPr lang="ru-RU"/>
        </a:p>
      </dgm:t>
    </dgm:pt>
    <dgm:pt modelId="{A9EE9F02-53AD-47E1-A880-8A9A09DA13CA}" type="sibTrans" cxnId="{53F6A8CC-4010-4445-B45F-C5399D720B9F}">
      <dgm:prSet/>
      <dgm:spPr/>
      <dgm:t>
        <a:bodyPr/>
        <a:lstStyle/>
        <a:p>
          <a:endParaRPr lang="ru-RU"/>
        </a:p>
      </dgm:t>
    </dgm:pt>
    <dgm:pt modelId="{094CC7AE-BA87-4757-AE51-30CA362494EA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575086"/>
              </a:solidFill>
            </a:rPr>
            <a:t>Региональные</a:t>
          </a:r>
          <a:r>
            <a:rPr lang="ru-RU" b="1" dirty="0" smtClean="0"/>
            <a:t> </a:t>
          </a:r>
          <a:r>
            <a:rPr lang="ru-RU" b="1" dirty="0" smtClean="0">
              <a:solidFill>
                <a:srgbClr val="575086"/>
              </a:solidFill>
            </a:rPr>
            <a:t>межведомственные рабочие группы </a:t>
          </a:r>
          <a:endParaRPr lang="ru-RU" b="1" dirty="0">
            <a:solidFill>
              <a:srgbClr val="575086"/>
            </a:solidFill>
          </a:endParaRPr>
        </a:p>
      </dgm:t>
    </dgm:pt>
    <dgm:pt modelId="{D3C66CAC-3F6B-42FA-B3DC-872DC84F13AB}" type="parTrans" cxnId="{5B837228-1350-46D2-993D-79133FD5FD7F}">
      <dgm:prSet/>
      <dgm:spPr/>
      <dgm:t>
        <a:bodyPr/>
        <a:lstStyle/>
        <a:p>
          <a:endParaRPr lang="ru-RU"/>
        </a:p>
      </dgm:t>
    </dgm:pt>
    <dgm:pt modelId="{6C7FCB7C-73BC-4060-B49D-738B63B0C06B}" type="sibTrans" cxnId="{5B837228-1350-46D2-993D-79133FD5FD7F}">
      <dgm:prSet/>
      <dgm:spPr/>
      <dgm:t>
        <a:bodyPr/>
        <a:lstStyle/>
        <a:p>
          <a:endParaRPr lang="ru-RU"/>
        </a:p>
      </dgm:t>
    </dgm:pt>
    <dgm:pt modelId="{3A6CE496-DC0F-4E64-8C91-8C1F73DF9CF1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575086"/>
              </a:solidFill>
            </a:rPr>
            <a:t>Межрегиональная комиссия по снижению бюрократической нагрузки при Рособрнадзоре </a:t>
          </a:r>
          <a:endParaRPr lang="ru-RU" b="1" dirty="0">
            <a:solidFill>
              <a:srgbClr val="575086"/>
            </a:solidFill>
          </a:endParaRPr>
        </a:p>
      </dgm:t>
    </dgm:pt>
    <dgm:pt modelId="{1343D5AF-3ED0-4093-BF1D-9B0DB2342FD2}" type="parTrans" cxnId="{3C2666CB-AADC-45D6-B36D-6B20F313A349}">
      <dgm:prSet/>
      <dgm:spPr/>
      <dgm:t>
        <a:bodyPr/>
        <a:lstStyle/>
        <a:p>
          <a:endParaRPr lang="ru-RU"/>
        </a:p>
      </dgm:t>
    </dgm:pt>
    <dgm:pt modelId="{7E6CEE10-4B66-49A6-8054-E52ED6B2B50F}" type="sibTrans" cxnId="{3C2666CB-AADC-45D6-B36D-6B20F313A349}">
      <dgm:prSet/>
      <dgm:spPr/>
      <dgm:t>
        <a:bodyPr/>
        <a:lstStyle/>
        <a:p>
          <a:endParaRPr lang="ru-RU"/>
        </a:p>
      </dgm:t>
    </dgm:pt>
    <dgm:pt modelId="{3E513786-0BB6-4A69-BD45-1016FB95223E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575086"/>
              </a:solidFill>
            </a:rPr>
            <a:t>Ответственные заместители руководителей     РОИВ</a:t>
          </a:r>
          <a:endParaRPr lang="ru-RU" b="1" dirty="0">
            <a:solidFill>
              <a:srgbClr val="575086"/>
            </a:solidFill>
          </a:endParaRPr>
        </a:p>
      </dgm:t>
    </dgm:pt>
    <dgm:pt modelId="{A113EEE8-473F-4CD1-85C8-87AF2CE7F360}" type="parTrans" cxnId="{D4CA7AB1-CC6B-4B83-B7A3-52332354CA52}">
      <dgm:prSet/>
      <dgm:spPr/>
      <dgm:t>
        <a:bodyPr/>
        <a:lstStyle/>
        <a:p>
          <a:endParaRPr lang="ru-RU"/>
        </a:p>
      </dgm:t>
    </dgm:pt>
    <dgm:pt modelId="{55086944-C3E5-4DF6-8EC0-8D3671529AFA}" type="sibTrans" cxnId="{D4CA7AB1-CC6B-4B83-B7A3-52332354CA52}">
      <dgm:prSet/>
      <dgm:spPr/>
      <dgm:t>
        <a:bodyPr/>
        <a:lstStyle/>
        <a:p>
          <a:endParaRPr lang="ru-RU"/>
        </a:p>
      </dgm:t>
    </dgm:pt>
    <dgm:pt modelId="{50E2AEB2-C365-4DDE-B164-05C91A129102}" type="pres">
      <dgm:prSet presAssocID="{504ED7E2-83C6-48AC-BE28-D3A0C021CB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A15E3E-46A2-41FA-A230-F00782A5ACD3}" type="pres">
      <dgm:prSet presAssocID="{4872A684-D131-4118-92DD-5A651700F81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731D9-8128-4D1D-BCBD-00849EE197AA}" type="pres">
      <dgm:prSet presAssocID="{A9EE9F02-53AD-47E1-A880-8A9A09DA13CA}" presName="sibTrans" presStyleCnt="0"/>
      <dgm:spPr/>
    </dgm:pt>
    <dgm:pt modelId="{81E4F8C3-3AC3-4BC8-992D-0FFBB99D958D}" type="pres">
      <dgm:prSet presAssocID="{094CC7AE-BA87-4757-AE51-30CA362494E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808DF-0E16-498C-AC48-A213B896CE3C}" type="pres">
      <dgm:prSet presAssocID="{6C7FCB7C-73BC-4060-B49D-738B63B0C06B}" presName="sibTrans" presStyleCnt="0"/>
      <dgm:spPr/>
    </dgm:pt>
    <dgm:pt modelId="{48DBAAA2-AE54-4322-8F44-CC237DE0D4F0}" type="pres">
      <dgm:prSet presAssocID="{3A6CE496-DC0F-4E64-8C91-8C1F73DF9CF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7E6A0-61C1-44BB-9C06-445187DEEF18}" type="pres">
      <dgm:prSet presAssocID="{7E6CEE10-4B66-49A6-8054-E52ED6B2B50F}" presName="sibTrans" presStyleCnt="0"/>
      <dgm:spPr/>
    </dgm:pt>
    <dgm:pt modelId="{D51F5702-1392-4254-8C7C-39F5D5812AB0}" type="pres">
      <dgm:prSet presAssocID="{3E513786-0BB6-4A69-BD45-1016FB95223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BADB6F-92B9-4F91-A0E8-97AD6960B6D2}" type="presOf" srcId="{504ED7E2-83C6-48AC-BE28-D3A0C021CB84}" destId="{50E2AEB2-C365-4DDE-B164-05C91A129102}" srcOrd="0" destOrd="0" presId="urn:microsoft.com/office/officeart/2005/8/layout/default"/>
    <dgm:cxn modelId="{1BF7A264-774B-451D-A111-BC9395501E25}" type="presOf" srcId="{3E513786-0BB6-4A69-BD45-1016FB95223E}" destId="{D51F5702-1392-4254-8C7C-39F5D5812AB0}" srcOrd="0" destOrd="0" presId="urn:microsoft.com/office/officeart/2005/8/layout/default"/>
    <dgm:cxn modelId="{53F6A8CC-4010-4445-B45F-C5399D720B9F}" srcId="{504ED7E2-83C6-48AC-BE28-D3A0C021CB84}" destId="{4872A684-D131-4118-92DD-5A651700F814}" srcOrd="0" destOrd="0" parTransId="{91542BD3-59AB-4182-A03E-6B5387125778}" sibTransId="{A9EE9F02-53AD-47E1-A880-8A9A09DA13CA}"/>
    <dgm:cxn modelId="{D4CA7AB1-CC6B-4B83-B7A3-52332354CA52}" srcId="{504ED7E2-83C6-48AC-BE28-D3A0C021CB84}" destId="{3E513786-0BB6-4A69-BD45-1016FB95223E}" srcOrd="3" destOrd="0" parTransId="{A113EEE8-473F-4CD1-85C8-87AF2CE7F360}" sibTransId="{55086944-C3E5-4DF6-8EC0-8D3671529AFA}"/>
    <dgm:cxn modelId="{C7D80B8D-4F26-42C1-A77B-62A3A35348B0}" type="presOf" srcId="{4872A684-D131-4118-92DD-5A651700F814}" destId="{ACA15E3E-46A2-41FA-A230-F00782A5ACD3}" srcOrd="0" destOrd="0" presId="urn:microsoft.com/office/officeart/2005/8/layout/default"/>
    <dgm:cxn modelId="{5B837228-1350-46D2-993D-79133FD5FD7F}" srcId="{504ED7E2-83C6-48AC-BE28-D3A0C021CB84}" destId="{094CC7AE-BA87-4757-AE51-30CA362494EA}" srcOrd="1" destOrd="0" parTransId="{D3C66CAC-3F6B-42FA-B3DC-872DC84F13AB}" sibTransId="{6C7FCB7C-73BC-4060-B49D-738B63B0C06B}"/>
    <dgm:cxn modelId="{3C2666CB-AADC-45D6-B36D-6B20F313A349}" srcId="{504ED7E2-83C6-48AC-BE28-D3A0C021CB84}" destId="{3A6CE496-DC0F-4E64-8C91-8C1F73DF9CF1}" srcOrd="2" destOrd="0" parTransId="{1343D5AF-3ED0-4093-BF1D-9B0DB2342FD2}" sibTransId="{7E6CEE10-4B66-49A6-8054-E52ED6B2B50F}"/>
    <dgm:cxn modelId="{4A686A5D-9B5C-4F27-A60E-460C91DD9442}" type="presOf" srcId="{3A6CE496-DC0F-4E64-8C91-8C1F73DF9CF1}" destId="{48DBAAA2-AE54-4322-8F44-CC237DE0D4F0}" srcOrd="0" destOrd="0" presId="urn:microsoft.com/office/officeart/2005/8/layout/default"/>
    <dgm:cxn modelId="{31B2C08A-3437-4018-AFC8-8830DF819A1E}" type="presOf" srcId="{094CC7AE-BA87-4757-AE51-30CA362494EA}" destId="{81E4F8C3-3AC3-4BC8-992D-0FFBB99D958D}" srcOrd="0" destOrd="0" presId="urn:microsoft.com/office/officeart/2005/8/layout/default"/>
    <dgm:cxn modelId="{DA5B7BB6-6643-4013-B769-D4460767B38B}" type="presParOf" srcId="{50E2AEB2-C365-4DDE-B164-05C91A129102}" destId="{ACA15E3E-46A2-41FA-A230-F00782A5ACD3}" srcOrd="0" destOrd="0" presId="urn:microsoft.com/office/officeart/2005/8/layout/default"/>
    <dgm:cxn modelId="{99568206-F3D5-4A01-9EDB-F09397861817}" type="presParOf" srcId="{50E2AEB2-C365-4DDE-B164-05C91A129102}" destId="{61C731D9-8128-4D1D-BCBD-00849EE197AA}" srcOrd="1" destOrd="0" presId="urn:microsoft.com/office/officeart/2005/8/layout/default"/>
    <dgm:cxn modelId="{B01FEA3E-D030-469C-89B4-B13E050AB9C1}" type="presParOf" srcId="{50E2AEB2-C365-4DDE-B164-05C91A129102}" destId="{81E4F8C3-3AC3-4BC8-992D-0FFBB99D958D}" srcOrd="2" destOrd="0" presId="urn:microsoft.com/office/officeart/2005/8/layout/default"/>
    <dgm:cxn modelId="{0BBC7C1F-F648-4C01-823F-4C5D1096AE90}" type="presParOf" srcId="{50E2AEB2-C365-4DDE-B164-05C91A129102}" destId="{BA6808DF-0E16-498C-AC48-A213B896CE3C}" srcOrd="3" destOrd="0" presId="urn:microsoft.com/office/officeart/2005/8/layout/default"/>
    <dgm:cxn modelId="{C329B4FB-27EB-4AAE-99B2-52465E0176D9}" type="presParOf" srcId="{50E2AEB2-C365-4DDE-B164-05C91A129102}" destId="{48DBAAA2-AE54-4322-8F44-CC237DE0D4F0}" srcOrd="4" destOrd="0" presId="urn:microsoft.com/office/officeart/2005/8/layout/default"/>
    <dgm:cxn modelId="{769E6F57-1000-4624-A4DD-3CEF8D06BA4C}" type="presParOf" srcId="{50E2AEB2-C365-4DDE-B164-05C91A129102}" destId="{6CB7E6A0-61C1-44BB-9C06-445187DEEF18}" srcOrd="5" destOrd="0" presId="urn:microsoft.com/office/officeart/2005/8/layout/default"/>
    <dgm:cxn modelId="{9FAEA661-BD62-4D05-88F6-B0329F5E914B}" type="presParOf" srcId="{50E2AEB2-C365-4DDE-B164-05C91A129102}" destId="{D51F5702-1392-4254-8C7C-39F5D5812AB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4ED7E2-83C6-48AC-BE28-D3A0C021CB8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72A684-D131-4118-92DD-5A651700F814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575086"/>
              </a:solidFill>
            </a:rPr>
            <a:t>Ежемесячные отрытые совещания Рособрнадзора  </a:t>
          </a:r>
          <a:endParaRPr lang="ru-RU" sz="1800" b="1" dirty="0">
            <a:solidFill>
              <a:srgbClr val="575086"/>
            </a:solidFill>
          </a:endParaRPr>
        </a:p>
      </dgm:t>
    </dgm:pt>
    <dgm:pt modelId="{91542BD3-59AB-4182-A03E-6B5387125778}" type="parTrans" cxnId="{53F6A8CC-4010-4445-B45F-C5399D720B9F}">
      <dgm:prSet/>
      <dgm:spPr/>
      <dgm:t>
        <a:bodyPr/>
        <a:lstStyle/>
        <a:p>
          <a:endParaRPr lang="ru-RU"/>
        </a:p>
      </dgm:t>
    </dgm:pt>
    <dgm:pt modelId="{A9EE9F02-53AD-47E1-A880-8A9A09DA13CA}" type="sibTrans" cxnId="{53F6A8CC-4010-4445-B45F-C5399D720B9F}">
      <dgm:prSet/>
      <dgm:spPr/>
      <dgm:t>
        <a:bodyPr/>
        <a:lstStyle/>
        <a:p>
          <a:endParaRPr lang="ru-RU"/>
        </a:p>
      </dgm:t>
    </dgm:pt>
    <dgm:pt modelId="{094CC7AE-BA87-4757-AE51-30CA362494EA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575086"/>
              </a:solidFill>
            </a:rPr>
            <a:t>Ежемесячные</a:t>
          </a:r>
          <a:r>
            <a:rPr lang="ru-RU" sz="1800" b="1" baseline="0" dirty="0" smtClean="0">
              <a:solidFill>
                <a:srgbClr val="575086"/>
              </a:solidFill>
            </a:rPr>
            <a:t> открытые региональные семинары-совещания</a:t>
          </a:r>
          <a:endParaRPr lang="ru-RU" sz="1800" b="1" dirty="0">
            <a:solidFill>
              <a:srgbClr val="575086"/>
            </a:solidFill>
          </a:endParaRPr>
        </a:p>
      </dgm:t>
    </dgm:pt>
    <dgm:pt modelId="{D3C66CAC-3F6B-42FA-B3DC-872DC84F13AB}" type="parTrans" cxnId="{5B837228-1350-46D2-993D-79133FD5FD7F}">
      <dgm:prSet/>
      <dgm:spPr/>
      <dgm:t>
        <a:bodyPr/>
        <a:lstStyle/>
        <a:p>
          <a:endParaRPr lang="ru-RU"/>
        </a:p>
      </dgm:t>
    </dgm:pt>
    <dgm:pt modelId="{6C7FCB7C-73BC-4060-B49D-738B63B0C06B}" type="sibTrans" cxnId="{5B837228-1350-46D2-993D-79133FD5FD7F}">
      <dgm:prSet/>
      <dgm:spPr/>
      <dgm:t>
        <a:bodyPr/>
        <a:lstStyle/>
        <a:p>
          <a:endParaRPr lang="ru-RU"/>
        </a:p>
      </dgm:t>
    </dgm:pt>
    <dgm:pt modelId="{3A6CE496-DC0F-4E64-8C91-8C1F73DF9CF1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575086"/>
              </a:solidFill>
            </a:rPr>
            <a:t>Мониторинг </a:t>
          </a:r>
          <a:r>
            <a:rPr lang="ru-RU" sz="1800" b="1" dirty="0" err="1" smtClean="0">
              <a:solidFill>
                <a:srgbClr val="575086"/>
              </a:solidFill>
            </a:rPr>
            <a:t>забюрократизи-рованности</a:t>
          </a:r>
          <a:r>
            <a:rPr lang="ru-RU" sz="1800" b="1" dirty="0" smtClean="0">
              <a:solidFill>
                <a:srgbClr val="575086"/>
              </a:solidFill>
            </a:rPr>
            <a:t>        регионов </a:t>
          </a:r>
          <a:endParaRPr lang="ru-RU" sz="1800" b="1" dirty="0">
            <a:solidFill>
              <a:srgbClr val="575086"/>
            </a:solidFill>
          </a:endParaRPr>
        </a:p>
      </dgm:t>
    </dgm:pt>
    <dgm:pt modelId="{1343D5AF-3ED0-4093-BF1D-9B0DB2342FD2}" type="parTrans" cxnId="{3C2666CB-AADC-45D6-B36D-6B20F313A349}">
      <dgm:prSet/>
      <dgm:spPr/>
      <dgm:t>
        <a:bodyPr/>
        <a:lstStyle/>
        <a:p>
          <a:endParaRPr lang="ru-RU"/>
        </a:p>
      </dgm:t>
    </dgm:pt>
    <dgm:pt modelId="{7E6CEE10-4B66-49A6-8054-E52ED6B2B50F}" type="sibTrans" cxnId="{3C2666CB-AADC-45D6-B36D-6B20F313A349}">
      <dgm:prSet/>
      <dgm:spPr/>
      <dgm:t>
        <a:bodyPr/>
        <a:lstStyle/>
        <a:p>
          <a:endParaRPr lang="ru-RU"/>
        </a:p>
      </dgm:t>
    </dgm:pt>
    <dgm:pt modelId="{C9DC2CDA-2DBE-4298-8D92-45AAAC77093E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575086"/>
              </a:solidFill>
            </a:rPr>
            <a:t>Контроль и</a:t>
          </a:r>
        </a:p>
        <a:p>
          <a:r>
            <a:rPr lang="ru-RU" sz="1800" b="1" dirty="0" smtClean="0">
              <a:solidFill>
                <a:srgbClr val="575086"/>
              </a:solidFill>
            </a:rPr>
            <a:t>профилактика </a:t>
          </a:r>
          <a:endParaRPr lang="ru-RU" sz="1800" b="1" dirty="0">
            <a:solidFill>
              <a:srgbClr val="575086"/>
            </a:solidFill>
          </a:endParaRPr>
        </a:p>
      </dgm:t>
    </dgm:pt>
    <dgm:pt modelId="{60F3DDCA-D53D-48B5-BF33-976556FBEE0F}" type="parTrans" cxnId="{35025991-CD1F-4316-A505-60BF4A15E29A}">
      <dgm:prSet/>
      <dgm:spPr/>
      <dgm:t>
        <a:bodyPr/>
        <a:lstStyle/>
        <a:p>
          <a:endParaRPr lang="ru-RU"/>
        </a:p>
      </dgm:t>
    </dgm:pt>
    <dgm:pt modelId="{F4FB84C8-4B95-42F8-A8C0-53C7469DC9C8}" type="sibTrans" cxnId="{35025991-CD1F-4316-A505-60BF4A15E29A}">
      <dgm:prSet/>
      <dgm:spPr/>
      <dgm:t>
        <a:bodyPr/>
        <a:lstStyle/>
        <a:p>
          <a:endParaRPr lang="ru-RU"/>
        </a:p>
      </dgm:t>
    </dgm:pt>
    <dgm:pt modelId="{09BC64BF-B2D7-410F-95DB-0A7C5A8DF82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575086"/>
              </a:solidFill>
            </a:rPr>
            <a:t>Научно-методическое сопровождение </a:t>
          </a:r>
          <a:endParaRPr lang="ru-RU" sz="1800" b="1" dirty="0">
            <a:solidFill>
              <a:srgbClr val="575086"/>
            </a:solidFill>
          </a:endParaRPr>
        </a:p>
      </dgm:t>
    </dgm:pt>
    <dgm:pt modelId="{0A9BA312-74F2-4FE5-922B-6E25854C3562}" type="parTrans" cxnId="{5F108F77-D06F-4ED8-A665-A5D7C8476D38}">
      <dgm:prSet/>
      <dgm:spPr/>
      <dgm:t>
        <a:bodyPr/>
        <a:lstStyle/>
        <a:p>
          <a:endParaRPr lang="ru-RU"/>
        </a:p>
      </dgm:t>
    </dgm:pt>
    <dgm:pt modelId="{12125A24-CBEA-4F74-A7E1-FDDC8D157DF0}" type="sibTrans" cxnId="{5F108F77-D06F-4ED8-A665-A5D7C8476D38}">
      <dgm:prSet/>
      <dgm:spPr/>
      <dgm:t>
        <a:bodyPr/>
        <a:lstStyle/>
        <a:p>
          <a:endParaRPr lang="ru-RU"/>
        </a:p>
      </dgm:t>
    </dgm:pt>
    <dgm:pt modelId="{50E2AEB2-C365-4DDE-B164-05C91A129102}" type="pres">
      <dgm:prSet presAssocID="{504ED7E2-83C6-48AC-BE28-D3A0C021CB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A15E3E-46A2-41FA-A230-F00782A5ACD3}" type="pres">
      <dgm:prSet presAssocID="{4872A684-D131-4118-92DD-5A651700F814}" presName="node" presStyleLbl="node1" presStyleIdx="0" presStyleCnt="5" custLinFactNeighborX="-413" custLinFactNeighborY="-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731D9-8128-4D1D-BCBD-00849EE197AA}" type="pres">
      <dgm:prSet presAssocID="{A9EE9F02-53AD-47E1-A880-8A9A09DA13CA}" presName="sibTrans" presStyleCnt="0"/>
      <dgm:spPr/>
    </dgm:pt>
    <dgm:pt modelId="{81E4F8C3-3AC3-4BC8-992D-0FFBB99D958D}" type="pres">
      <dgm:prSet presAssocID="{094CC7AE-BA87-4757-AE51-30CA362494E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808DF-0E16-498C-AC48-A213B896CE3C}" type="pres">
      <dgm:prSet presAssocID="{6C7FCB7C-73BC-4060-B49D-738B63B0C06B}" presName="sibTrans" presStyleCnt="0"/>
      <dgm:spPr/>
    </dgm:pt>
    <dgm:pt modelId="{48DBAAA2-AE54-4322-8F44-CC237DE0D4F0}" type="pres">
      <dgm:prSet presAssocID="{3A6CE496-DC0F-4E64-8C91-8C1F73DF9CF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7E6A0-61C1-44BB-9C06-445187DEEF18}" type="pres">
      <dgm:prSet presAssocID="{7E6CEE10-4B66-49A6-8054-E52ED6B2B50F}" presName="sibTrans" presStyleCnt="0"/>
      <dgm:spPr/>
    </dgm:pt>
    <dgm:pt modelId="{3528B979-F72E-4F9F-8FCB-12B00DC025CE}" type="pres">
      <dgm:prSet presAssocID="{C9DC2CDA-2DBE-4298-8D92-45AAAC77093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205B8-982B-4CC1-B9C2-2DE3962F1038}" type="pres">
      <dgm:prSet presAssocID="{F4FB84C8-4B95-42F8-A8C0-53C7469DC9C8}" presName="sibTrans" presStyleCnt="0"/>
      <dgm:spPr/>
    </dgm:pt>
    <dgm:pt modelId="{F6007920-820B-46B2-9825-8977D3B528E3}" type="pres">
      <dgm:prSet presAssocID="{09BC64BF-B2D7-410F-95DB-0A7C5A8DF82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53652E-6FAE-4069-8A55-E3063F259FEA}" type="presOf" srcId="{09BC64BF-B2D7-410F-95DB-0A7C5A8DF829}" destId="{F6007920-820B-46B2-9825-8977D3B528E3}" srcOrd="0" destOrd="0" presId="urn:microsoft.com/office/officeart/2005/8/layout/default"/>
    <dgm:cxn modelId="{2CD5E5DE-4FF7-4AB6-8009-425B2A57949F}" type="presOf" srcId="{4872A684-D131-4118-92DD-5A651700F814}" destId="{ACA15E3E-46A2-41FA-A230-F00782A5ACD3}" srcOrd="0" destOrd="0" presId="urn:microsoft.com/office/officeart/2005/8/layout/default"/>
    <dgm:cxn modelId="{1EA4EB92-F70D-43B3-9221-3394776E313F}" type="presOf" srcId="{094CC7AE-BA87-4757-AE51-30CA362494EA}" destId="{81E4F8C3-3AC3-4BC8-992D-0FFBB99D958D}" srcOrd="0" destOrd="0" presId="urn:microsoft.com/office/officeart/2005/8/layout/default"/>
    <dgm:cxn modelId="{C1B89326-899D-4FFC-9A77-45863B84D4A5}" type="presOf" srcId="{C9DC2CDA-2DBE-4298-8D92-45AAAC77093E}" destId="{3528B979-F72E-4F9F-8FCB-12B00DC025CE}" srcOrd="0" destOrd="0" presId="urn:microsoft.com/office/officeart/2005/8/layout/default"/>
    <dgm:cxn modelId="{E4FF4D42-082F-4D96-904F-AF37A37F7531}" type="presOf" srcId="{504ED7E2-83C6-48AC-BE28-D3A0C021CB84}" destId="{50E2AEB2-C365-4DDE-B164-05C91A129102}" srcOrd="0" destOrd="0" presId="urn:microsoft.com/office/officeart/2005/8/layout/default"/>
    <dgm:cxn modelId="{3C2666CB-AADC-45D6-B36D-6B20F313A349}" srcId="{504ED7E2-83C6-48AC-BE28-D3A0C021CB84}" destId="{3A6CE496-DC0F-4E64-8C91-8C1F73DF9CF1}" srcOrd="2" destOrd="0" parTransId="{1343D5AF-3ED0-4093-BF1D-9B0DB2342FD2}" sibTransId="{7E6CEE10-4B66-49A6-8054-E52ED6B2B50F}"/>
    <dgm:cxn modelId="{53F6A8CC-4010-4445-B45F-C5399D720B9F}" srcId="{504ED7E2-83C6-48AC-BE28-D3A0C021CB84}" destId="{4872A684-D131-4118-92DD-5A651700F814}" srcOrd="0" destOrd="0" parTransId="{91542BD3-59AB-4182-A03E-6B5387125778}" sibTransId="{A9EE9F02-53AD-47E1-A880-8A9A09DA13CA}"/>
    <dgm:cxn modelId="{35025991-CD1F-4316-A505-60BF4A15E29A}" srcId="{504ED7E2-83C6-48AC-BE28-D3A0C021CB84}" destId="{C9DC2CDA-2DBE-4298-8D92-45AAAC77093E}" srcOrd="3" destOrd="0" parTransId="{60F3DDCA-D53D-48B5-BF33-976556FBEE0F}" sibTransId="{F4FB84C8-4B95-42F8-A8C0-53C7469DC9C8}"/>
    <dgm:cxn modelId="{CD749FC1-BABC-4B1F-84A3-0E6307705BD5}" type="presOf" srcId="{3A6CE496-DC0F-4E64-8C91-8C1F73DF9CF1}" destId="{48DBAAA2-AE54-4322-8F44-CC237DE0D4F0}" srcOrd="0" destOrd="0" presId="urn:microsoft.com/office/officeart/2005/8/layout/default"/>
    <dgm:cxn modelId="{5B837228-1350-46D2-993D-79133FD5FD7F}" srcId="{504ED7E2-83C6-48AC-BE28-D3A0C021CB84}" destId="{094CC7AE-BA87-4757-AE51-30CA362494EA}" srcOrd="1" destOrd="0" parTransId="{D3C66CAC-3F6B-42FA-B3DC-872DC84F13AB}" sibTransId="{6C7FCB7C-73BC-4060-B49D-738B63B0C06B}"/>
    <dgm:cxn modelId="{5F108F77-D06F-4ED8-A665-A5D7C8476D38}" srcId="{504ED7E2-83C6-48AC-BE28-D3A0C021CB84}" destId="{09BC64BF-B2D7-410F-95DB-0A7C5A8DF829}" srcOrd="4" destOrd="0" parTransId="{0A9BA312-74F2-4FE5-922B-6E25854C3562}" sibTransId="{12125A24-CBEA-4F74-A7E1-FDDC8D157DF0}"/>
    <dgm:cxn modelId="{E52C8D3B-0322-443B-A797-7895B163963A}" type="presParOf" srcId="{50E2AEB2-C365-4DDE-B164-05C91A129102}" destId="{ACA15E3E-46A2-41FA-A230-F00782A5ACD3}" srcOrd="0" destOrd="0" presId="urn:microsoft.com/office/officeart/2005/8/layout/default"/>
    <dgm:cxn modelId="{D8F13B3B-B930-4009-964B-7E2A9CA22E14}" type="presParOf" srcId="{50E2AEB2-C365-4DDE-B164-05C91A129102}" destId="{61C731D9-8128-4D1D-BCBD-00849EE197AA}" srcOrd="1" destOrd="0" presId="urn:microsoft.com/office/officeart/2005/8/layout/default"/>
    <dgm:cxn modelId="{D16B496B-8844-4883-A9B1-BFB9987BE69D}" type="presParOf" srcId="{50E2AEB2-C365-4DDE-B164-05C91A129102}" destId="{81E4F8C3-3AC3-4BC8-992D-0FFBB99D958D}" srcOrd="2" destOrd="0" presId="urn:microsoft.com/office/officeart/2005/8/layout/default"/>
    <dgm:cxn modelId="{DBB69BEC-998C-42A3-94AD-E0A7355AFD22}" type="presParOf" srcId="{50E2AEB2-C365-4DDE-B164-05C91A129102}" destId="{BA6808DF-0E16-498C-AC48-A213B896CE3C}" srcOrd="3" destOrd="0" presId="urn:microsoft.com/office/officeart/2005/8/layout/default"/>
    <dgm:cxn modelId="{13F96063-1A3B-495F-8312-1282228722AA}" type="presParOf" srcId="{50E2AEB2-C365-4DDE-B164-05C91A129102}" destId="{48DBAAA2-AE54-4322-8F44-CC237DE0D4F0}" srcOrd="4" destOrd="0" presId="urn:microsoft.com/office/officeart/2005/8/layout/default"/>
    <dgm:cxn modelId="{6AF1D73C-5A88-4BCF-A1D5-9C222E48DD83}" type="presParOf" srcId="{50E2AEB2-C365-4DDE-B164-05C91A129102}" destId="{6CB7E6A0-61C1-44BB-9C06-445187DEEF18}" srcOrd="5" destOrd="0" presId="urn:microsoft.com/office/officeart/2005/8/layout/default"/>
    <dgm:cxn modelId="{84477AC8-DF1E-4458-A389-42B78596F9DE}" type="presParOf" srcId="{50E2AEB2-C365-4DDE-B164-05C91A129102}" destId="{3528B979-F72E-4F9F-8FCB-12B00DC025CE}" srcOrd="6" destOrd="0" presId="urn:microsoft.com/office/officeart/2005/8/layout/default"/>
    <dgm:cxn modelId="{011E19D5-48AB-460C-B5F5-09C100F1C0E9}" type="presParOf" srcId="{50E2AEB2-C365-4DDE-B164-05C91A129102}" destId="{7A6205B8-982B-4CC1-B9C2-2DE3962F1038}" srcOrd="7" destOrd="0" presId="urn:microsoft.com/office/officeart/2005/8/layout/default"/>
    <dgm:cxn modelId="{A9E9DC23-1AD6-46C2-95B1-E574A2C0ED09}" type="presParOf" srcId="{50E2AEB2-C365-4DDE-B164-05C91A129102}" destId="{F6007920-820B-46B2-9825-8977D3B528E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6B3A28-D2EA-41C7-A464-F641D368F41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17A3CB-8124-47E9-9705-4D0069E1275C}">
      <dgm:prSet phldrT="[Текст]"/>
      <dgm:spPr>
        <a:solidFill>
          <a:srgbClr val="ABABDD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Межведомственная разобщенность </a:t>
          </a:r>
          <a:endParaRPr lang="ru-RU" b="1" dirty="0">
            <a:solidFill>
              <a:schemeClr val="tx1"/>
            </a:solidFill>
          </a:endParaRPr>
        </a:p>
      </dgm:t>
    </dgm:pt>
    <dgm:pt modelId="{FB71EFDD-EF84-47F5-BF33-2C54138C13BE}" type="parTrans" cxnId="{CB8C5FE8-0E1D-40FC-9A4C-D24224C18563}">
      <dgm:prSet/>
      <dgm:spPr/>
      <dgm:t>
        <a:bodyPr/>
        <a:lstStyle/>
        <a:p>
          <a:endParaRPr lang="ru-RU"/>
        </a:p>
      </dgm:t>
    </dgm:pt>
    <dgm:pt modelId="{089DEDE5-4C46-4CC7-A239-DF51E32FED45}" type="sibTrans" cxnId="{CB8C5FE8-0E1D-40FC-9A4C-D24224C18563}">
      <dgm:prSet/>
      <dgm:spPr/>
      <dgm:t>
        <a:bodyPr/>
        <a:lstStyle/>
        <a:p>
          <a:endParaRPr lang="ru-RU"/>
        </a:p>
      </dgm:t>
    </dgm:pt>
    <dgm:pt modelId="{7ACC64AB-3713-44BD-9584-EABD351AD3CB}">
      <dgm:prSet phldrT="[Текст]"/>
      <dgm:spPr/>
      <dgm:t>
        <a:bodyPr/>
        <a:lstStyle/>
        <a:p>
          <a:r>
            <a:rPr lang="ru-RU" dirty="0" smtClean="0"/>
            <a:t>Несогласованность деятельности разных ведомств, не относящихся к системе образования  </a:t>
          </a:r>
          <a:endParaRPr lang="ru-RU" dirty="0"/>
        </a:p>
      </dgm:t>
    </dgm:pt>
    <dgm:pt modelId="{3C3B616D-0789-4704-981B-C93847565E8D}" type="parTrans" cxnId="{2227182E-206F-4D1D-8E55-05A53647E407}">
      <dgm:prSet/>
      <dgm:spPr/>
      <dgm:t>
        <a:bodyPr/>
        <a:lstStyle/>
        <a:p>
          <a:endParaRPr lang="ru-RU"/>
        </a:p>
      </dgm:t>
    </dgm:pt>
    <dgm:pt modelId="{3D5EA34B-AE78-4743-9923-61ED70ADE35D}" type="sibTrans" cxnId="{2227182E-206F-4D1D-8E55-05A53647E407}">
      <dgm:prSet/>
      <dgm:spPr/>
      <dgm:t>
        <a:bodyPr/>
        <a:lstStyle/>
        <a:p>
          <a:endParaRPr lang="ru-RU"/>
        </a:p>
      </dgm:t>
    </dgm:pt>
    <dgm:pt modelId="{D8B74850-73A2-4641-8237-D31D9FE41904}">
      <dgm:prSet phldrT="[Текст]"/>
      <dgm:spPr>
        <a:solidFill>
          <a:srgbClr val="ABABDD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Внутриведомственная разобщенность </a:t>
          </a:r>
          <a:endParaRPr lang="ru-RU" b="1" dirty="0">
            <a:solidFill>
              <a:schemeClr val="tx1"/>
            </a:solidFill>
          </a:endParaRPr>
        </a:p>
      </dgm:t>
    </dgm:pt>
    <dgm:pt modelId="{8E4A9CB5-806F-40EC-A687-FB308EDA7346}" type="parTrans" cxnId="{204E6283-3239-40AA-8702-1C6479827FA5}">
      <dgm:prSet/>
      <dgm:spPr/>
      <dgm:t>
        <a:bodyPr/>
        <a:lstStyle/>
        <a:p>
          <a:endParaRPr lang="ru-RU"/>
        </a:p>
      </dgm:t>
    </dgm:pt>
    <dgm:pt modelId="{38F4DE08-BFCC-4595-8789-195AAD09C2A6}" type="sibTrans" cxnId="{204E6283-3239-40AA-8702-1C6479827FA5}">
      <dgm:prSet/>
      <dgm:spPr/>
      <dgm:t>
        <a:bodyPr/>
        <a:lstStyle/>
        <a:p>
          <a:endParaRPr lang="ru-RU"/>
        </a:p>
      </dgm:t>
    </dgm:pt>
    <dgm:pt modelId="{6F93F107-DE10-4CCA-B287-8302C27DE267}">
      <dgm:prSet phldrT="[Текст]"/>
      <dgm:spPr/>
      <dgm:t>
        <a:bodyPr/>
        <a:lstStyle/>
        <a:p>
          <a:r>
            <a:rPr lang="ru-RU" dirty="0" smtClean="0"/>
            <a:t>Несогласованность деятельности разных организаций, относящихся к системе образования </a:t>
          </a:r>
          <a:endParaRPr lang="ru-RU" dirty="0"/>
        </a:p>
      </dgm:t>
    </dgm:pt>
    <dgm:pt modelId="{3AB20A29-7500-455E-8F01-E38EB52C51BF}" type="parTrans" cxnId="{3A0C0419-FFFF-4A91-AA43-B02F02173F0B}">
      <dgm:prSet/>
      <dgm:spPr/>
      <dgm:t>
        <a:bodyPr/>
        <a:lstStyle/>
        <a:p>
          <a:endParaRPr lang="ru-RU"/>
        </a:p>
      </dgm:t>
    </dgm:pt>
    <dgm:pt modelId="{15ED22F2-C4F8-41B4-A97E-BB640E1E88FA}" type="sibTrans" cxnId="{3A0C0419-FFFF-4A91-AA43-B02F02173F0B}">
      <dgm:prSet/>
      <dgm:spPr/>
      <dgm:t>
        <a:bodyPr/>
        <a:lstStyle/>
        <a:p>
          <a:endParaRPr lang="ru-RU"/>
        </a:p>
      </dgm:t>
    </dgm:pt>
    <dgm:pt modelId="{8CABCA02-D702-4979-8A3A-5F649819420B}">
      <dgm:prSet/>
      <dgm:spPr>
        <a:solidFill>
          <a:srgbClr val="ABABDD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Локальная разобщенность </a:t>
          </a:r>
          <a:endParaRPr lang="ru-RU" b="1" dirty="0">
            <a:solidFill>
              <a:schemeClr val="tx1"/>
            </a:solidFill>
          </a:endParaRPr>
        </a:p>
      </dgm:t>
    </dgm:pt>
    <dgm:pt modelId="{5D578286-2D7E-4607-9B09-9310608E5EB4}" type="parTrans" cxnId="{6CB09D52-B22F-4D74-9A3D-0949D4375F41}">
      <dgm:prSet/>
      <dgm:spPr/>
      <dgm:t>
        <a:bodyPr/>
        <a:lstStyle/>
        <a:p>
          <a:endParaRPr lang="ru-RU"/>
        </a:p>
      </dgm:t>
    </dgm:pt>
    <dgm:pt modelId="{C8745ACC-315F-40BC-A86B-E7DFB1DD0C52}" type="sibTrans" cxnId="{6CB09D52-B22F-4D74-9A3D-0949D4375F41}">
      <dgm:prSet/>
      <dgm:spPr/>
      <dgm:t>
        <a:bodyPr/>
        <a:lstStyle/>
        <a:p>
          <a:endParaRPr lang="ru-RU"/>
        </a:p>
      </dgm:t>
    </dgm:pt>
    <dgm:pt modelId="{CDD0BA26-D84C-4F5A-8072-800ABEB849FF}">
      <dgm:prSet/>
      <dgm:spPr/>
      <dgm:t>
        <a:bodyPr/>
        <a:lstStyle/>
        <a:p>
          <a:r>
            <a:rPr lang="ru-RU" dirty="0" smtClean="0"/>
            <a:t>Несогласованность деятельности внутри организации </a:t>
          </a:r>
          <a:endParaRPr lang="ru-RU" dirty="0"/>
        </a:p>
      </dgm:t>
    </dgm:pt>
    <dgm:pt modelId="{9828BCE1-A5EE-4583-960C-AFF2E8E86209}" type="parTrans" cxnId="{E96AC995-22A3-4AEC-AC19-F4E0310780F0}">
      <dgm:prSet/>
      <dgm:spPr/>
      <dgm:t>
        <a:bodyPr/>
        <a:lstStyle/>
        <a:p>
          <a:endParaRPr lang="ru-RU"/>
        </a:p>
      </dgm:t>
    </dgm:pt>
    <dgm:pt modelId="{D1A1084A-0C03-44BE-9C9B-4A116F2100E5}" type="sibTrans" cxnId="{E96AC995-22A3-4AEC-AC19-F4E0310780F0}">
      <dgm:prSet/>
      <dgm:spPr/>
      <dgm:t>
        <a:bodyPr/>
        <a:lstStyle/>
        <a:p>
          <a:endParaRPr lang="ru-RU"/>
        </a:p>
      </dgm:t>
    </dgm:pt>
    <dgm:pt modelId="{FCA3007D-903D-45B5-97B0-CD1F7EF329EA}" type="pres">
      <dgm:prSet presAssocID="{3A6B3A28-D2EA-41C7-A464-F641D368F41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4C564C1-FBFF-460E-BCDF-849451908D55}" type="pres">
      <dgm:prSet presAssocID="{EB17A3CB-8124-47E9-9705-4D0069E1275C}" presName="root" presStyleCnt="0"/>
      <dgm:spPr/>
    </dgm:pt>
    <dgm:pt modelId="{B2030999-9075-4F4F-A5A6-CE476EE4F797}" type="pres">
      <dgm:prSet presAssocID="{EB17A3CB-8124-47E9-9705-4D0069E1275C}" presName="rootComposite" presStyleCnt="0"/>
      <dgm:spPr/>
    </dgm:pt>
    <dgm:pt modelId="{AA8FD9F3-F777-4D69-85D9-53B15368E71C}" type="pres">
      <dgm:prSet presAssocID="{EB17A3CB-8124-47E9-9705-4D0069E1275C}" presName="rootText" presStyleLbl="node1" presStyleIdx="0" presStyleCnt="3"/>
      <dgm:spPr/>
      <dgm:t>
        <a:bodyPr/>
        <a:lstStyle/>
        <a:p>
          <a:endParaRPr lang="ru-RU"/>
        </a:p>
      </dgm:t>
    </dgm:pt>
    <dgm:pt modelId="{029E1E6B-6C81-4B40-A83A-124830D08527}" type="pres">
      <dgm:prSet presAssocID="{EB17A3CB-8124-47E9-9705-4D0069E1275C}" presName="rootConnector" presStyleLbl="node1" presStyleIdx="0" presStyleCnt="3"/>
      <dgm:spPr/>
      <dgm:t>
        <a:bodyPr/>
        <a:lstStyle/>
        <a:p>
          <a:endParaRPr lang="ru-RU"/>
        </a:p>
      </dgm:t>
    </dgm:pt>
    <dgm:pt modelId="{6E009E6F-EAD7-4F6F-B9EB-AD5AA99E8BEF}" type="pres">
      <dgm:prSet presAssocID="{EB17A3CB-8124-47E9-9705-4D0069E1275C}" presName="childShape" presStyleCnt="0"/>
      <dgm:spPr/>
    </dgm:pt>
    <dgm:pt modelId="{E692D151-339F-4DB4-A386-BBA85F366650}" type="pres">
      <dgm:prSet presAssocID="{3C3B616D-0789-4704-981B-C93847565E8D}" presName="Name13" presStyleLbl="parChTrans1D2" presStyleIdx="0" presStyleCnt="3"/>
      <dgm:spPr/>
      <dgm:t>
        <a:bodyPr/>
        <a:lstStyle/>
        <a:p>
          <a:endParaRPr lang="ru-RU"/>
        </a:p>
      </dgm:t>
    </dgm:pt>
    <dgm:pt modelId="{911B13D6-97C7-4D9A-A816-AA78314A4E25}" type="pres">
      <dgm:prSet presAssocID="{7ACC64AB-3713-44BD-9584-EABD351AD3CB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CCCCE-6766-4751-A5DC-562FDDB0E82B}" type="pres">
      <dgm:prSet presAssocID="{D8B74850-73A2-4641-8237-D31D9FE41904}" presName="root" presStyleCnt="0"/>
      <dgm:spPr/>
    </dgm:pt>
    <dgm:pt modelId="{6F8B1BAA-7A33-4C32-86E0-EB2CB8622D4D}" type="pres">
      <dgm:prSet presAssocID="{D8B74850-73A2-4641-8237-D31D9FE41904}" presName="rootComposite" presStyleCnt="0"/>
      <dgm:spPr/>
    </dgm:pt>
    <dgm:pt modelId="{A656366E-8C14-4AF1-9AE5-CC5FD9610DBD}" type="pres">
      <dgm:prSet presAssocID="{D8B74850-73A2-4641-8237-D31D9FE41904}" presName="rootText" presStyleLbl="node1" presStyleIdx="1" presStyleCnt="3"/>
      <dgm:spPr/>
      <dgm:t>
        <a:bodyPr/>
        <a:lstStyle/>
        <a:p>
          <a:endParaRPr lang="ru-RU"/>
        </a:p>
      </dgm:t>
    </dgm:pt>
    <dgm:pt modelId="{A2BA516D-5673-48CE-B6B4-2F6D79C99D55}" type="pres">
      <dgm:prSet presAssocID="{D8B74850-73A2-4641-8237-D31D9FE41904}" presName="rootConnector" presStyleLbl="node1" presStyleIdx="1" presStyleCnt="3"/>
      <dgm:spPr/>
      <dgm:t>
        <a:bodyPr/>
        <a:lstStyle/>
        <a:p>
          <a:endParaRPr lang="ru-RU"/>
        </a:p>
      </dgm:t>
    </dgm:pt>
    <dgm:pt modelId="{C806E591-B1C9-4BB7-889E-498B3865B29B}" type="pres">
      <dgm:prSet presAssocID="{D8B74850-73A2-4641-8237-D31D9FE41904}" presName="childShape" presStyleCnt="0"/>
      <dgm:spPr/>
    </dgm:pt>
    <dgm:pt modelId="{B0E7638C-016E-444C-8E0F-461614E454B9}" type="pres">
      <dgm:prSet presAssocID="{3AB20A29-7500-455E-8F01-E38EB52C51BF}" presName="Name13" presStyleLbl="parChTrans1D2" presStyleIdx="1" presStyleCnt="3"/>
      <dgm:spPr/>
      <dgm:t>
        <a:bodyPr/>
        <a:lstStyle/>
        <a:p>
          <a:endParaRPr lang="ru-RU"/>
        </a:p>
      </dgm:t>
    </dgm:pt>
    <dgm:pt modelId="{FC26E6E9-DB33-4DC2-8AB9-9B3967926A53}" type="pres">
      <dgm:prSet presAssocID="{6F93F107-DE10-4CCA-B287-8302C27DE267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FA1AD-CE99-4A34-8786-81D836E7BC41}" type="pres">
      <dgm:prSet presAssocID="{8CABCA02-D702-4979-8A3A-5F649819420B}" presName="root" presStyleCnt="0"/>
      <dgm:spPr/>
    </dgm:pt>
    <dgm:pt modelId="{931906D3-94EA-4DFD-AFD4-3D90E5FEECDD}" type="pres">
      <dgm:prSet presAssocID="{8CABCA02-D702-4979-8A3A-5F649819420B}" presName="rootComposite" presStyleCnt="0"/>
      <dgm:spPr/>
    </dgm:pt>
    <dgm:pt modelId="{1D520039-0DA5-45B6-9CED-691FE9048D4C}" type="pres">
      <dgm:prSet presAssocID="{8CABCA02-D702-4979-8A3A-5F649819420B}" presName="rootText" presStyleLbl="node1" presStyleIdx="2" presStyleCnt="3"/>
      <dgm:spPr/>
      <dgm:t>
        <a:bodyPr/>
        <a:lstStyle/>
        <a:p>
          <a:endParaRPr lang="ru-RU"/>
        </a:p>
      </dgm:t>
    </dgm:pt>
    <dgm:pt modelId="{1FCF58EB-53C5-4089-9670-E0C6E88E7E15}" type="pres">
      <dgm:prSet presAssocID="{8CABCA02-D702-4979-8A3A-5F649819420B}" presName="rootConnector" presStyleLbl="node1" presStyleIdx="2" presStyleCnt="3"/>
      <dgm:spPr/>
      <dgm:t>
        <a:bodyPr/>
        <a:lstStyle/>
        <a:p>
          <a:endParaRPr lang="ru-RU"/>
        </a:p>
      </dgm:t>
    </dgm:pt>
    <dgm:pt modelId="{2621C1F6-18F5-4A34-88B3-40AD87F41002}" type="pres">
      <dgm:prSet presAssocID="{8CABCA02-D702-4979-8A3A-5F649819420B}" presName="childShape" presStyleCnt="0"/>
      <dgm:spPr/>
    </dgm:pt>
    <dgm:pt modelId="{4C00B7A7-CAC9-4BA5-9A4B-7B9424564FA1}" type="pres">
      <dgm:prSet presAssocID="{9828BCE1-A5EE-4583-960C-AFF2E8E86209}" presName="Name13" presStyleLbl="parChTrans1D2" presStyleIdx="2" presStyleCnt="3"/>
      <dgm:spPr/>
      <dgm:t>
        <a:bodyPr/>
        <a:lstStyle/>
        <a:p>
          <a:endParaRPr lang="ru-RU"/>
        </a:p>
      </dgm:t>
    </dgm:pt>
    <dgm:pt modelId="{5A34272E-6A12-44F1-A4EE-6B5B837C200E}" type="pres">
      <dgm:prSet presAssocID="{CDD0BA26-D84C-4F5A-8072-800ABEB849FF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D00BD7-8C4D-4362-8280-ADB359C8455C}" type="presOf" srcId="{8CABCA02-D702-4979-8A3A-5F649819420B}" destId="{1FCF58EB-53C5-4089-9670-E0C6E88E7E15}" srcOrd="1" destOrd="0" presId="urn:microsoft.com/office/officeart/2005/8/layout/hierarchy3"/>
    <dgm:cxn modelId="{F41CE5BA-9727-4892-915C-656D82E251E3}" type="presOf" srcId="{7ACC64AB-3713-44BD-9584-EABD351AD3CB}" destId="{911B13D6-97C7-4D9A-A816-AA78314A4E25}" srcOrd="0" destOrd="0" presId="urn:microsoft.com/office/officeart/2005/8/layout/hierarchy3"/>
    <dgm:cxn modelId="{B6C30961-1768-46D8-BD0D-2179CAA12C6F}" type="presOf" srcId="{D8B74850-73A2-4641-8237-D31D9FE41904}" destId="{A656366E-8C14-4AF1-9AE5-CC5FD9610DBD}" srcOrd="0" destOrd="0" presId="urn:microsoft.com/office/officeart/2005/8/layout/hierarchy3"/>
    <dgm:cxn modelId="{E96AC995-22A3-4AEC-AC19-F4E0310780F0}" srcId="{8CABCA02-D702-4979-8A3A-5F649819420B}" destId="{CDD0BA26-D84C-4F5A-8072-800ABEB849FF}" srcOrd="0" destOrd="0" parTransId="{9828BCE1-A5EE-4583-960C-AFF2E8E86209}" sibTransId="{D1A1084A-0C03-44BE-9C9B-4A116F2100E5}"/>
    <dgm:cxn modelId="{4C6C6F7C-DFA4-4455-A2D4-DBAF54B17FB3}" type="presOf" srcId="{CDD0BA26-D84C-4F5A-8072-800ABEB849FF}" destId="{5A34272E-6A12-44F1-A4EE-6B5B837C200E}" srcOrd="0" destOrd="0" presId="urn:microsoft.com/office/officeart/2005/8/layout/hierarchy3"/>
    <dgm:cxn modelId="{E9B102C1-123C-413A-8740-87324979A87A}" type="presOf" srcId="{D8B74850-73A2-4641-8237-D31D9FE41904}" destId="{A2BA516D-5673-48CE-B6B4-2F6D79C99D55}" srcOrd="1" destOrd="0" presId="urn:microsoft.com/office/officeart/2005/8/layout/hierarchy3"/>
    <dgm:cxn modelId="{4F8F700A-98F0-4C67-A8E8-B453A917074D}" type="presOf" srcId="{EB17A3CB-8124-47E9-9705-4D0069E1275C}" destId="{029E1E6B-6C81-4B40-A83A-124830D08527}" srcOrd="1" destOrd="0" presId="urn:microsoft.com/office/officeart/2005/8/layout/hierarchy3"/>
    <dgm:cxn modelId="{2227182E-206F-4D1D-8E55-05A53647E407}" srcId="{EB17A3CB-8124-47E9-9705-4D0069E1275C}" destId="{7ACC64AB-3713-44BD-9584-EABD351AD3CB}" srcOrd="0" destOrd="0" parTransId="{3C3B616D-0789-4704-981B-C93847565E8D}" sibTransId="{3D5EA34B-AE78-4743-9923-61ED70ADE35D}"/>
    <dgm:cxn modelId="{CB8C5FE8-0E1D-40FC-9A4C-D24224C18563}" srcId="{3A6B3A28-D2EA-41C7-A464-F641D368F411}" destId="{EB17A3CB-8124-47E9-9705-4D0069E1275C}" srcOrd="0" destOrd="0" parTransId="{FB71EFDD-EF84-47F5-BF33-2C54138C13BE}" sibTransId="{089DEDE5-4C46-4CC7-A239-DF51E32FED45}"/>
    <dgm:cxn modelId="{CDA112E1-5DD3-420E-887D-524E0EB2782A}" type="presOf" srcId="{3AB20A29-7500-455E-8F01-E38EB52C51BF}" destId="{B0E7638C-016E-444C-8E0F-461614E454B9}" srcOrd="0" destOrd="0" presId="urn:microsoft.com/office/officeart/2005/8/layout/hierarchy3"/>
    <dgm:cxn modelId="{6E48740F-FF55-423C-B990-A142BFE0021D}" type="presOf" srcId="{EB17A3CB-8124-47E9-9705-4D0069E1275C}" destId="{AA8FD9F3-F777-4D69-85D9-53B15368E71C}" srcOrd="0" destOrd="0" presId="urn:microsoft.com/office/officeart/2005/8/layout/hierarchy3"/>
    <dgm:cxn modelId="{E40D2D8F-1D0D-43FE-BA25-8157032C9B00}" type="presOf" srcId="{6F93F107-DE10-4CCA-B287-8302C27DE267}" destId="{FC26E6E9-DB33-4DC2-8AB9-9B3967926A53}" srcOrd="0" destOrd="0" presId="urn:microsoft.com/office/officeart/2005/8/layout/hierarchy3"/>
    <dgm:cxn modelId="{7C950DD0-072E-49F2-A6BD-E472F9BC78DC}" type="presOf" srcId="{3C3B616D-0789-4704-981B-C93847565E8D}" destId="{E692D151-339F-4DB4-A386-BBA85F366650}" srcOrd="0" destOrd="0" presId="urn:microsoft.com/office/officeart/2005/8/layout/hierarchy3"/>
    <dgm:cxn modelId="{845C9543-169E-4030-B976-156F218B48A1}" type="presOf" srcId="{3A6B3A28-D2EA-41C7-A464-F641D368F411}" destId="{FCA3007D-903D-45B5-97B0-CD1F7EF329EA}" srcOrd="0" destOrd="0" presId="urn:microsoft.com/office/officeart/2005/8/layout/hierarchy3"/>
    <dgm:cxn modelId="{3A0C0419-FFFF-4A91-AA43-B02F02173F0B}" srcId="{D8B74850-73A2-4641-8237-D31D9FE41904}" destId="{6F93F107-DE10-4CCA-B287-8302C27DE267}" srcOrd="0" destOrd="0" parTransId="{3AB20A29-7500-455E-8F01-E38EB52C51BF}" sibTransId="{15ED22F2-C4F8-41B4-A97E-BB640E1E88FA}"/>
    <dgm:cxn modelId="{55946C32-59B4-4F27-B509-152A231874B5}" type="presOf" srcId="{9828BCE1-A5EE-4583-960C-AFF2E8E86209}" destId="{4C00B7A7-CAC9-4BA5-9A4B-7B9424564FA1}" srcOrd="0" destOrd="0" presId="urn:microsoft.com/office/officeart/2005/8/layout/hierarchy3"/>
    <dgm:cxn modelId="{6CB09D52-B22F-4D74-9A3D-0949D4375F41}" srcId="{3A6B3A28-D2EA-41C7-A464-F641D368F411}" destId="{8CABCA02-D702-4979-8A3A-5F649819420B}" srcOrd="2" destOrd="0" parTransId="{5D578286-2D7E-4607-9B09-9310608E5EB4}" sibTransId="{C8745ACC-315F-40BC-A86B-E7DFB1DD0C52}"/>
    <dgm:cxn modelId="{3EF0A528-3BE5-4925-BEFD-41EA8849BBBA}" type="presOf" srcId="{8CABCA02-D702-4979-8A3A-5F649819420B}" destId="{1D520039-0DA5-45B6-9CED-691FE9048D4C}" srcOrd="0" destOrd="0" presId="urn:microsoft.com/office/officeart/2005/8/layout/hierarchy3"/>
    <dgm:cxn modelId="{204E6283-3239-40AA-8702-1C6479827FA5}" srcId="{3A6B3A28-D2EA-41C7-A464-F641D368F411}" destId="{D8B74850-73A2-4641-8237-D31D9FE41904}" srcOrd="1" destOrd="0" parTransId="{8E4A9CB5-806F-40EC-A687-FB308EDA7346}" sibTransId="{38F4DE08-BFCC-4595-8789-195AAD09C2A6}"/>
    <dgm:cxn modelId="{542C9FF9-A41B-4F05-B893-7800A0F29C18}" type="presParOf" srcId="{FCA3007D-903D-45B5-97B0-CD1F7EF329EA}" destId="{C4C564C1-FBFF-460E-BCDF-849451908D55}" srcOrd="0" destOrd="0" presId="urn:microsoft.com/office/officeart/2005/8/layout/hierarchy3"/>
    <dgm:cxn modelId="{4AF8CD65-1D10-4690-9CD5-2BE46D311DDE}" type="presParOf" srcId="{C4C564C1-FBFF-460E-BCDF-849451908D55}" destId="{B2030999-9075-4F4F-A5A6-CE476EE4F797}" srcOrd="0" destOrd="0" presId="urn:microsoft.com/office/officeart/2005/8/layout/hierarchy3"/>
    <dgm:cxn modelId="{3EC56408-EA53-4C06-B0CA-56373B039385}" type="presParOf" srcId="{B2030999-9075-4F4F-A5A6-CE476EE4F797}" destId="{AA8FD9F3-F777-4D69-85D9-53B15368E71C}" srcOrd="0" destOrd="0" presId="urn:microsoft.com/office/officeart/2005/8/layout/hierarchy3"/>
    <dgm:cxn modelId="{BE4935FC-1DA1-4368-8137-8E8B2848A09B}" type="presParOf" srcId="{B2030999-9075-4F4F-A5A6-CE476EE4F797}" destId="{029E1E6B-6C81-4B40-A83A-124830D08527}" srcOrd="1" destOrd="0" presId="urn:microsoft.com/office/officeart/2005/8/layout/hierarchy3"/>
    <dgm:cxn modelId="{523D1AB1-EDD0-46FB-A785-18C4E80B4A7E}" type="presParOf" srcId="{C4C564C1-FBFF-460E-BCDF-849451908D55}" destId="{6E009E6F-EAD7-4F6F-B9EB-AD5AA99E8BEF}" srcOrd="1" destOrd="0" presId="urn:microsoft.com/office/officeart/2005/8/layout/hierarchy3"/>
    <dgm:cxn modelId="{9CBC8527-9E0A-4166-92DE-3F5C3305E3FE}" type="presParOf" srcId="{6E009E6F-EAD7-4F6F-B9EB-AD5AA99E8BEF}" destId="{E692D151-339F-4DB4-A386-BBA85F366650}" srcOrd="0" destOrd="0" presId="urn:microsoft.com/office/officeart/2005/8/layout/hierarchy3"/>
    <dgm:cxn modelId="{71F017B7-F866-4217-89DC-D09B4E7F5E43}" type="presParOf" srcId="{6E009E6F-EAD7-4F6F-B9EB-AD5AA99E8BEF}" destId="{911B13D6-97C7-4D9A-A816-AA78314A4E25}" srcOrd="1" destOrd="0" presId="urn:microsoft.com/office/officeart/2005/8/layout/hierarchy3"/>
    <dgm:cxn modelId="{55F7682D-2684-4652-A867-BB9CDF1FD923}" type="presParOf" srcId="{FCA3007D-903D-45B5-97B0-CD1F7EF329EA}" destId="{07FCCCCE-6766-4751-A5DC-562FDDB0E82B}" srcOrd="1" destOrd="0" presId="urn:microsoft.com/office/officeart/2005/8/layout/hierarchy3"/>
    <dgm:cxn modelId="{74240F55-51FC-46AD-BB09-F8694B19F604}" type="presParOf" srcId="{07FCCCCE-6766-4751-A5DC-562FDDB0E82B}" destId="{6F8B1BAA-7A33-4C32-86E0-EB2CB8622D4D}" srcOrd="0" destOrd="0" presId="urn:microsoft.com/office/officeart/2005/8/layout/hierarchy3"/>
    <dgm:cxn modelId="{586E0F2E-BE90-4C75-89B9-0D93AEBF2E7E}" type="presParOf" srcId="{6F8B1BAA-7A33-4C32-86E0-EB2CB8622D4D}" destId="{A656366E-8C14-4AF1-9AE5-CC5FD9610DBD}" srcOrd="0" destOrd="0" presId="urn:microsoft.com/office/officeart/2005/8/layout/hierarchy3"/>
    <dgm:cxn modelId="{682B340C-F159-4936-8BFE-784F9F5C17A1}" type="presParOf" srcId="{6F8B1BAA-7A33-4C32-86E0-EB2CB8622D4D}" destId="{A2BA516D-5673-48CE-B6B4-2F6D79C99D55}" srcOrd="1" destOrd="0" presId="urn:microsoft.com/office/officeart/2005/8/layout/hierarchy3"/>
    <dgm:cxn modelId="{0C2A8C84-BC0D-4D02-B12F-FD98A35758FC}" type="presParOf" srcId="{07FCCCCE-6766-4751-A5DC-562FDDB0E82B}" destId="{C806E591-B1C9-4BB7-889E-498B3865B29B}" srcOrd="1" destOrd="0" presId="urn:microsoft.com/office/officeart/2005/8/layout/hierarchy3"/>
    <dgm:cxn modelId="{8E7E0016-1686-4F1C-B5C1-1556AC2BF17F}" type="presParOf" srcId="{C806E591-B1C9-4BB7-889E-498B3865B29B}" destId="{B0E7638C-016E-444C-8E0F-461614E454B9}" srcOrd="0" destOrd="0" presId="urn:microsoft.com/office/officeart/2005/8/layout/hierarchy3"/>
    <dgm:cxn modelId="{31F92441-BA59-4B74-B33D-58037F1A311A}" type="presParOf" srcId="{C806E591-B1C9-4BB7-889E-498B3865B29B}" destId="{FC26E6E9-DB33-4DC2-8AB9-9B3967926A53}" srcOrd="1" destOrd="0" presId="urn:microsoft.com/office/officeart/2005/8/layout/hierarchy3"/>
    <dgm:cxn modelId="{07488B60-E041-49DA-A11B-5162C5361B11}" type="presParOf" srcId="{FCA3007D-903D-45B5-97B0-CD1F7EF329EA}" destId="{976FA1AD-CE99-4A34-8786-81D836E7BC41}" srcOrd="2" destOrd="0" presId="urn:microsoft.com/office/officeart/2005/8/layout/hierarchy3"/>
    <dgm:cxn modelId="{C7BD86A0-A4DE-4413-8A1B-D8E9AC29D596}" type="presParOf" srcId="{976FA1AD-CE99-4A34-8786-81D836E7BC41}" destId="{931906D3-94EA-4DFD-AFD4-3D90E5FEECDD}" srcOrd="0" destOrd="0" presId="urn:microsoft.com/office/officeart/2005/8/layout/hierarchy3"/>
    <dgm:cxn modelId="{E79836F8-1DF9-4A14-9A29-0E99E9DBAB83}" type="presParOf" srcId="{931906D3-94EA-4DFD-AFD4-3D90E5FEECDD}" destId="{1D520039-0DA5-45B6-9CED-691FE9048D4C}" srcOrd="0" destOrd="0" presId="urn:microsoft.com/office/officeart/2005/8/layout/hierarchy3"/>
    <dgm:cxn modelId="{5B2570BB-9968-4406-A988-AC210130A317}" type="presParOf" srcId="{931906D3-94EA-4DFD-AFD4-3D90E5FEECDD}" destId="{1FCF58EB-53C5-4089-9670-E0C6E88E7E15}" srcOrd="1" destOrd="0" presId="urn:microsoft.com/office/officeart/2005/8/layout/hierarchy3"/>
    <dgm:cxn modelId="{14680346-A705-413A-AD7D-5700531B3D04}" type="presParOf" srcId="{976FA1AD-CE99-4A34-8786-81D836E7BC41}" destId="{2621C1F6-18F5-4A34-88B3-40AD87F41002}" srcOrd="1" destOrd="0" presId="urn:microsoft.com/office/officeart/2005/8/layout/hierarchy3"/>
    <dgm:cxn modelId="{2245976F-1DF4-4D53-8645-4D2A3D1B8899}" type="presParOf" srcId="{2621C1F6-18F5-4A34-88B3-40AD87F41002}" destId="{4C00B7A7-CAC9-4BA5-9A4B-7B9424564FA1}" srcOrd="0" destOrd="0" presId="urn:microsoft.com/office/officeart/2005/8/layout/hierarchy3"/>
    <dgm:cxn modelId="{6674453A-0A7C-4136-9869-FB46408B4068}" type="presParOf" srcId="{2621C1F6-18F5-4A34-88B3-40AD87F41002}" destId="{5A34272E-6A12-44F1-A4EE-6B5B837C200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4ED7E2-83C6-48AC-BE28-D3A0C021CB8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4CC7AE-BA87-4757-AE51-30CA362494EA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dirty="0" smtClean="0">
              <a:solidFill>
                <a:srgbClr val="575086"/>
              </a:solidFill>
            </a:rPr>
            <a:t>Ежемесячные</a:t>
          </a:r>
          <a:r>
            <a:rPr lang="ru-RU" sz="2400" b="1" baseline="0" dirty="0" smtClean="0">
              <a:solidFill>
                <a:srgbClr val="575086"/>
              </a:solidFill>
            </a:rPr>
            <a:t> открытые региональные и муниципальные  семинары-совещания</a:t>
          </a:r>
          <a:endParaRPr lang="ru-RU" sz="2400" b="1" dirty="0">
            <a:solidFill>
              <a:srgbClr val="575086"/>
            </a:solidFill>
          </a:endParaRPr>
        </a:p>
      </dgm:t>
    </dgm:pt>
    <dgm:pt modelId="{D3C66CAC-3F6B-42FA-B3DC-872DC84F13AB}" type="parTrans" cxnId="{5B837228-1350-46D2-993D-79133FD5FD7F}">
      <dgm:prSet/>
      <dgm:spPr/>
      <dgm:t>
        <a:bodyPr/>
        <a:lstStyle/>
        <a:p>
          <a:endParaRPr lang="ru-RU"/>
        </a:p>
      </dgm:t>
    </dgm:pt>
    <dgm:pt modelId="{6C7FCB7C-73BC-4060-B49D-738B63B0C06B}" type="sibTrans" cxnId="{5B837228-1350-46D2-993D-79133FD5FD7F}">
      <dgm:prSet/>
      <dgm:spPr/>
      <dgm:t>
        <a:bodyPr/>
        <a:lstStyle/>
        <a:p>
          <a:endParaRPr lang="ru-RU"/>
        </a:p>
      </dgm:t>
    </dgm:pt>
    <dgm:pt modelId="{3A6CE496-DC0F-4E64-8C91-8C1F73DF9CF1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dirty="0" smtClean="0">
              <a:solidFill>
                <a:srgbClr val="575086"/>
              </a:solidFill>
            </a:rPr>
            <a:t>Экспертные и стратегические сессии</a:t>
          </a:r>
          <a:endParaRPr lang="ru-RU" sz="2400" b="1" dirty="0">
            <a:solidFill>
              <a:srgbClr val="575086"/>
            </a:solidFill>
          </a:endParaRPr>
        </a:p>
      </dgm:t>
    </dgm:pt>
    <dgm:pt modelId="{1343D5AF-3ED0-4093-BF1D-9B0DB2342FD2}" type="parTrans" cxnId="{3C2666CB-AADC-45D6-B36D-6B20F313A349}">
      <dgm:prSet/>
      <dgm:spPr/>
      <dgm:t>
        <a:bodyPr/>
        <a:lstStyle/>
        <a:p>
          <a:endParaRPr lang="ru-RU"/>
        </a:p>
      </dgm:t>
    </dgm:pt>
    <dgm:pt modelId="{7E6CEE10-4B66-49A6-8054-E52ED6B2B50F}" type="sibTrans" cxnId="{3C2666CB-AADC-45D6-B36D-6B20F313A349}">
      <dgm:prSet/>
      <dgm:spPr/>
      <dgm:t>
        <a:bodyPr/>
        <a:lstStyle/>
        <a:p>
          <a:endParaRPr lang="ru-RU"/>
        </a:p>
      </dgm:t>
    </dgm:pt>
    <dgm:pt modelId="{C9DC2CDA-2DBE-4298-8D92-45AAAC77093E}">
      <dgm:prSet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dirty="0" smtClean="0">
              <a:solidFill>
                <a:srgbClr val="575086"/>
              </a:solidFill>
            </a:rPr>
            <a:t> Анализ информации на официальных сайтах </a:t>
          </a:r>
          <a:endParaRPr lang="ru-RU" sz="2400" b="1" dirty="0">
            <a:solidFill>
              <a:srgbClr val="575086"/>
            </a:solidFill>
          </a:endParaRPr>
        </a:p>
      </dgm:t>
    </dgm:pt>
    <dgm:pt modelId="{60F3DDCA-D53D-48B5-BF33-976556FBEE0F}" type="parTrans" cxnId="{35025991-CD1F-4316-A505-60BF4A15E29A}">
      <dgm:prSet/>
      <dgm:spPr/>
      <dgm:t>
        <a:bodyPr/>
        <a:lstStyle/>
        <a:p>
          <a:endParaRPr lang="ru-RU"/>
        </a:p>
      </dgm:t>
    </dgm:pt>
    <dgm:pt modelId="{F4FB84C8-4B95-42F8-A8C0-53C7469DC9C8}" type="sibTrans" cxnId="{35025991-CD1F-4316-A505-60BF4A15E29A}">
      <dgm:prSet/>
      <dgm:spPr/>
      <dgm:t>
        <a:bodyPr/>
        <a:lstStyle/>
        <a:p>
          <a:endParaRPr lang="ru-RU"/>
        </a:p>
      </dgm:t>
    </dgm:pt>
    <dgm:pt modelId="{09BC64BF-B2D7-410F-95DB-0A7C5A8DF829}">
      <dgm:prSet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dirty="0" smtClean="0">
              <a:solidFill>
                <a:srgbClr val="575086"/>
              </a:solidFill>
            </a:rPr>
            <a:t>Проведение опросов педагогов </a:t>
          </a:r>
          <a:endParaRPr lang="ru-RU" sz="2400" b="1" dirty="0">
            <a:solidFill>
              <a:srgbClr val="575086"/>
            </a:solidFill>
          </a:endParaRPr>
        </a:p>
      </dgm:t>
    </dgm:pt>
    <dgm:pt modelId="{0A9BA312-74F2-4FE5-922B-6E25854C3562}" type="parTrans" cxnId="{5F108F77-D06F-4ED8-A665-A5D7C8476D38}">
      <dgm:prSet/>
      <dgm:spPr/>
      <dgm:t>
        <a:bodyPr/>
        <a:lstStyle/>
        <a:p>
          <a:endParaRPr lang="ru-RU"/>
        </a:p>
      </dgm:t>
    </dgm:pt>
    <dgm:pt modelId="{12125A24-CBEA-4F74-A7E1-FDDC8D157DF0}" type="sibTrans" cxnId="{5F108F77-D06F-4ED8-A665-A5D7C8476D38}">
      <dgm:prSet/>
      <dgm:spPr/>
      <dgm:t>
        <a:bodyPr/>
        <a:lstStyle/>
        <a:p>
          <a:endParaRPr lang="ru-RU"/>
        </a:p>
      </dgm:t>
    </dgm:pt>
    <dgm:pt modelId="{2B9AC109-80A6-4E4F-915E-F9FF7EA80392}">
      <dgm:prSet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dirty="0" smtClean="0">
              <a:solidFill>
                <a:srgbClr val="575086"/>
              </a:solidFill>
            </a:rPr>
            <a:t> Анализ информации из чатов </a:t>
          </a:r>
          <a:endParaRPr lang="ru-RU" sz="2400" b="1" dirty="0">
            <a:solidFill>
              <a:srgbClr val="575086"/>
            </a:solidFill>
          </a:endParaRPr>
        </a:p>
      </dgm:t>
    </dgm:pt>
    <dgm:pt modelId="{3BDBAF37-8FD5-4B41-96E9-CDFAB2BF3406}" type="parTrans" cxnId="{CC09AE23-286E-4834-A68A-01B731B5B6F6}">
      <dgm:prSet/>
      <dgm:spPr/>
      <dgm:t>
        <a:bodyPr/>
        <a:lstStyle/>
        <a:p>
          <a:endParaRPr lang="ru-RU"/>
        </a:p>
      </dgm:t>
    </dgm:pt>
    <dgm:pt modelId="{0DF48AB1-2067-485E-960B-0D1B803DFB62}" type="sibTrans" cxnId="{CC09AE23-286E-4834-A68A-01B731B5B6F6}">
      <dgm:prSet/>
      <dgm:spPr/>
      <dgm:t>
        <a:bodyPr/>
        <a:lstStyle/>
        <a:p>
          <a:endParaRPr lang="ru-RU"/>
        </a:p>
      </dgm:t>
    </dgm:pt>
    <dgm:pt modelId="{581037BE-40E2-432C-B00E-E38F22F4B031}">
      <dgm:prSet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dirty="0" smtClean="0">
              <a:solidFill>
                <a:srgbClr val="575086"/>
              </a:solidFill>
            </a:rPr>
            <a:t> Работа по «следам» обращений в чат-бот «Помощник Рособрнадзора»</a:t>
          </a:r>
          <a:endParaRPr lang="ru-RU" sz="2400" b="1" dirty="0">
            <a:solidFill>
              <a:srgbClr val="575086"/>
            </a:solidFill>
          </a:endParaRPr>
        </a:p>
      </dgm:t>
    </dgm:pt>
    <dgm:pt modelId="{B7D02C75-83F2-4CFE-87DD-B401ADD30D67}" type="parTrans" cxnId="{994AFA18-0969-44EE-8BC7-D0486EEC2821}">
      <dgm:prSet/>
      <dgm:spPr/>
      <dgm:t>
        <a:bodyPr/>
        <a:lstStyle/>
        <a:p>
          <a:endParaRPr lang="ru-RU"/>
        </a:p>
      </dgm:t>
    </dgm:pt>
    <dgm:pt modelId="{50621108-FE9E-4431-A0F1-63307A8F9925}" type="sibTrans" cxnId="{994AFA18-0969-44EE-8BC7-D0486EEC2821}">
      <dgm:prSet/>
      <dgm:spPr/>
      <dgm:t>
        <a:bodyPr/>
        <a:lstStyle/>
        <a:p>
          <a:endParaRPr lang="ru-RU"/>
        </a:p>
      </dgm:t>
    </dgm:pt>
    <dgm:pt modelId="{50E2AEB2-C365-4DDE-B164-05C91A129102}" type="pres">
      <dgm:prSet presAssocID="{504ED7E2-83C6-48AC-BE28-D3A0C021CB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E4F8C3-3AC3-4BC8-992D-0FFBB99D958D}" type="pres">
      <dgm:prSet presAssocID="{094CC7AE-BA87-4757-AE51-30CA362494EA}" presName="node" presStyleLbl="node1" presStyleIdx="0" presStyleCnt="6" custScaleX="94032" custScaleY="135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808DF-0E16-498C-AC48-A213B896CE3C}" type="pres">
      <dgm:prSet presAssocID="{6C7FCB7C-73BC-4060-B49D-738B63B0C06B}" presName="sibTrans" presStyleCnt="0"/>
      <dgm:spPr/>
    </dgm:pt>
    <dgm:pt modelId="{48DBAAA2-AE54-4322-8F44-CC237DE0D4F0}" type="pres">
      <dgm:prSet presAssocID="{3A6CE496-DC0F-4E64-8C91-8C1F73DF9CF1}" presName="node" presStyleLbl="node1" presStyleIdx="1" presStyleCnt="6" custScaleX="93172" custScaleY="137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7E6A0-61C1-44BB-9C06-445187DEEF18}" type="pres">
      <dgm:prSet presAssocID="{7E6CEE10-4B66-49A6-8054-E52ED6B2B50F}" presName="sibTrans" presStyleCnt="0"/>
      <dgm:spPr/>
    </dgm:pt>
    <dgm:pt modelId="{3528B979-F72E-4F9F-8FCB-12B00DC025CE}" type="pres">
      <dgm:prSet presAssocID="{C9DC2CDA-2DBE-4298-8D92-45AAAC77093E}" presName="node" presStyleLbl="node1" presStyleIdx="2" presStyleCnt="6" custScaleX="96432" custScaleY="139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205B8-982B-4CC1-B9C2-2DE3962F1038}" type="pres">
      <dgm:prSet presAssocID="{F4FB84C8-4B95-42F8-A8C0-53C7469DC9C8}" presName="sibTrans" presStyleCnt="0"/>
      <dgm:spPr/>
    </dgm:pt>
    <dgm:pt modelId="{24AB221D-5DAA-4309-935D-DA870CE7662E}" type="pres">
      <dgm:prSet presAssocID="{2B9AC109-80A6-4E4F-915E-F9FF7EA80392}" presName="node" presStyleLbl="node1" presStyleIdx="3" presStyleCnt="6" custScaleX="94202" custScaleY="139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DA182-FF0C-4972-8D35-950966892A66}" type="pres">
      <dgm:prSet presAssocID="{0DF48AB1-2067-485E-960B-0D1B803DFB62}" presName="sibTrans" presStyleCnt="0"/>
      <dgm:spPr/>
    </dgm:pt>
    <dgm:pt modelId="{E8527BB2-BBB2-4F19-94DF-08B27094DBEF}" type="pres">
      <dgm:prSet presAssocID="{581037BE-40E2-432C-B00E-E38F22F4B031}" presName="node" presStyleLbl="node1" presStyleIdx="4" presStyleCnt="6" custScaleY="131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72598-477A-4A10-840B-41D1437D6477}" type="pres">
      <dgm:prSet presAssocID="{50621108-FE9E-4431-A0F1-63307A8F9925}" presName="sibTrans" presStyleCnt="0"/>
      <dgm:spPr/>
    </dgm:pt>
    <dgm:pt modelId="{F6007920-820B-46B2-9825-8977D3B528E3}" type="pres">
      <dgm:prSet presAssocID="{09BC64BF-B2D7-410F-95DB-0A7C5A8DF829}" presName="node" presStyleLbl="node1" presStyleIdx="5" presStyleCnt="6" custScaleX="95206" custScaleY="132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FB3720-6C1C-4D53-A103-6DFDF4317155}" type="presOf" srcId="{504ED7E2-83C6-48AC-BE28-D3A0C021CB84}" destId="{50E2AEB2-C365-4DDE-B164-05C91A129102}" srcOrd="0" destOrd="0" presId="urn:microsoft.com/office/officeart/2005/8/layout/default"/>
    <dgm:cxn modelId="{097B538E-B72E-4055-AA11-BCCA610AE631}" type="presOf" srcId="{094CC7AE-BA87-4757-AE51-30CA362494EA}" destId="{81E4F8C3-3AC3-4BC8-992D-0FFBB99D958D}" srcOrd="0" destOrd="0" presId="urn:microsoft.com/office/officeart/2005/8/layout/default"/>
    <dgm:cxn modelId="{0F05B7DA-EE2E-422F-80E8-55EBC47C7FAF}" type="presOf" srcId="{09BC64BF-B2D7-410F-95DB-0A7C5A8DF829}" destId="{F6007920-820B-46B2-9825-8977D3B528E3}" srcOrd="0" destOrd="0" presId="urn:microsoft.com/office/officeart/2005/8/layout/default"/>
    <dgm:cxn modelId="{6A8D1C88-A9A3-4B16-AEF2-9B44B5853739}" type="presOf" srcId="{2B9AC109-80A6-4E4F-915E-F9FF7EA80392}" destId="{24AB221D-5DAA-4309-935D-DA870CE7662E}" srcOrd="0" destOrd="0" presId="urn:microsoft.com/office/officeart/2005/8/layout/default"/>
    <dgm:cxn modelId="{994AFA18-0969-44EE-8BC7-D0486EEC2821}" srcId="{504ED7E2-83C6-48AC-BE28-D3A0C021CB84}" destId="{581037BE-40E2-432C-B00E-E38F22F4B031}" srcOrd="4" destOrd="0" parTransId="{B7D02C75-83F2-4CFE-87DD-B401ADD30D67}" sibTransId="{50621108-FE9E-4431-A0F1-63307A8F9925}"/>
    <dgm:cxn modelId="{3C2666CB-AADC-45D6-B36D-6B20F313A349}" srcId="{504ED7E2-83C6-48AC-BE28-D3A0C021CB84}" destId="{3A6CE496-DC0F-4E64-8C91-8C1F73DF9CF1}" srcOrd="1" destOrd="0" parTransId="{1343D5AF-3ED0-4093-BF1D-9B0DB2342FD2}" sibTransId="{7E6CEE10-4B66-49A6-8054-E52ED6B2B50F}"/>
    <dgm:cxn modelId="{9073EEF5-98DD-4AD0-B523-45DC3E24BD5F}" type="presOf" srcId="{3A6CE496-DC0F-4E64-8C91-8C1F73DF9CF1}" destId="{48DBAAA2-AE54-4322-8F44-CC237DE0D4F0}" srcOrd="0" destOrd="0" presId="urn:microsoft.com/office/officeart/2005/8/layout/default"/>
    <dgm:cxn modelId="{35025991-CD1F-4316-A505-60BF4A15E29A}" srcId="{504ED7E2-83C6-48AC-BE28-D3A0C021CB84}" destId="{C9DC2CDA-2DBE-4298-8D92-45AAAC77093E}" srcOrd="2" destOrd="0" parTransId="{60F3DDCA-D53D-48B5-BF33-976556FBEE0F}" sibTransId="{F4FB84C8-4B95-42F8-A8C0-53C7469DC9C8}"/>
    <dgm:cxn modelId="{CC09AE23-286E-4834-A68A-01B731B5B6F6}" srcId="{504ED7E2-83C6-48AC-BE28-D3A0C021CB84}" destId="{2B9AC109-80A6-4E4F-915E-F9FF7EA80392}" srcOrd="3" destOrd="0" parTransId="{3BDBAF37-8FD5-4B41-96E9-CDFAB2BF3406}" sibTransId="{0DF48AB1-2067-485E-960B-0D1B803DFB62}"/>
    <dgm:cxn modelId="{5B837228-1350-46D2-993D-79133FD5FD7F}" srcId="{504ED7E2-83C6-48AC-BE28-D3A0C021CB84}" destId="{094CC7AE-BA87-4757-AE51-30CA362494EA}" srcOrd="0" destOrd="0" parTransId="{D3C66CAC-3F6B-42FA-B3DC-872DC84F13AB}" sibTransId="{6C7FCB7C-73BC-4060-B49D-738B63B0C06B}"/>
    <dgm:cxn modelId="{5F108F77-D06F-4ED8-A665-A5D7C8476D38}" srcId="{504ED7E2-83C6-48AC-BE28-D3A0C021CB84}" destId="{09BC64BF-B2D7-410F-95DB-0A7C5A8DF829}" srcOrd="5" destOrd="0" parTransId="{0A9BA312-74F2-4FE5-922B-6E25854C3562}" sibTransId="{12125A24-CBEA-4F74-A7E1-FDDC8D157DF0}"/>
    <dgm:cxn modelId="{39E12A18-6AB2-4877-A605-2CA7EE3F627B}" type="presOf" srcId="{581037BE-40E2-432C-B00E-E38F22F4B031}" destId="{E8527BB2-BBB2-4F19-94DF-08B27094DBEF}" srcOrd="0" destOrd="0" presId="urn:microsoft.com/office/officeart/2005/8/layout/default"/>
    <dgm:cxn modelId="{907B21D1-EEAD-49A4-9575-B447F19EDDA3}" type="presOf" srcId="{C9DC2CDA-2DBE-4298-8D92-45AAAC77093E}" destId="{3528B979-F72E-4F9F-8FCB-12B00DC025CE}" srcOrd="0" destOrd="0" presId="urn:microsoft.com/office/officeart/2005/8/layout/default"/>
    <dgm:cxn modelId="{D244E5C1-510F-4E3C-9E14-CC466E6616AF}" type="presParOf" srcId="{50E2AEB2-C365-4DDE-B164-05C91A129102}" destId="{81E4F8C3-3AC3-4BC8-992D-0FFBB99D958D}" srcOrd="0" destOrd="0" presId="urn:microsoft.com/office/officeart/2005/8/layout/default"/>
    <dgm:cxn modelId="{F217552B-0576-48CF-9114-BC8E36E4532C}" type="presParOf" srcId="{50E2AEB2-C365-4DDE-B164-05C91A129102}" destId="{BA6808DF-0E16-498C-AC48-A213B896CE3C}" srcOrd="1" destOrd="0" presId="urn:microsoft.com/office/officeart/2005/8/layout/default"/>
    <dgm:cxn modelId="{FF20C386-E7C5-4370-A01F-C58CC001D467}" type="presParOf" srcId="{50E2AEB2-C365-4DDE-B164-05C91A129102}" destId="{48DBAAA2-AE54-4322-8F44-CC237DE0D4F0}" srcOrd="2" destOrd="0" presId="urn:microsoft.com/office/officeart/2005/8/layout/default"/>
    <dgm:cxn modelId="{7034ADE6-1B6D-44A5-9DEE-A63CE80CC1EC}" type="presParOf" srcId="{50E2AEB2-C365-4DDE-B164-05C91A129102}" destId="{6CB7E6A0-61C1-44BB-9C06-445187DEEF18}" srcOrd="3" destOrd="0" presId="urn:microsoft.com/office/officeart/2005/8/layout/default"/>
    <dgm:cxn modelId="{95678D8E-5CB9-4193-B3BC-DEEB3E2A476F}" type="presParOf" srcId="{50E2AEB2-C365-4DDE-B164-05C91A129102}" destId="{3528B979-F72E-4F9F-8FCB-12B00DC025CE}" srcOrd="4" destOrd="0" presId="urn:microsoft.com/office/officeart/2005/8/layout/default"/>
    <dgm:cxn modelId="{61134947-646D-4322-956E-65C1FDC01D7A}" type="presParOf" srcId="{50E2AEB2-C365-4DDE-B164-05C91A129102}" destId="{7A6205B8-982B-4CC1-B9C2-2DE3962F1038}" srcOrd="5" destOrd="0" presId="urn:microsoft.com/office/officeart/2005/8/layout/default"/>
    <dgm:cxn modelId="{AD647E7B-B458-4327-8286-A97A3C22D623}" type="presParOf" srcId="{50E2AEB2-C365-4DDE-B164-05C91A129102}" destId="{24AB221D-5DAA-4309-935D-DA870CE7662E}" srcOrd="6" destOrd="0" presId="urn:microsoft.com/office/officeart/2005/8/layout/default"/>
    <dgm:cxn modelId="{8D9248A1-96FB-434A-9E79-C89B856DB827}" type="presParOf" srcId="{50E2AEB2-C365-4DDE-B164-05C91A129102}" destId="{3FBDA182-FF0C-4972-8D35-950966892A66}" srcOrd="7" destOrd="0" presId="urn:microsoft.com/office/officeart/2005/8/layout/default"/>
    <dgm:cxn modelId="{CC297741-5C4C-4F57-BB57-980509503CFA}" type="presParOf" srcId="{50E2AEB2-C365-4DDE-B164-05C91A129102}" destId="{E8527BB2-BBB2-4F19-94DF-08B27094DBEF}" srcOrd="8" destOrd="0" presId="urn:microsoft.com/office/officeart/2005/8/layout/default"/>
    <dgm:cxn modelId="{14E455B3-8EB3-4D88-A959-92D776EF2A20}" type="presParOf" srcId="{50E2AEB2-C365-4DDE-B164-05C91A129102}" destId="{5F072598-477A-4A10-840B-41D1437D6477}" srcOrd="9" destOrd="0" presId="urn:microsoft.com/office/officeart/2005/8/layout/default"/>
    <dgm:cxn modelId="{1BD833FD-F99C-47BE-82BE-3B6C3B13EA80}" type="presParOf" srcId="{50E2AEB2-C365-4DDE-B164-05C91A129102}" destId="{F6007920-820B-46B2-9825-8977D3B528E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EEFD66-69A6-49C7-860D-0BBC979022F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250331-E3E0-4F00-ADE9-14329877C141}">
      <dgm:prSet phldrT="[Текст]"/>
      <dgm:spPr/>
      <dgm:t>
        <a:bodyPr/>
        <a:lstStyle/>
        <a:p>
          <a:r>
            <a:rPr lang="ru-RU" dirty="0" smtClean="0"/>
            <a:t>Аттестация </a:t>
          </a:r>
          <a:endParaRPr lang="ru-RU" dirty="0"/>
        </a:p>
      </dgm:t>
    </dgm:pt>
    <dgm:pt modelId="{BC86A80B-BB8D-402B-9B35-66F78E9A9C7F}" type="parTrans" cxnId="{4CE504FF-1574-44E4-A39B-1CF92FAE88BF}">
      <dgm:prSet/>
      <dgm:spPr/>
      <dgm:t>
        <a:bodyPr/>
        <a:lstStyle/>
        <a:p>
          <a:endParaRPr lang="ru-RU"/>
        </a:p>
      </dgm:t>
    </dgm:pt>
    <dgm:pt modelId="{DCF9AE7C-CB13-462D-B3F9-15A36FD95103}" type="sibTrans" cxnId="{4CE504FF-1574-44E4-A39B-1CF92FAE88BF}">
      <dgm:prSet/>
      <dgm:spPr/>
      <dgm:t>
        <a:bodyPr/>
        <a:lstStyle/>
        <a:p>
          <a:endParaRPr lang="ru-RU"/>
        </a:p>
      </dgm:t>
    </dgm:pt>
    <dgm:pt modelId="{221C25BE-887C-427C-B8DE-8264F8451822}">
      <dgm:prSet phldrT="[Текст]" custT="1"/>
      <dgm:spPr/>
      <dgm:t>
        <a:bodyPr/>
        <a:lstStyle/>
        <a:p>
          <a:r>
            <a:rPr lang="ru-RU" sz="1800" dirty="0" smtClean="0"/>
            <a:t>Требует подготовки большого количества документов и иных материалов, подтверждающих различные критерии и показатели </a:t>
          </a:r>
          <a:endParaRPr lang="ru-RU" sz="1800" dirty="0"/>
        </a:p>
      </dgm:t>
    </dgm:pt>
    <dgm:pt modelId="{AE5FFE2F-A408-4156-84D1-5E14C4AB5CFD}" type="parTrans" cxnId="{7DF96525-D8F5-4310-847E-053A2F8506F8}">
      <dgm:prSet/>
      <dgm:spPr/>
      <dgm:t>
        <a:bodyPr/>
        <a:lstStyle/>
        <a:p>
          <a:endParaRPr lang="ru-RU"/>
        </a:p>
      </dgm:t>
    </dgm:pt>
    <dgm:pt modelId="{24CDE082-CCA0-4417-9979-CE04F16F1202}" type="sibTrans" cxnId="{7DF96525-D8F5-4310-847E-053A2F8506F8}">
      <dgm:prSet/>
      <dgm:spPr/>
      <dgm:t>
        <a:bodyPr/>
        <a:lstStyle/>
        <a:p>
          <a:endParaRPr lang="ru-RU"/>
        </a:p>
      </dgm:t>
    </dgm:pt>
    <dgm:pt modelId="{61F09BAA-C768-4487-BF89-7978FDB4D4DE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Положение об оплате труда </a:t>
          </a:r>
          <a:endParaRPr lang="ru-RU" dirty="0"/>
        </a:p>
      </dgm:t>
    </dgm:pt>
    <dgm:pt modelId="{9BF824A1-1384-4C02-87F4-863367CB7836}" type="parTrans" cxnId="{6EBD1494-6311-45D5-82A1-777D0C87D3BF}">
      <dgm:prSet/>
      <dgm:spPr/>
      <dgm:t>
        <a:bodyPr/>
        <a:lstStyle/>
        <a:p>
          <a:endParaRPr lang="ru-RU"/>
        </a:p>
      </dgm:t>
    </dgm:pt>
    <dgm:pt modelId="{A32116BA-9E15-4C2D-A87B-5A4A6F52C343}" type="sibTrans" cxnId="{6EBD1494-6311-45D5-82A1-777D0C87D3BF}">
      <dgm:prSet/>
      <dgm:spPr/>
      <dgm:t>
        <a:bodyPr/>
        <a:lstStyle/>
        <a:p>
          <a:endParaRPr lang="ru-RU"/>
        </a:p>
      </dgm:t>
    </dgm:pt>
    <dgm:pt modelId="{BBE5C13B-573F-4753-A56E-7ED3987F7035}">
      <dgm:prSet phldrT="[Текст]"/>
      <dgm:spPr/>
      <dgm:t>
        <a:bodyPr/>
        <a:lstStyle/>
        <a:p>
          <a:r>
            <a:rPr lang="ru-RU" dirty="0" smtClean="0"/>
            <a:t>Поощряется подготовка дополнительных документов</a:t>
          </a:r>
          <a:endParaRPr lang="ru-RU" dirty="0"/>
        </a:p>
      </dgm:t>
    </dgm:pt>
    <dgm:pt modelId="{A92157BD-9F37-41B6-B261-DF21C02181FB}" type="parTrans" cxnId="{EADE505E-9339-4458-9D9F-8CDFE77E00C2}">
      <dgm:prSet/>
      <dgm:spPr/>
      <dgm:t>
        <a:bodyPr/>
        <a:lstStyle/>
        <a:p>
          <a:endParaRPr lang="ru-RU"/>
        </a:p>
      </dgm:t>
    </dgm:pt>
    <dgm:pt modelId="{AAFB9F7C-5A3A-4F50-8C25-92F57124C948}" type="sibTrans" cxnId="{EADE505E-9339-4458-9D9F-8CDFE77E00C2}">
      <dgm:prSet/>
      <dgm:spPr/>
      <dgm:t>
        <a:bodyPr/>
        <a:lstStyle/>
        <a:p>
          <a:endParaRPr lang="ru-RU"/>
        </a:p>
      </dgm:t>
    </dgm:pt>
    <dgm:pt modelId="{FC82339A-AA5F-4B27-9BD2-3C76ECE36E51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Должностные инструкции </a:t>
          </a:r>
          <a:endParaRPr lang="ru-RU" dirty="0"/>
        </a:p>
      </dgm:t>
    </dgm:pt>
    <dgm:pt modelId="{16D42969-1EB1-421B-B10D-D3F9DE6C5B89}" type="parTrans" cxnId="{0BC36C81-A23F-4DF8-82EA-BA3D3DFCA7A0}">
      <dgm:prSet/>
      <dgm:spPr/>
      <dgm:t>
        <a:bodyPr/>
        <a:lstStyle/>
        <a:p>
          <a:endParaRPr lang="ru-RU"/>
        </a:p>
      </dgm:t>
    </dgm:pt>
    <dgm:pt modelId="{6E281C89-4DE1-4D47-910B-23F25EE1DDA9}" type="sibTrans" cxnId="{0BC36C81-A23F-4DF8-82EA-BA3D3DFCA7A0}">
      <dgm:prSet/>
      <dgm:spPr/>
      <dgm:t>
        <a:bodyPr/>
        <a:lstStyle/>
        <a:p>
          <a:endParaRPr lang="ru-RU"/>
        </a:p>
      </dgm:t>
    </dgm:pt>
    <dgm:pt modelId="{92042BDC-C3D9-48FC-9DBA-E9A709DD76E5}">
      <dgm:prSet phldrT="[Текст]" custT="1"/>
      <dgm:spPr/>
      <dgm:t>
        <a:bodyPr/>
        <a:lstStyle/>
        <a:p>
          <a:r>
            <a:rPr lang="ru-RU" sz="1800" dirty="0" smtClean="0"/>
            <a:t>Содержат избыточные требования к функционалу </a:t>
          </a:r>
          <a:endParaRPr lang="ru-RU" sz="1800" dirty="0"/>
        </a:p>
      </dgm:t>
    </dgm:pt>
    <dgm:pt modelId="{F3612048-0242-4850-8EA5-B19186AD9BAC}" type="parTrans" cxnId="{AA2FB486-A9FD-4161-81E3-04A9614671EB}">
      <dgm:prSet/>
      <dgm:spPr/>
      <dgm:t>
        <a:bodyPr/>
        <a:lstStyle/>
        <a:p>
          <a:endParaRPr lang="ru-RU"/>
        </a:p>
      </dgm:t>
    </dgm:pt>
    <dgm:pt modelId="{9D9A86FB-775E-446F-9DD0-44F06DC27A26}" type="sibTrans" cxnId="{AA2FB486-A9FD-4161-81E3-04A9614671EB}">
      <dgm:prSet/>
      <dgm:spPr/>
      <dgm:t>
        <a:bodyPr/>
        <a:lstStyle/>
        <a:p>
          <a:endParaRPr lang="ru-RU"/>
        </a:p>
      </dgm:t>
    </dgm:pt>
    <dgm:pt modelId="{3428490A-A754-405D-9ECB-3124AEFBD308}">
      <dgm:prSet phldrT="[Текст]"/>
      <dgm:spPr/>
      <dgm:t>
        <a:bodyPr/>
        <a:lstStyle/>
        <a:p>
          <a:r>
            <a:rPr lang="ru-RU" dirty="0" smtClean="0"/>
            <a:t>Поощряется  участие в конкурсах и иных мероприятиях</a:t>
          </a:r>
          <a:endParaRPr lang="ru-RU" dirty="0"/>
        </a:p>
      </dgm:t>
    </dgm:pt>
    <dgm:pt modelId="{B70A5F90-F25B-4EA8-A066-88BA7FD4E785}" type="parTrans" cxnId="{2BBA0805-5312-4FB6-BAD9-C2E2E7253868}">
      <dgm:prSet/>
      <dgm:spPr/>
      <dgm:t>
        <a:bodyPr/>
        <a:lstStyle/>
        <a:p>
          <a:endParaRPr lang="ru-RU"/>
        </a:p>
      </dgm:t>
    </dgm:pt>
    <dgm:pt modelId="{78C39960-5064-4AEB-9C08-83C79B75E23E}" type="sibTrans" cxnId="{2BBA0805-5312-4FB6-BAD9-C2E2E7253868}">
      <dgm:prSet/>
      <dgm:spPr/>
      <dgm:t>
        <a:bodyPr/>
        <a:lstStyle/>
        <a:p>
          <a:endParaRPr lang="ru-RU"/>
        </a:p>
      </dgm:t>
    </dgm:pt>
    <dgm:pt modelId="{5B11F5B7-C20E-42FB-B237-39D02E17CFD4}">
      <dgm:prSet phldrT="[Текст]"/>
      <dgm:spPr/>
      <dgm:t>
        <a:bodyPr/>
        <a:lstStyle/>
        <a:p>
          <a:r>
            <a:rPr lang="ru-RU" dirty="0" smtClean="0"/>
            <a:t>Поощряется выполнение функционала, не связанного с педагогической деятельностью </a:t>
          </a:r>
          <a:endParaRPr lang="ru-RU" dirty="0"/>
        </a:p>
      </dgm:t>
    </dgm:pt>
    <dgm:pt modelId="{4EAFCBA3-4366-43B1-AB8E-9DD37151426E}" type="parTrans" cxnId="{B457DC9D-7251-4904-9720-AB241D7A93DD}">
      <dgm:prSet/>
      <dgm:spPr/>
      <dgm:t>
        <a:bodyPr/>
        <a:lstStyle/>
        <a:p>
          <a:endParaRPr lang="ru-RU"/>
        </a:p>
      </dgm:t>
    </dgm:pt>
    <dgm:pt modelId="{7BC700BA-740D-4730-BE34-C4A10B3A4CC5}" type="sibTrans" cxnId="{B457DC9D-7251-4904-9720-AB241D7A93DD}">
      <dgm:prSet/>
      <dgm:spPr/>
      <dgm:t>
        <a:bodyPr/>
        <a:lstStyle/>
        <a:p>
          <a:endParaRPr lang="ru-RU"/>
        </a:p>
      </dgm:t>
    </dgm:pt>
    <dgm:pt modelId="{224E714F-6449-42D6-9300-FD0ADF02047F}">
      <dgm:prSet phldrT="[Текст]" custT="1"/>
      <dgm:spPr/>
      <dgm:t>
        <a:bodyPr/>
        <a:lstStyle/>
        <a:p>
          <a:r>
            <a:rPr lang="ru-RU" sz="1800" dirty="0" smtClean="0"/>
            <a:t>Не конкретизируют обязанности и права в части  документационной нагрузки</a:t>
          </a:r>
          <a:endParaRPr lang="ru-RU" sz="1800" dirty="0"/>
        </a:p>
      </dgm:t>
    </dgm:pt>
    <dgm:pt modelId="{3AF5A5F0-32DE-4CB8-B0BF-AD8601221B23}" type="parTrans" cxnId="{E18AC273-5032-4A79-984B-67A8E7BA98DB}">
      <dgm:prSet/>
      <dgm:spPr/>
      <dgm:t>
        <a:bodyPr/>
        <a:lstStyle/>
        <a:p>
          <a:endParaRPr lang="ru-RU"/>
        </a:p>
      </dgm:t>
    </dgm:pt>
    <dgm:pt modelId="{129A818B-3282-4D36-B2FE-FAEEBEE77840}" type="sibTrans" cxnId="{E18AC273-5032-4A79-984B-67A8E7BA98DB}">
      <dgm:prSet/>
      <dgm:spPr/>
      <dgm:t>
        <a:bodyPr/>
        <a:lstStyle/>
        <a:p>
          <a:endParaRPr lang="ru-RU"/>
        </a:p>
      </dgm:t>
    </dgm:pt>
    <dgm:pt modelId="{F32B8B5D-267F-4F12-9DEB-285A24514AE9}">
      <dgm:prSet/>
      <dgm:spPr/>
      <dgm:t>
        <a:bodyPr/>
        <a:lstStyle/>
        <a:p>
          <a:r>
            <a:rPr lang="ru-RU" dirty="0" smtClean="0"/>
            <a:t>Самообследование </a:t>
          </a:r>
          <a:endParaRPr lang="ru-RU" dirty="0"/>
        </a:p>
      </dgm:t>
    </dgm:pt>
    <dgm:pt modelId="{36FF1E90-4491-46D6-A1C9-8634B63E60A8}" type="parTrans" cxnId="{AC649F65-CD8F-4D24-8869-246D2A3520CF}">
      <dgm:prSet/>
      <dgm:spPr/>
      <dgm:t>
        <a:bodyPr/>
        <a:lstStyle/>
        <a:p>
          <a:endParaRPr lang="ru-RU"/>
        </a:p>
      </dgm:t>
    </dgm:pt>
    <dgm:pt modelId="{E738F60E-3671-4739-A5BD-4B4F27097338}" type="sibTrans" cxnId="{AC649F65-CD8F-4D24-8869-246D2A3520CF}">
      <dgm:prSet/>
      <dgm:spPr/>
      <dgm:t>
        <a:bodyPr/>
        <a:lstStyle/>
        <a:p>
          <a:endParaRPr lang="ru-RU"/>
        </a:p>
      </dgm:t>
    </dgm:pt>
    <dgm:pt modelId="{FFD21D72-2F38-4D74-9913-40504DDD2A9E}">
      <dgm:prSet/>
      <dgm:spPr/>
      <dgm:t>
        <a:bodyPr/>
        <a:lstStyle/>
        <a:p>
          <a:r>
            <a:rPr lang="ru-RU" dirty="0" smtClean="0"/>
            <a:t>ПМПК</a:t>
          </a:r>
          <a:endParaRPr lang="ru-RU" dirty="0"/>
        </a:p>
      </dgm:t>
    </dgm:pt>
    <dgm:pt modelId="{EFA268B5-14D9-4BB6-A9B5-7B9EE47CCE0D}" type="parTrans" cxnId="{F2B56487-B2F1-4216-A6FE-816562BD1FFC}">
      <dgm:prSet/>
      <dgm:spPr/>
      <dgm:t>
        <a:bodyPr/>
        <a:lstStyle/>
        <a:p>
          <a:endParaRPr lang="ru-RU"/>
        </a:p>
      </dgm:t>
    </dgm:pt>
    <dgm:pt modelId="{35A3D422-C879-4697-BC3C-F47CF32C764B}" type="sibTrans" cxnId="{F2B56487-B2F1-4216-A6FE-816562BD1FFC}">
      <dgm:prSet/>
      <dgm:spPr/>
      <dgm:t>
        <a:bodyPr/>
        <a:lstStyle/>
        <a:p>
          <a:endParaRPr lang="ru-RU"/>
        </a:p>
      </dgm:t>
    </dgm:pt>
    <dgm:pt modelId="{F58C0232-CA2F-4D23-95C8-6DF618AC851B}">
      <dgm:prSet custT="1"/>
      <dgm:spPr/>
      <dgm:t>
        <a:bodyPr/>
        <a:lstStyle/>
        <a:p>
          <a:r>
            <a:rPr lang="ru-RU" sz="1800" dirty="0" smtClean="0"/>
            <a:t>Отчет о самообследования порождает подготовку дополнительных отчетов </a:t>
          </a:r>
          <a:endParaRPr lang="ru-RU" sz="1800" dirty="0"/>
        </a:p>
      </dgm:t>
    </dgm:pt>
    <dgm:pt modelId="{2A9B7251-7498-49ED-B6A7-0C838E31EBE9}" type="parTrans" cxnId="{A22B7A41-546B-4F9D-AC79-0F64CC2BE2AC}">
      <dgm:prSet/>
      <dgm:spPr/>
      <dgm:t>
        <a:bodyPr/>
        <a:lstStyle/>
        <a:p>
          <a:endParaRPr lang="ru-RU"/>
        </a:p>
      </dgm:t>
    </dgm:pt>
    <dgm:pt modelId="{02169CDA-42DD-4270-9E53-B6E5F2133D84}" type="sibTrans" cxnId="{A22B7A41-546B-4F9D-AC79-0F64CC2BE2AC}">
      <dgm:prSet/>
      <dgm:spPr/>
      <dgm:t>
        <a:bodyPr/>
        <a:lstStyle/>
        <a:p>
          <a:endParaRPr lang="ru-RU"/>
        </a:p>
      </dgm:t>
    </dgm:pt>
    <dgm:pt modelId="{70382260-550E-4B1B-994B-6B964C7FA0A8}">
      <dgm:prSet custT="1"/>
      <dgm:spPr/>
      <dgm:t>
        <a:bodyPr/>
        <a:lstStyle/>
        <a:p>
          <a:r>
            <a:rPr lang="ru-RU" sz="1800" dirty="0" smtClean="0"/>
            <a:t>Положение о психолого-медико-педагогической комиссии" (приложение 2) требует информацию о результатах обучения</a:t>
          </a:r>
          <a:endParaRPr lang="ru-RU" sz="1600" dirty="0"/>
        </a:p>
      </dgm:t>
    </dgm:pt>
    <dgm:pt modelId="{1E4FFAAB-1256-4280-A3DA-D947D9D60EDC}" type="parTrans" cxnId="{745D72A9-6F0A-41E5-A2D8-AF3199CA536B}">
      <dgm:prSet/>
      <dgm:spPr/>
      <dgm:t>
        <a:bodyPr/>
        <a:lstStyle/>
        <a:p>
          <a:endParaRPr lang="ru-RU"/>
        </a:p>
      </dgm:t>
    </dgm:pt>
    <dgm:pt modelId="{0FFE8EE3-4D87-4DCA-AD76-270BDD639585}" type="sibTrans" cxnId="{745D72A9-6F0A-41E5-A2D8-AF3199CA536B}">
      <dgm:prSet/>
      <dgm:spPr/>
      <dgm:t>
        <a:bodyPr/>
        <a:lstStyle/>
        <a:p>
          <a:endParaRPr lang="ru-RU"/>
        </a:p>
      </dgm:t>
    </dgm:pt>
    <dgm:pt modelId="{A199C8A7-7884-4E98-B78E-932E88E9F4BC}" type="pres">
      <dgm:prSet presAssocID="{B8EEFD66-69A6-49C7-860D-0BBC979022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0EBAB8-F894-4092-B843-C4D378AD49CA}" type="pres">
      <dgm:prSet presAssocID="{EC250331-E3E0-4F00-ADE9-14329877C141}" presName="linNode" presStyleCnt="0"/>
      <dgm:spPr/>
    </dgm:pt>
    <dgm:pt modelId="{6EFE78C6-64AA-43E4-8939-F73312783FE1}" type="pres">
      <dgm:prSet presAssocID="{EC250331-E3E0-4F00-ADE9-14329877C141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CC20-9CDE-49F5-BF1D-AEFE31DEC0B8}" type="pres">
      <dgm:prSet presAssocID="{EC250331-E3E0-4F00-ADE9-14329877C141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034065-71C1-485F-BEC7-4601132C3B22}" type="pres">
      <dgm:prSet presAssocID="{DCF9AE7C-CB13-462D-B3F9-15A36FD95103}" presName="sp" presStyleCnt="0"/>
      <dgm:spPr/>
    </dgm:pt>
    <dgm:pt modelId="{19B52BA7-CAF2-42FA-8684-512B5B304AD6}" type="pres">
      <dgm:prSet presAssocID="{61F09BAA-C768-4487-BF89-7978FDB4D4DE}" presName="linNode" presStyleCnt="0"/>
      <dgm:spPr/>
    </dgm:pt>
    <dgm:pt modelId="{6B9CA01B-9B55-4C60-9922-42CB2CD47BE4}" type="pres">
      <dgm:prSet presAssocID="{61F09BAA-C768-4487-BF89-7978FDB4D4DE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DE432-E1B7-4957-88F4-3A41C93AC5A1}" type="pres">
      <dgm:prSet presAssocID="{61F09BAA-C768-4487-BF89-7978FDB4D4DE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1C9BF-8962-40AC-AF56-CCD541705490}" type="pres">
      <dgm:prSet presAssocID="{A32116BA-9E15-4C2D-A87B-5A4A6F52C343}" presName="sp" presStyleCnt="0"/>
      <dgm:spPr/>
    </dgm:pt>
    <dgm:pt modelId="{4C5C7A14-D000-4C08-84A2-A6AD803ECF94}" type="pres">
      <dgm:prSet presAssocID="{FC82339A-AA5F-4B27-9BD2-3C76ECE36E51}" presName="linNode" presStyleCnt="0"/>
      <dgm:spPr/>
    </dgm:pt>
    <dgm:pt modelId="{FE95702D-516C-42E5-A5ED-63FBFC896BDC}" type="pres">
      <dgm:prSet presAssocID="{FC82339A-AA5F-4B27-9BD2-3C76ECE36E51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AC9FB0-7E1D-4553-B00A-BFCC65DA0E4D}" type="pres">
      <dgm:prSet presAssocID="{FC82339A-AA5F-4B27-9BD2-3C76ECE36E51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27CA9-9888-4C38-8A0C-7863A7C7B526}" type="pres">
      <dgm:prSet presAssocID="{6E281C89-4DE1-4D47-910B-23F25EE1DDA9}" presName="sp" presStyleCnt="0"/>
      <dgm:spPr/>
    </dgm:pt>
    <dgm:pt modelId="{94080663-F471-406A-91B2-FB0D553F1581}" type="pres">
      <dgm:prSet presAssocID="{F32B8B5D-267F-4F12-9DEB-285A24514AE9}" presName="linNode" presStyleCnt="0"/>
      <dgm:spPr/>
    </dgm:pt>
    <dgm:pt modelId="{332497E6-0463-4A07-9C57-0ED09748D46C}" type="pres">
      <dgm:prSet presAssocID="{F32B8B5D-267F-4F12-9DEB-285A24514AE9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29448-849D-42AA-AFE1-271D1AFE3B4E}" type="pres">
      <dgm:prSet presAssocID="{F32B8B5D-267F-4F12-9DEB-285A24514AE9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551FA4-F029-4500-80FC-FFBA27C898BC}" type="pres">
      <dgm:prSet presAssocID="{E738F60E-3671-4739-A5BD-4B4F27097338}" presName="sp" presStyleCnt="0"/>
      <dgm:spPr/>
    </dgm:pt>
    <dgm:pt modelId="{90EDB39C-07A2-4CAD-B8F3-88862B1A3096}" type="pres">
      <dgm:prSet presAssocID="{FFD21D72-2F38-4D74-9913-40504DDD2A9E}" presName="linNode" presStyleCnt="0"/>
      <dgm:spPr/>
    </dgm:pt>
    <dgm:pt modelId="{C36D685B-C42A-413D-B754-A5BB1D507DFF}" type="pres">
      <dgm:prSet presAssocID="{FFD21D72-2F38-4D74-9913-40504DDD2A9E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CE0B2-F387-4EE0-926C-5239BFB3F984}" type="pres">
      <dgm:prSet presAssocID="{FFD21D72-2F38-4D74-9913-40504DDD2A9E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2469E0-C390-4313-9E71-060F6EF415B3}" type="presOf" srcId="{F58C0232-CA2F-4D23-95C8-6DF618AC851B}" destId="{05329448-849D-42AA-AFE1-271D1AFE3B4E}" srcOrd="0" destOrd="0" presId="urn:microsoft.com/office/officeart/2005/8/layout/vList5"/>
    <dgm:cxn modelId="{4D738389-4245-4FF4-B4B1-676E99C8C7CB}" type="presOf" srcId="{3428490A-A754-405D-9ECB-3124AEFBD308}" destId="{DDFDE432-E1B7-4957-88F4-3A41C93AC5A1}" srcOrd="0" destOrd="1" presId="urn:microsoft.com/office/officeart/2005/8/layout/vList5"/>
    <dgm:cxn modelId="{6EBD1494-6311-45D5-82A1-777D0C87D3BF}" srcId="{B8EEFD66-69A6-49C7-860D-0BBC979022F8}" destId="{61F09BAA-C768-4487-BF89-7978FDB4D4DE}" srcOrd="1" destOrd="0" parTransId="{9BF824A1-1384-4C02-87F4-863367CB7836}" sibTransId="{A32116BA-9E15-4C2D-A87B-5A4A6F52C343}"/>
    <dgm:cxn modelId="{745D72A9-6F0A-41E5-A2D8-AF3199CA536B}" srcId="{FFD21D72-2F38-4D74-9913-40504DDD2A9E}" destId="{70382260-550E-4B1B-994B-6B964C7FA0A8}" srcOrd="0" destOrd="0" parTransId="{1E4FFAAB-1256-4280-A3DA-D947D9D60EDC}" sibTransId="{0FFE8EE3-4D87-4DCA-AD76-270BDD639585}"/>
    <dgm:cxn modelId="{B457DC9D-7251-4904-9720-AB241D7A93DD}" srcId="{61F09BAA-C768-4487-BF89-7978FDB4D4DE}" destId="{5B11F5B7-C20E-42FB-B237-39D02E17CFD4}" srcOrd="2" destOrd="0" parTransId="{4EAFCBA3-4366-43B1-AB8E-9DD37151426E}" sibTransId="{7BC700BA-740D-4730-BE34-C4A10B3A4CC5}"/>
    <dgm:cxn modelId="{EADE505E-9339-4458-9D9F-8CDFE77E00C2}" srcId="{61F09BAA-C768-4487-BF89-7978FDB4D4DE}" destId="{BBE5C13B-573F-4753-A56E-7ED3987F7035}" srcOrd="0" destOrd="0" parTransId="{A92157BD-9F37-41B6-B261-DF21C02181FB}" sibTransId="{AAFB9F7C-5A3A-4F50-8C25-92F57124C948}"/>
    <dgm:cxn modelId="{7DF96525-D8F5-4310-847E-053A2F8506F8}" srcId="{EC250331-E3E0-4F00-ADE9-14329877C141}" destId="{221C25BE-887C-427C-B8DE-8264F8451822}" srcOrd="0" destOrd="0" parTransId="{AE5FFE2F-A408-4156-84D1-5E14C4AB5CFD}" sibTransId="{24CDE082-CCA0-4417-9979-CE04F16F1202}"/>
    <dgm:cxn modelId="{E75B645B-240F-4CC7-B5C9-879FE9256CFE}" type="presOf" srcId="{5B11F5B7-C20E-42FB-B237-39D02E17CFD4}" destId="{DDFDE432-E1B7-4957-88F4-3A41C93AC5A1}" srcOrd="0" destOrd="2" presId="urn:microsoft.com/office/officeart/2005/8/layout/vList5"/>
    <dgm:cxn modelId="{D0F6D2D1-2E80-4139-B667-62521E462B2F}" type="presOf" srcId="{224E714F-6449-42D6-9300-FD0ADF02047F}" destId="{22AC9FB0-7E1D-4553-B00A-BFCC65DA0E4D}" srcOrd="0" destOrd="1" presId="urn:microsoft.com/office/officeart/2005/8/layout/vList5"/>
    <dgm:cxn modelId="{0BC36C81-A23F-4DF8-82EA-BA3D3DFCA7A0}" srcId="{B8EEFD66-69A6-49C7-860D-0BBC979022F8}" destId="{FC82339A-AA5F-4B27-9BD2-3C76ECE36E51}" srcOrd="2" destOrd="0" parTransId="{16D42969-1EB1-421B-B10D-D3F9DE6C5B89}" sibTransId="{6E281C89-4DE1-4D47-910B-23F25EE1DDA9}"/>
    <dgm:cxn modelId="{AC649F65-CD8F-4D24-8869-246D2A3520CF}" srcId="{B8EEFD66-69A6-49C7-860D-0BBC979022F8}" destId="{F32B8B5D-267F-4F12-9DEB-285A24514AE9}" srcOrd="3" destOrd="0" parTransId="{36FF1E90-4491-46D6-A1C9-8634B63E60A8}" sibTransId="{E738F60E-3671-4739-A5BD-4B4F27097338}"/>
    <dgm:cxn modelId="{FF698671-64CD-4372-BC55-DD17094B1E0C}" type="presOf" srcId="{FC82339A-AA5F-4B27-9BD2-3C76ECE36E51}" destId="{FE95702D-516C-42E5-A5ED-63FBFC896BDC}" srcOrd="0" destOrd="0" presId="urn:microsoft.com/office/officeart/2005/8/layout/vList5"/>
    <dgm:cxn modelId="{2BA92E1B-0F68-457D-BF7A-21B60B2AA4A6}" type="presOf" srcId="{B8EEFD66-69A6-49C7-860D-0BBC979022F8}" destId="{A199C8A7-7884-4E98-B78E-932E88E9F4BC}" srcOrd="0" destOrd="0" presId="urn:microsoft.com/office/officeart/2005/8/layout/vList5"/>
    <dgm:cxn modelId="{5249F1B2-70DB-4C5F-914C-4C3A9CA4019D}" type="presOf" srcId="{61F09BAA-C768-4487-BF89-7978FDB4D4DE}" destId="{6B9CA01B-9B55-4C60-9922-42CB2CD47BE4}" srcOrd="0" destOrd="0" presId="urn:microsoft.com/office/officeart/2005/8/layout/vList5"/>
    <dgm:cxn modelId="{55C5DE5F-11CC-441B-9AC2-B0F23D65D2B6}" type="presOf" srcId="{F32B8B5D-267F-4F12-9DEB-285A24514AE9}" destId="{332497E6-0463-4A07-9C57-0ED09748D46C}" srcOrd="0" destOrd="0" presId="urn:microsoft.com/office/officeart/2005/8/layout/vList5"/>
    <dgm:cxn modelId="{357DF07D-B288-466F-8896-DA3827A16011}" type="presOf" srcId="{221C25BE-887C-427C-B8DE-8264F8451822}" destId="{7AF1CC20-9CDE-49F5-BF1D-AEFE31DEC0B8}" srcOrd="0" destOrd="0" presId="urn:microsoft.com/office/officeart/2005/8/layout/vList5"/>
    <dgm:cxn modelId="{DE89A02F-A85D-4B84-89E8-BA67DD47E213}" type="presOf" srcId="{92042BDC-C3D9-48FC-9DBA-E9A709DD76E5}" destId="{22AC9FB0-7E1D-4553-B00A-BFCC65DA0E4D}" srcOrd="0" destOrd="0" presId="urn:microsoft.com/office/officeart/2005/8/layout/vList5"/>
    <dgm:cxn modelId="{E18AC273-5032-4A79-984B-67A8E7BA98DB}" srcId="{FC82339A-AA5F-4B27-9BD2-3C76ECE36E51}" destId="{224E714F-6449-42D6-9300-FD0ADF02047F}" srcOrd="1" destOrd="0" parTransId="{3AF5A5F0-32DE-4CB8-B0BF-AD8601221B23}" sibTransId="{129A818B-3282-4D36-B2FE-FAEEBEE77840}"/>
    <dgm:cxn modelId="{605D393E-1D7D-4EF8-BC06-A02A75EB28A6}" type="presOf" srcId="{70382260-550E-4B1B-994B-6B964C7FA0A8}" destId="{786CE0B2-F387-4EE0-926C-5239BFB3F984}" srcOrd="0" destOrd="0" presId="urn:microsoft.com/office/officeart/2005/8/layout/vList5"/>
    <dgm:cxn modelId="{AA2FB486-A9FD-4161-81E3-04A9614671EB}" srcId="{FC82339A-AA5F-4B27-9BD2-3C76ECE36E51}" destId="{92042BDC-C3D9-48FC-9DBA-E9A709DD76E5}" srcOrd="0" destOrd="0" parTransId="{F3612048-0242-4850-8EA5-B19186AD9BAC}" sibTransId="{9D9A86FB-775E-446F-9DD0-44F06DC27A26}"/>
    <dgm:cxn modelId="{4CE504FF-1574-44E4-A39B-1CF92FAE88BF}" srcId="{B8EEFD66-69A6-49C7-860D-0BBC979022F8}" destId="{EC250331-E3E0-4F00-ADE9-14329877C141}" srcOrd="0" destOrd="0" parTransId="{BC86A80B-BB8D-402B-9B35-66F78E9A9C7F}" sibTransId="{DCF9AE7C-CB13-462D-B3F9-15A36FD95103}"/>
    <dgm:cxn modelId="{F2B56487-B2F1-4216-A6FE-816562BD1FFC}" srcId="{B8EEFD66-69A6-49C7-860D-0BBC979022F8}" destId="{FFD21D72-2F38-4D74-9913-40504DDD2A9E}" srcOrd="4" destOrd="0" parTransId="{EFA268B5-14D9-4BB6-A9B5-7B9EE47CCE0D}" sibTransId="{35A3D422-C879-4697-BC3C-F47CF32C764B}"/>
    <dgm:cxn modelId="{329E456B-3ABD-4A3A-BB39-8BB2A6EBEED9}" type="presOf" srcId="{FFD21D72-2F38-4D74-9913-40504DDD2A9E}" destId="{C36D685B-C42A-413D-B754-A5BB1D507DFF}" srcOrd="0" destOrd="0" presId="urn:microsoft.com/office/officeart/2005/8/layout/vList5"/>
    <dgm:cxn modelId="{08387B69-CD32-4F7C-A366-49378C79CF89}" type="presOf" srcId="{BBE5C13B-573F-4753-A56E-7ED3987F7035}" destId="{DDFDE432-E1B7-4957-88F4-3A41C93AC5A1}" srcOrd="0" destOrd="0" presId="urn:microsoft.com/office/officeart/2005/8/layout/vList5"/>
    <dgm:cxn modelId="{2BBA0805-5312-4FB6-BAD9-C2E2E7253868}" srcId="{61F09BAA-C768-4487-BF89-7978FDB4D4DE}" destId="{3428490A-A754-405D-9ECB-3124AEFBD308}" srcOrd="1" destOrd="0" parTransId="{B70A5F90-F25B-4EA8-A066-88BA7FD4E785}" sibTransId="{78C39960-5064-4AEB-9C08-83C79B75E23E}"/>
    <dgm:cxn modelId="{8C8C0075-256F-41E9-8327-6B6C86C8BB2E}" type="presOf" srcId="{EC250331-E3E0-4F00-ADE9-14329877C141}" destId="{6EFE78C6-64AA-43E4-8939-F73312783FE1}" srcOrd="0" destOrd="0" presId="urn:microsoft.com/office/officeart/2005/8/layout/vList5"/>
    <dgm:cxn modelId="{A22B7A41-546B-4F9D-AC79-0F64CC2BE2AC}" srcId="{F32B8B5D-267F-4F12-9DEB-285A24514AE9}" destId="{F58C0232-CA2F-4D23-95C8-6DF618AC851B}" srcOrd="0" destOrd="0" parTransId="{2A9B7251-7498-49ED-B6A7-0C838E31EBE9}" sibTransId="{02169CDA-42DD-4270-9E53-B6E5F2133D84}"/>
    <dgm:cxn modelId="{93641C89-EB3A-4886-9B27-4E5EAF0C3A4B}" type="presParOf" srcId="{A199C8A7-7884-4E98-B78E-932E88E9F4BC}" destId="{950EBAB8-F894-4092-B843-C4D378AD49CA}" srcOrd="0" destOrd="0" presId="urn:microsoft.com/office/officeart/2005/8/layout/vList5"/>
    <dgm:cxn modelId="{10070A5D-31A1-4C47-80E2-B810B9B72822}" type="presParOf" srcId="{950EBAB8-F894-4092-B843-C4D378AD49CA}" destId="{6EFE78C6-64AA-43E4-8939-F73312783FE1}" srcOrd="0" destOrd="0" presId="urn:microsoft.com/office/officeart/2005/8/layout/vList5"/>
    <dgm:cxn modelId="{397FB4C7-62B0-45A2-94DB-BF2D144C021F}" type="presParOf" srcId="{950EBAB8-F894-4092-B843-C4D378AD49CA}" destId="{7AF1CC20-9CDE-49F5-BF1D-AEFE31DEC0B8}" srcOrd="1" destOrd="0" presId="urn:microsoft.com/office/officeart/2005/8/layout/vList5"/>
    <dgm:cxn modelId="{053F01BD-B28A-4D14-A887-01E1A5716FCB}" type="presParOf" srcId="{A199C8A7-7884-4E98-B78E-932E88E9F4BC}" destId="{31034065-71C1-485F-BEC7-4601132C3B22}" srcOrd="1" destOrd="0" presId="urn:microsoft.com/office/officeart/2005/8/layout/vList5"/>
    <dgm:cxn modelId="{CACD2B41-79DB-4CD4-B593-8AF4B9CCD87A}" type="presParOf" srcId="{A199C8A7-7884-4E98-B78E-932E88E9F4BC}" destId="{19B52BA7-CAF2-42FA-8684-512B5B304AD6}" srcOrd="2" destOrd="0" presId="urn:microsoft.com/office/officeart/2005/8/layout/vList5"/>
    <dgm:cxn modelId="{B1D7CF9B-53B3-4A1C-B76F-9524153625BB}" type="presParOf" srcId="{19B52BA7-CAF2-42FA-8684-512B5B304AD6}" destId="{6B9CA01B-9B55-4C60-9922-42CB2CD47BE4}" srcOrd="0" destOrd="0" presId="urn:microsoft.com/office/officeart/2005/8/layout/vList5"/>
    <dgm:cxn modelId="{74425A42-01B9-4C41-99D2-07057FA5766D}" type="presParOf" srcId="{19B52BA7-CAF2-42FA-8684-512B5B304AD6}" destId="{DDFDE432-E1B7-4957-88F4-3A41C93AC5A1}" srcOrd="1" destOrd="0" presId="urn:microsoft.com/office/officeart/2005/8/layout/vList5"/>
    <dgm:cxn modelId="{25F992F2-22F0-4C33-96F1-041A3FE72D00}" type="presParOf" srcId="{A199C8A7-7884-4E98-B78E-932E88E9F4BC}" destId="{18E1C9BF-8962-40AC-AF56-CCD541705490}" srcOrd="3" destOrd="0" presId="urn:microsoft.com/office/officeart/2005/8/layout/vList5"/>
    <dgm:cxn modelId="{6F9786C1-87DB-40E7-BB94-8572E840ECA1}" type="presParOf" srcId="{A199C8A7-7884-4E98-B78E-932E88E9F4BC}" destId="{4C5C7A14-D000-4C08-84A2-A6AD803ECF94}" srcOrd="4" destOrd="0" presId="urn:microsoft.com/office/officeart/2005/8/layout/vList5"/>
    <dgm:cxn modelId="{911D6294-D96C-4665-B960-59F79992D788}" type="presParOf" srcId="{4C5C7A14-D000-4C08-84A2-A6AD803ECF94}" destId="{FE95702D-516C-42E5-A5ED-63FBFC896BDC}" srcOrd="0" destOrd="0" presId="urn:microsoft.com/office/officeart/2005/8/layout/vList5"/>
    <dgm:cxn modelId="{59A22F2D-83B6-4235-95D1-424C260E0A8D}" type="presParOf" srcId="{4C5C7A14-D000-4C08-84A2-A6AD803ECF94}" destId="{22AC9FB0-7E1D-4553-B00A-BFCC65DA0E4D}" srcOrd="1" destOrd="0" presId="urn:microsoft.com/office/officeart/2005/8/layout/vList5"/>
    <dgm:cxn modelId="{A5F2297B-064C-467E-8584-DEDE7C7CB448}" type="presParOf" srcId="{A199C8A7-7884-4E98-B78E-932E88E9F4BC}" destId="{59927CA9-9888-4C38-8A0C-7863A7C7B526}" srcOrd="5" destOrd="0" presId="urn:microsoft.com/office/officeart/2005/8/layout/vList5"/>
    <dgm:cxn modelId="{BAE4B0AA-5068-480E-891E-37FCB5092E43}" type="presParOf" srcId="{A199C8A7-7884-4E98-B78E-932E88E9F4BC}" destId="{94080663-F471-406A-91B2-FB0D553F1581}" srcOrd="6" destOrd="0" presId="urn:microsoft.com/office/officeart/2005/8/layout/vList5"/>
    <dgm:cxn modelId="{DAFB78AF-4CED-4C6C-9EC7-A2F3961886FF}" type="presParOf" srcId="{94080663-F471-406A-91B2-FB0D553F1581}" destId="{332497E6-0463-4A07-9C57-0ED09748D46C}" srcOrd="0" destOrd="0" presId="urn:microsoft.com/office/officeart/2005/8/layout/vList5"/>
    <dgm:cxn modelId="{91053B31-B4D1-47D3-A17B-8DF91995AFEB}" type="presParOf" srcId="{94080663-F471-406A-91B2-FB0D553F1581}" destId="{05329448-849D-42AA-AFE1-271D1AFE3B4E}" srcOrd="1" destOrd="0" presId="urn:microsoft.com/office/officeart/2005/8/layout/vList5"/>
    <dgm:cxn modelId="{5F9231D7-FCE8-4D4F-859F-8E2ED4EF2F9D}" type="presParOf" srcId="{A199C8A7-7884-4E98-B78E-932E88E9F4BC}" destId="{69551FA4-F029-4500-80FC-FFBA27C898BC}" srcOrd="7" destOrd="0" presId="urn:microsoft.com/office/officeart/2005/8/layout/vList5"/>
    <dgm:cxn modelId="{CF6FB3CD-14EA-471E-B08A-BEDC125F3FE3}" type="presParOf" srcId="{A199C8A7-7884-4E98-B78E-932E88E9F4BC}" destId="{90EDB39C-07A2-4CAD-B8F3-88862B1A3096}" srcOrd="8" destOrd="0" presId="urn:microsoft.com/office/officeart/2005/8/layout/vList5"/>
    <dgm:cxn modelId="{12FDA07D-FD24-4665-9C48-A59B9F8309B3}" type="presParOf" srcId="{90EDB39C-07A2-4CAD-B8F3-88862B1A3096}" destId="{C36D685B-C42A-413D-B754-A5BB1D507DFF}" srcOrd="0" destOrd="0" presId="urn:microsoft.com/office/officeart/2005/8/layout/vList5"/>
    <dgm:cxn modelId="{DDD7CA23-D4E2-4B36-BE9F-E01CF2EC52FC}" type="presParOf" srcId="{90EDB39C-07A2-4CAD-B8F3-88862B1A3096}" destId="{786CE0B2-F387-4EE0-926C-5239BFB3F98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FE2EB1-0AF9-4F31-B745-6937032721E0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876A91-CF89-4286-B5B8-6ECA4EA6DECD}">
      <dgm:prSet phldrT="[Текст]"/>
      <dgm:spPr/>
      <dgm:t>
        <a:bodyPr/>
        <a:lstStyle/>
        <a:p>
          <a:r>
            <a:rPr lang="ru-RU" dirty="0" smtClean="0"/>
            <a:t>Разработка и реализация программы развития </a:t>
          </a:r>
          <a:endParaRPr lang="ru-RU" dirty="0"/>
        </a:p>
      </dgm:t>
    </dgm:pt>
    <dgm:pt modelId="{E24381C4-8335-48B0-867A-5A1441190235}" type="parTrans" cxnId="{042E12D8-F600-4F55-81D8-2719B19363DD}">
      <dgm:prSet/>
      <dgm:spPr/>
      <dgm:t>
        <a:bodyPr/>
        <a:lstStyle/>
        <a:p>
          <a:endParaRPr lang="ru-RU"/>
        </a:p>
      </dgm:t>
    </dgm:pt>
    <dgm:pt modelId="{834BE240-A418-430E-B359-012445523D6A}" type="sibTrans" cxnId="{042E12D8-F600-4F55-81D8-2719B19363DD}">
      <dgm:prSet/>
      <dgm:spPr/>
      <dgm:t>
        <a:bodyPr/>
        <a:lstStyle/>
        <a:p>
          <a:endParaRPr lang="ru-RU"/>
        </a:p>
      </dgm:t>
    </dgm:pt>
    <dgm:pt modelId="{2D4454B2-DB67-4956-A9F7-8AD27DCACB7B}">
      <dgm:prSet phldrT="[Текст]"/>
      <dgm:spPr/>
      <dgm:t>
        <a:bodyPr/>
        <a:lstStyle/>
        <a:p>
          <a:r>
            <a:rPr lang="ru-RU" dirty="0" smtClean="0"/>
            <a:t>Управление образовательной организацией </a:t>
          </a:r>
          <a:endParaRPr lang="ru-RU" dirty="0"/>
        </a:p>
      </dgm:t>
    </dgm:pt>
    <dgm:pt modelId="{02D36EB7-91AD-4904-BCEE-6D2924C787B1}" type="parTrans" cxnId="{634E7CE4-5DB0-4E09-862F-F787C96A8177}">
      <dgm:prSet/>
      <dgm:spPr/>
      <dgm:t>
        <a:bodyPr/>
        <a:lstStyle/>
        <a:p>
          <a:endParaRPr lang="ru-RU"/>
        </a:p>
      </dgm:t>
    </dgm:pt>
    <dgm:pt modelId="{9F1E1932-BD04-4E45-8438-00AA985771CD}" type="sibTrans" cxnId="{634E7CE4-5DB0-4E09-862F-F787C96A8177}">
      <dgm:prSet/>
      <dgm:spPr/>
      <dgm:t>
        <a:bodyPr/>
        <a:lstStyle/>
        <a:p>
          <a:endParaRPr lang="ru-RU"/>
        </a:p>
      </dgm:t>
    </dgm:pt>
    <dgm:pt modelId="{996F3BE7-937F-4D65-BFF4-40395675C0C7}">
      <dgm:prSet phldrT="[Текст]"/>
      <dgm:spPr/>
      <dgm:t>
        <a:bodyPr/>
        <a:lstStyle/>
        <a:p>
          <a:r>
            <a:rPr lang="ru-RU" dirty="0" smtClean="0"/>
            <a:t>Разработка локальных актов </a:t>
          </a:r>
          <a:endParaRPr lang="ru-RU" dirty="0"/>
        </a:p>
      </dgm:t>
    </dgm:pt>
    <dgm:pt modelId="{A6EA9371-6240-44A4-AC00-1290E1D72AE8}" type="parTrans" cxnId="{887295B4-639A-4F00-AD76-394BE9A9F2B9}">
      <dgm:prSet/>
      <dgm:spPr/>
      <dgm:t>
        <a:bodyPr/>
        <a:lstStyle/>
        <a:p>
          <a:endParaRPr lang="ru-RU"/>
        </a:p>
      </dgm:t>
    </dgm:pt>
    <dgm:pt modelId="{4D704970-EB67-40DE-A15F-5EF16FE3DEEE}" type="sibTrans" cxnId="{887295B4-639A-4F00-AD76-394BE9A9F2B9}">
      <dgm:prSet/>
      <dgm:spPr/>
      <dgm:t>
        <a:bodyPr/>
        <a:lstStyle/>
        <a:p>
          <a:endParaRPr lang="ru-RU"/>
        </a:p>
      </dgm:t>
    </dgm:pt>
    <dgm:pt modelId="{C6390758-9403-4112-BC01-C6C2489EF231}">
      <dgm:prSet phldrT="[Текст]"/>
      <dgm:spPr/>
      <dgm:t>
        <a:bodyPr/>
        <a:lstStyle/>
        <a:p>
          <a:r>
            <a:rPr lang="ru-RU" dirty="0" smtClean="0"/>
            <a:t>Оценка эффективности и результативности деятельности </a:t>
          </a:r>
          <a:endParaRPr lang="ru-RU" dirty="0"/>
        </a:p>
      </dgm:t>
    </dgm:pt>
    <dgm:pt modelId="{AF6C4E59-49BD-4CC5-8946-C4B9485E7681}" type="parTrans" cxnId="{78023E24-3E02-49DA-9DEF-0C5FE9504DCF}">
      <dgm:prSet/>
      <dgm:spPr/>
      <dgm:t>
        <a:bodyPr/>
        <a:lstStyle/>
        <a:p>
          <a:endParaRPr lang="ru-RU"/>
        </a:p>
      </dgm:t>
    </dgm:pt>
    <dgm:pt modelId="{B3E48780-934F-4EDF-8BF8-C2EEF2C3B45F}" type="sibTrans" cxnId="{78023E24-3E02-49DA-9DEF-0C5FE9504DCF}">
      <dgm:prSet/>
      <dgm:spPr/>
      <dgm:t>
        <a:bodyPr/>
        <a:lstStyle/>
        <a:p>
          <a:endParaRPr lang="ru-RU"/>
        </a:p>
      </dgm:t>
    </dgm:pt>
    <dgm:pt modelId="{07D758A3-E766-4229-ADA7-0E874FFAA492}">
      <dgm:prSet phldrT="[Текст]"/>
      <dgm:spPr/>
      <dgm:t>
        <a:bodyPr/>
        <a:lstStyle/>
        <a:p>
          <a:r>
            <a:rPr lang="ru-RU" dirty="0" smtClean="0"/>
            <a:t>Разработка учебно-методической документации </a:t>
          </a:r>
          <a:endParaRPr lang="ru-RU" dirty="0"/>
        </a:p>
      </dgm:t>
    </dgm:pt>
    <dgm:pt modelId="{AB3F7DE3-C978-4477-BCEA-44EA41D03CE8}" type="parTrans" cxnId="{98A9F38E-502F-4112-8E29-8A7625212E8D}">
      <dgm:prSet/>
      <dgm:spPr/>
      <dgm:t>
        <a:bodyPr/>
        <a:lstStyle/>
        <a:p>
          <a:endParaRPr lang="ru-RU"/>
        </a:p>
      </dgm:t>
    </dgm:pt>
    <dgm:pt modelId="{9F545287-B579-4104-8131-3255A3420707}" type="sibTrans" cxnId="{98A9F38E-502F-4112-8E29-8A7625212E8D}">
      <dgm:prSet/>
      <dgm:spPr/>
      <dgm:t>
        <a:bodyPr/>
        <a:lstStyle/>
        <a:p>
          <a:endParaRPr lang="ru-RU"/>
        </a:p>
      </dgm:t>
    </dgm:pt>
    <dgm:pt modelId="{9C363BFE-8822-4BE3-BEEF-D5537B824DE3}">
      <dgm:prSet/>
      <dgm:spPr/>
      <dgm:t>
        <a:bodyPr/>
        <a:lstStyle/>
        <a:p>
          <a:r>
            <a:rPr lang="ru-RU" dirty="0" smtClean="0"/>
            <a:t>Правовое просвещение </a:t>
          </a:r>
          <a:endParaRPr lang="ru-RU" dirty="0"/>
        </a:p>
      </dgm:t>
    </dgm:pt>
    <dgm:pt modelId="{D0CA4F2E-71CB-4D50-8B87-081AF3EEAFFA}" type="parTrans" cxnId="{038D781D-8E2B-4CEA-9BDE-79469C871CFC}">
      <dgm:prSet/>
      <dgm:spPr/>
      <dgm:t>
        <a:bodyPr/>
        <a:lstStyle/>
        <a:p>
          <a:endParaRPr lang="ru-RU"/>
        </a:p>
      </dgm:t>
    </dgm:pt>
    <dgm:pt modelId="{0C676A22-34FD-4D7C-8184-27D610FED0A4}" type="sibTrans" cxnId="{038D781D-8E2B-4CEA-9BDE-79469C871CFC}">
      <dgm:prSet/>
      <dgm:spPr/>
      <dgm:t>
        <a:bodyPr/>
        <a:lstStyle/>
        <a:p>
          <a:endParaRPr lang="ru-RU"/>
        </a:p>
      </dgm:t>
    </dgm:pt>
    <dgm:pt modelId="{4947829E-9AF2-4464-A2D0-63A33CFA144D}" type="pres">
      <dgm:prSet presAssocID="{80FE2EB1-0AF9-4F31-B745-6937032721E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FAB268-A0DC-498A-98AC-1639F987AFFA}" type="pres">
      <dgm:prSet presAssocID="{12876A91-CF89-4286-B5B8-6ECA4EA6DEC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F1212-E76B-4D38-90E7-DD1EB3B6EE41}" type="pres">
      <dgm:prSet presAssocID="{834BE240-A418-430E-B359-012445523D6A}" presName="sibTrans" presStyleCnt="0"/>
      <dgm:spPr/>
    </dgm:pt>
    <dgm:pt modelId="{21B2B689-2DC5-46FB-BD2B-38C3F1B90785}" type="pres">
      <dgm:prSet presAssocID="{2D4454B2-DB67-4956-A9F7-8AD27DCACB7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349FA4-C28D-41BB-81BC-9C6E483916E7}" type="pres">
      <dgm:prSet presAssocID="{9F1E1932-BD04-4E45-8438-00AA985771CD}" presName="sibTrans" presStyleCnt="0"/>
      <dgm:spPr/>
    </dgm:pt>
    <dgm:pt modelId="{3B57A7ED-732D-4D98-8A02-FF11BB9ACD06}" type="pres">
      <dgm:prSet presAssocID="{996F3BE7-937F-4D65-BFF4-40395675C0C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BC448-700D-4E75-ACA0-3675DD0A1EB2}" type="pres">
      <dgm:prSet presAssocID="{4D704970-EB67-40DE-A15F-5EF16FE3DEEE}" presName="sibTrans" presStyleCnt="0"/>
      <dgm:spPr/>
    </dgm:pt>
    <dgm:pt modelId="{E14FF1FD-A601-4505-8EF2-3CA331434D0E}" type="pres">
      <dgm:prSet presAssocID="{C6390758-9403-4112-BC01-C6C2489EF23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22040-A60D-40BE-B268-356F6EE9CF61}" type="pres">
      <dgm:prSet presAssocID="{B3E48780-934F-4EDF-8BF8-C2EEF2C3B45F}" presName="sibTrans" presStyleCnt="0"/>
      <dgm:spPr/>
    </dgm:pt>
    <dgm:pt modelId="{9E5EF474-41C1-46CF-95A3-A5721EB9F3B9}" type="pres">
      <dgm:prSet presAssocID="{07D758A3-E766-4229-ADA7-0E874FFAA49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BE6AC7-56D7-41C8-BEA7-695736BC3C52}" type="pres">
      <dgm:prSet presAssocID="{9F545287-B579-4104-8131-3255A3420707}" presName="sibTrans" presStyleCnt="0"/>
      <dgm:spPr/>
    </dgm:pt>
    <dgm:pt modelId="{11CEFCB2-3BFB-446C-8782-AB613EA03E9B}" type="pres">
      <dgm:prSet presAssocID="{9C363BFE-8822-4BE3-BEEF-D5537B824DE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2736F0-BF7C-4E77-B430-32849B0F7632}" type="presOf" srcId="{C6390758-9403-4112-BC01-C6C2489EF231}" destId="{E14FF1FD-A601-4505-8EF2-3CA331434D0E}" srcOrd="0" destOrd="0" presId="urn:microsoft.com/office/officeart/2005/8/layout/default"/>
    <dgm:cxn modelId="{2901B581-78A3-41CF-8E57-7782AAAA83F6}" type="presOf" srcId="{9C363BFE-8822-4BE3-BEEF-D5537B824DE3}" destId="{11CEFCB2-3BFB-446C-8782-AB613EA03E9B}" srcOrd="0" destOrd="0" presId="urn:microsoft.com/office/officeart/2005/8/layout/default"/>
    <dgm:cxn modelId="{9EBE7EC7-E58B-4A06-A5FB-E94AF22D4B6B}" type="presOf" srcId="{80FE2EB1-0AF9-4F31-B745-6937032721E0}" destId="{4947829E-9AF2-4464-A2D0-63A33CFA144D}" srcOrd="0" destOrd="0" presId="urn:microsoft.com/office/officeart/2005/8/layout/default"/>
    <dgm:cxn modelId="{6BC85519-E31D-4301-919E-A61443F9F9F8}" type="presOf" srcId="{12876A91-CF89-4286-B5B8-6ECA4EA6DECD}" destId="{20FAB268-A0DC-498A-98AC-1639F987AFFA}" srcOrd="0" destOrd="0" presId="urn:microsoft.com/office/officeart/2005/8/layout/default"/>
    <dgm:cxn modelId="{634E7CE4-5DB0-4E09-862F-F787C96A8177}" srcId="{80FE2EB1-0AF9-4F31-B745-6937032721E0}" destId="{2D4454B2-DB67-4956-A9F7-8AD27DCACB7B}" srcOrd="1" destOrd="0" parTransId="{02D36EB7-91AD-4904-BCEE-6D2924C787B1}" sibTransId="{9F1E1932-BD04-4E45-8438-00AA985771CD}"/>
    <dgm:cxn modelId="{98A9F38E-502F-4112-8E29-8A7625212E8D}" srcId="{80FE2EB1-0AF9-4F31-B745-6937032721E0}" destId="{07D758A3-E766-4229-ADA7-0E874FFAA492}" srcOrd="4" destOrd="0" parTransId="{AB3F7DE3-C978-4477-BCEA-44EA41D03CE8}" sibTransId="{9F545287-B579-4104-8131-3255A3420707}"/>
    <dgm:cxn modelId="{BA4D5F64-E4CC-4074-A12B-98B96AF09B9B}" type="presOf" srcId="{2D4454B2-DB67-4956-A9F7-8AD27DCACB7B}" destId="{21B2B689-2DC5-46FB-BD2B-38C3F1B90785}" srcOrd="0" destOrd="0" presId="urn:microsoft.com/office/officeart/2005/8/layout/default"/>
    <dgm:cxn modelId="{887295B4-639A-4F00-AD76-394BE9A9F2B9}" srcId="{80FE2EB1-0AF9-4F31-B745-6937032721E0}" destId="{996F3BE7-937F-4D65-BFF4-40395675C0C7}" srcOrd="2" destOrd="0" parTransId="{A6EA9371-6240-44A4-AC00-1290E1D72AE8}" sibTransId="{4D704970-EB67-40DE-A15F-5EF16FE3DEEE}"/>
    <dgm:cxn modelId="{E08B68B4-331B-48AF-AE4E-803D31E5EDE7}" type="presOf" srcId="{996F3BE7-937F-4D65-BFF4-40395675C0C7}" destId="{3B57A7ED-732D-4D98-8A02-FF11BB9ACD06}" srcOrd="0" destOrd="0" presId="urn:microsoft.com/office/officeart/2005/8/layout/default"/>
    <dgm:cxn modelId="{038D781D-8E2B-4CEA-9BDE-79469C871CFC}" srcId="{80FE2EB1-0AF9-4F31-B745-6937032721E0}" destId="{9C363BFE-8822-4BE3-BEEF-D5537B824DE3}" srcOrd="5" destOrd="0" parTransId="{D0CA4F2E-71CB-4D50-8B87-081AF3EEAFFA}" sibTransId="{0C676A22-34FD-4D7C-8184-27D610FED0A4}"/>
    <dgm:cxn modelId="{F5D5395B-57A5-4661-BF42-7B465EC4E150}" type="presOf" srcId="{07D758A3-E766-4229-ADA7-0E874FFAA492}" destId="{9E5EF474-41C1-46CF-95A3-A5721EB9F3B9}" srcOrd="0" destOrd="0" presId="urn:microsoft.com/office/officeart/2005/8/layout/default"/>
    <dgm:cxn modelId="{042E12D8-F600-4F55-81D8-2719B19363DD}" srcId="{80FE2EB1-0AF9-4F31-B745-6937032721E0}" destId="{12876A91-CF89-4286-B5B8-6ECA4EA6DECD}" srcOrd="0" destOrd="0" parTransId="{E24381C4-8335-48B0-867A-5A1441190235}" sibTransId="{834BE240-A418-430E-B359-012445523D6A}"/>
    <dgm:cxn modelId="{78023E24-3E02-49DA-9DEF-0C5FE9504DCF}" srcId="{80FE2EB1-0AF9-4F31-B745-6937032721E0}" destId="{C6390758-9403-4112-BC01-C6C2489EF231}" srcOrd="3" destOrd="0" parTransId="{AF6C4E59-49BD-4CC5-8946-C4B9485E7681}" sibTransId="{B3E48780-934F-4EDF-8BF8-C2EEF2C3B45F}"/>
    <dgm:cxn modelId="{D9436919-6E64-48E8-ABA2-48C2EEAE4E80}" type="presParOf" srcId="{4947829E-9AF2-4464-A2D0-63A33CFA144D}" destId="{20FAB268-A0DC-498A-98AC-1639F987AFFA}" srcOrd="0" destOrd="0" presId="urn:microsoft.com/office/officeart/2005/8/layout/default"/>
    <dgm:cxn modelId="{84ABE729-4FE8-4C0F-B943-2129CBC40EEB}" type="presParOf" srcId="{4947829E-9AF2-4464-A2D0-63A33CFA144D}" destId="{896F1212-E76B-4D38-90E7-DD1EB3B6EE41}" srcOrd="1" destOrd="0" presId="urn:microsoft.com/office/officeart/2005/8/layout/default"/>
    <dgm:cxn modelId="{3B7FAAC1-3298-4902-A462-048E4BC62AFD}" type="presParOf" srcId="{4947829E-9AF2-4464-A2D0-63A33CFA144D}" destId="{21B2B689-2DC5-46FB-BD2B-38C3F1B90785}" srcOrd="2" destOrd="0" presId="urn:microsoft.com/office/officeart/2005/8/layout/default"/>
    <dgm:cxn modelId="{4A9A9372-88B2-4EA6-9EBA-FE32915D125A}" type="presParOf" srcId="{4947829E-9AF2-4464-A2D0-63A33CFA144D}" destId="{42349FA4-C28D-41BB-81BC-9C6E483916E7}" srcOrd="3" destOrd="0" presId="urn:microsoft.com/office/officeart/2005/8/layout/default"/>
    <dgm:cxn modelId="{3989F5C4-853E-4F07-981E-F3267260079A}" type="presParOf" srcId="{4947829E-9AF2-4464-A2D0-63A33CFA144D}" destId="{3B57A7ED-732D-4D98-8A02-FF11BB9ACD06}" srcOrd="4" destOrd="0" presId="urn:microsoft.com/office/officeart/2005/8/layout/default"/>
    <dgm:cxn modelId="{1AAB7666-31E6-488B-9E2D-2FD1284283B2}" type="presParOf" srcId="{4947829E-9AF2-4464-A2D0-63A33CFA144D}" destId="{6B1BC448-700D-4E75-ACA0-3675DD0A1EB2}" srcOrd="5" destOrd="0" presId="urn:microsoft.com/office/officeart/2005/8/layout/default"/>
    <dgm:cxn modelId="{780742B4-9F84-4062-B0AF-C8CA4298D1F6}" type="presParOf" srcId="{4947829E-9AF2-4464-A2D0-63A33CFA144D}" destId="{E14FF1FD-A601-4505-8EF2-3CA331434D0E}" srcOrd="6" destOrd="0" presId="urn:microsoft.com/office/officeart/2005/8/layout/default"/>
    <dgm:cxn modelId="{CF85EE81-59AC-475C-95E6-42081B7E6BE4}" type="presParOf" srcId="{4947829E-9AF2-4464-A2D0-63A33CFA144D}" destId="{CA722040-A60D-40BE-B268-356F6EE9CF61}" srcOrd="7" destOrd="0" presId="urn:microsoft.com/office/officeart/2005/8/layout/default"/>
    <dgm:cxn modelId="{740D7DD4-AD79-4552-B29D-2C64808A0733}" type="presParOf" srcId="{4947829E-9AF2-4464-A2D0-63A33CFA144D}" destId="{9E5EF474-41C1-46CF-95A3-A5721EB9F3B9}" srcOrd="8" destOrd="0" presId="urn:microsoft.com/office/officeart/2005/8/layout/default"/>
    <dgm:cxn modelId="{5FB9969C-460E-4D29-AD76-21DAB475A7BB}" type="presParOf" srcId="{4947829E-9AF2-4464-A2D0-63A33CFA144D}" destId="{72BE6AC7-56D7-41C8-BEA7-695736BC3C52}" srcOrd="9" destOrd="0" presId="urn:microsoft.com/office/officeart/2005/8/layout/default"/>
    <dgm:cxn modelId="{C0D16EB1-8F29-46BA-BDE0-6A16DBCE98AC}" type="presParOf" srcId="{4947829E-9AF2-4464-A2D0-63A33CFA144D}" destId="{11CEFCB2-3BFB-446C-8782-AB613EA03E9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2A218-8385-41CF-881B-F22F85DC012D}">
      <dsp:nvSpPr>
        <dsp:cNvPr id="0" name=""/>
        <dsp:cNvSpPr/>
      </dsp:nvSpPr>
      <dsp:spPr>
        <a:xfrm>
          <a:off x="796" y="883226"/>
          <a:ext cx="3106617" cy="1863970"/>
        </a:xfrm>
        <a:prstGeom prst="rect">
          <a:avLst/>
        </a:prstGeom>
        <a:solidFill>
          <a:srgbClr val="CDCDEB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Чат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Дошкольное образование_  </a:t>
          </a:r>
          <a:r>
            <a:rPr lang="ru-RU" sz="2400" b="1" kern="1200" dirty="0" err="1" smtClean="0"/>
            <a:t>Бюрнагрузка</a:t>
          </a:r>
          <a:r>
            <a:rPr lang="ru-RU" sz="2400" b="1" kern="1200" dirty="0" smtClean="0"/>
            <a:t>  </a:t>
          </a:r>
          <a:endParaRPr lang="ru-RU" sz="2400" b="1" kern="1200" dirty="0"/>
        </a:p>
      </dsp:txBody>
      <dsp:txXfrm>
        <a:off x="796" y="883226"/>
        <a:ext cx="3106617" cy="1863970"/>
      </dsp:txXfrm>
    </dsp:sp>
    <dsp:sp modelId="{8DB90C68-C8E1-4739-B9CF-CADF48E617EC}">
      <dsp:nvSpPr>
        <dsp:cNvPr id="0" name=""/>
        <dsp:cNvSpPr/>
      </dsp:nvSpPr>
      <dsp:spPr>
        <a:xfrm>
          <a:off x="3418075" y="883226"/>
          <a:ext cx="3106617" cy="1863970"/>
        </a:xfrm>
        <a:prstGeom prst="rect">
          <a:avLst/>
        </a:prstGeom>
        <a:solidFill>
          <a:srgbClr val="CDCDEB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Чат-бот – Помощник Рособрнадзора </a:t>
          </a:r>
          <a:endParaRPr lang="ru-RU" sz="2400" b="1" kern="1200" dirty="0"/>
        </a:p>
      </dsp:txBody>
      <dsp:txXfrm>
        <a:off x="3418075" y="883226"/>
        <a:ext cx="3106617" cy="1863970"/>
      </dsp:txXfrm>
    </dsp:sp>
    <dsp:sp modelId="{AD19EE3E-118B-4EE9-AC05-A0206A66AB3A}">
      <dsp:nvSpPr>
        <dsp:cNvPr id="0" name=""/>
        <dsp:cNvSpPr/>
      </dsp:nvSpPr>
      <dsp:spPr>
        <a:xfrm>
          <a:off x="796" y="3057858"/>
          <a:ext cx="3106617" cy="1863970"/>
        </a:xfrm>
        <a:prstGeom prst="rect">
          <a:avLst/>
        </a:prstGeom>
        <a:solidFill>
          <a:srgbClr val="CDCDEB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Чат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Снижение бюрократической нагрузки (для РОИВ)</a:t>
          </a:r>
        </a:p>
      </dsp:txBody>
      <dsp:txXfrm>
        <a:off x="796" y="3057858"/>
        <a:ext cx="3106617" cy="1863970"/>
      </dsp:txXfrm>
    </dsp:sp>
    <dsp:sp modelId="{086821A6-ED05-4AFB-8E19-D45193BEB0B5}">
      <dsp:nvSpPr>
        <dsp:cNvPr id="0" name=""/>
        <dsp:cNvSpPr/>
      </dsp:nvSpPr>
      <dsp:spPr>
        <a:xfrm>
          <a:off x="3418075" y="3057858"/>
          <a:ext cx="3106617" cy="1863970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Рособрнадзор</a:t>
          </a:r>
          <a:r>
            <a:rPr lang="ru-RU" sz="2400" b="1" kern="1200" baseline="0" dirty="0" smtClean="0">
              <a:solidFill>
                <a:schemeClr val="bg1"/>
              </a:solidFill>
            </a:rPr>
            <a:t> </a:t>
          </a:r>
          <a:endParaRPr lang="ru-RU" sz="2400" b="1" kern="1200" dirty="0" smtClean="0">
            <a:solidFill>
              <a:schemeClr val="bg1"/>
            </a:solidFill>
          </a:endParaRPr>
        </a:p>
      </dsp:txBody>
      <dsp:txXfrm>
        <a:off x="3418075" y="3057858"/>
        <a:ext cx="3106617" cy="18639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15E3E-46A2-41FA-A230-F00782A5ACD3}">
      <dsp:nvSpPr>
        <dsp:cNvPr id="0" name=""/>
        <dsp:cNvSpPr/>
      </dsp:nvSpPr>
      <dsp:spPr>
        <a:xfrm>
          <a:off x="784" y="1048318"/>
          <a:ext cx="3060447" cy="183626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575086"/>
              </a:solidFill>
            </a:rPr>
            <a:t>Федеральная Межведомственная рабочая группа </a:t>
          </a:r>
          <a:endParaRPr lang="ru-RU" sz="2200" b="1" kern="1200" dirty="0">
            <a:solidFill>
              <a:srgbClr val="575086"/>
            </a:solidFill>
          </a:endParaRPr>
        </a:p>
      </dsp:txBody>
      <dsp:txXfrm>
        <a:off x="784" y="1048318"/>
        <a:ext cx="3060447" cy="1836268"/>
      </dsp:txXfrm>
    </dsp:sp>
    <dsp:sp modelId="{81E4F8C3-3AC3-4BC8-992D-0FFBB99D958D}">
      <dsp:nvSpPr>
        <dsp:cNvPr id="0" name=""/>
        <dsp:cNvSpPr/>
      </dsp:nvSpPr>
      <dsp:spPr>
        <a:xfrm>
          <a:off x="3367276" y="1048318"/>
          <a:ext cx="3060447" cy="183626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575086"/>
              </a:solidFill>
            </a:rPr>
            <a:t>Региональные</a:t>
          </a:r>
          <a:r>
            <a:rPr lang="ru-RU" sz="2200" b="1" kern="1200" dirty="0" smtClean="0"/>
            <a:t> </a:t>
          </a:r>
          <a:r>
            <a:rPr lang="ru-RU" sz="2200" b="1" kern="1200" dirty="0" smtClean="0">
              <a:solidFill>
                <a:srgbClr val="575086"/>
              </a:solidFill>
            </a:rPr>
            <a:t>межведомственные рабочие группы </a:t>
          </a:r>
          <a:endParaRPr lang="ru-RU" sz="2200" b="1" kern="1200" dirty="0">
            <a:solidFill>
              <a:srgbClr val="575086"/>
            </a:solidFill>
          </a:endParaRPr>
        </a:p>
      </dsp:txBody>
      <dsp:txXfrm>
        <a:off x="3367276" y="1048318"/>
        <a:ext cx="3060447" cy="1836268"/>
      </dsp:txXfrm>
    </dsp:sp>
    <dsp:sp modelId="{48DBAAA2-AE54-4322-8F44-CC237DE0D4F0}">
      <dsp:nvSpPr>
        <dsp:cNvPr id="0" name=""/>
        <dsp:cNvSpPr/>
      </dsp:nvSpPr>
      <dsp:spPr>
        <a:xfrm>
          <a:off x="784" y="3190631"/>
          <a:ext cx="3060447" cy="183626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575086"/>
              </a:solidFill>
            </a:rPr>
            <a:t>Межрегиональная комиссия по снижению бюрократической нагрузки при Рособрнадзоре </a:t>
          </a:r>
          <a:endParaRPr lang="ru-RU" sz="2200" b="1" kern="1200" dirty="0">
            <a:solidFill>
              <a:srgbClr val="575086"/>
            </a:solidFill>
          </a:endParaRPr>
        </a:p>
      </dsp:txBody>
      <dsp:txXfrm>
        <a:off x="784" y="3190631"/>
        <a:ext cx="3060447" cy="1836268"/>
      </dsp:txXfrm>
    </dsp:sp>
    <dsp:sp modelId="{D51F5702-1392-4254-8C7C-39F5D5812AB0}">
      <dsp:nvSpPr>
        <dsp:cNvPr id="0" name=""/>
        <dsp:cNvSpPr/>
      </dsp:nvSpPr>
      <dsp:spPr>
        <a:xfrm>
          <a:off x="3367276" y="3190631"/>
          <a:ext cx="3060447" cy="183626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575086"/>
              </a:solidFill>
            </a:rPr>
            <a:t>Ответственные заместители руководителей     РОИВ</a:t>
          </a:r>
          <a:endParaRPr lang="ru-RU" sz="2200" b="1" kern="1200" dirty="0">
            <a:solidFill>
              <a:srgbClr val="575086"/>
            </a:solidFill>
          </a:endParaRPr>
        </a:p>
      </dsp:txBody>
      <dsp:txXfrm>
        <a:off x="3367276" y="3190631"/>
        <a:ext cx="3060447" cy="18362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15E3E-46A2-41FA-A230-F00782A5ACD3}">
      <dsp:nvSpPr>
        <dsp:cNvPr id="0" name=""/>
        <dsp:cNvSpPr/>
      </dsp:nvSpPr>
      <dsp:spPr>
        <a:xfrm>
          <a:off x="0" y="575193"/>
          <a:ext cx="2581849" cy="154910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575086"/>
              </a:solidFill>
            </a:rPr>
            <a:t>Ежемесячные отрытые совещания Рособрнадзора  </a:t>
          </a:r>
          <a:endParaRPr lang="ru-RU" sz="1800" b="1" kern="1200" dirty="0">
            <a:solidFill>
              <a:srgbClr val="575086"/>
            </a:solidFill>
          </a:endParaRPr>
        </a:p>
      </dsp:txBody>
      <dsp:txXfrm>
        <a:off x="0" y="575193"/>
        <a:ext cx="2581849" cy="1549109"/>
      </dsp:txXfrm>
    </dsp:sp>
    <dsp:sp modelId="{81E4F8C3-3AC3-4BC8-992D-0FFBB99D958D}">
      <dsp:nvSpPr>
        <dsp:cNvPr id="0" name=""/>
        <dsp:cNvSpPr/>
      </dsp:nvSpPr>
      <dsp:spPr>
        <a:xfrm>
          <a:off x="2844803" y="576262"/>
          <a:ext cx="2581849" cy="154910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575086"/>
              </a:solidFill>
            </a:rPr>
            <a:t>Ежемесячные</a:t>
          </a:r>
          <a:r>
            <a:rPr lang="ru-RU" sz="1800" b="1" kern="1200" baseline="0" dirty="0" smtClean="0">
              <a:solidFill>
                <a:srgbClr val="575086"/>
              </a:solidFill>
            </a:rPr>
            <a:t> открытые региональные семинары-совещания</a:t>
          </a:r>
          <a:endParaRPr lang="ru-RU" sz="1800" b="1" kern="1200" dirty="0">
            <a:solidFill>
              <a:srgbClr val="575086"/>
            </a:solidFill>
          </a:endParaRPr>
        </a:p>
      </dsp:txBody>
      <dsp:txXfrm>
        <a:off x="2844803" y="576262"/>
        <a:ext cx="2581849" cy="1549109"/>
      </dsp:txXfrm>
    </dsp:sp>
    <dsp:sp modelId="{48DBAAA2-AE54-4322-8F44-CC237DE0D4F0}">
      <dsp:nvSpPr>
        <dsp:cNvPr id="0" name=""/>
        <dsp:cNvSpPr/>
      </dsp:nvSpPr>
      <dsp:spPr>
        <a:xfrm>
          <a:off x="5684838" y="576262"/>
          <a:ext cx="2581849" cy="154910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575086"/>
              </a:solidFill>
            </a:rPr>
            <a:t>Мониторинг </a:t>
          </a:r>
          <a:r>
            <a:rPr lang="ru-RU" sz="1800" b="1" kern="1200" dirty="0" err="1" smtClean="0">
              <a:solidFill>
                <a:srgbClr val="575086"/>
              </a:solidFill>
            </a:rPr>
            <a:t>забюрократизи-рованности</a:t>
          </a:r>
          <a:r>
            <a:rPr lang="ru-RU" sz="1800" b="1" kern="1200" dirty="0" smtClean="0">
              <a:solidFill>
                <a:srgbClr val="575086"/>
              </a:solidFill>
            </a:rPr>
            <a:t>        регионов </a:t>
          </a:r>
          <a:endParaRPr lang="ru-RU" sz="1800" b="1" kern="1200" dirty="0">
            <a:solidFill>
              <a:srgbClr val="575086"/>
            </a:solidFill>
          </a:endParaRPr>
        </a:p>
      </dsp:txBody>
      <dsp:txXfrm>
        <a:off x="5684838" y="576262"/>
        <a:ext cx="2581849" cy="1549109"/>
      </dsp:txXfrm>
    </dsp:sp>
    <dsp:sp modelId="{3528B979-F72E-4F9F-8FCB-12B00DC025CE}">
      <dsp:nvSpPr>
        <dsp:cNvPr id="0" name=""/>
        <dsp:cNvSpPr/>
      </dsp:nvSpPr>
      <dsp:spPr>
        <a:xfrm>
          <a:off x="8524872" y="576262"/>
          <a:ext cx="2581849" cy="154910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575086"/>
              </a:solidFill>
            </a:rPr>
            <a:t>Контроль 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575086"/>
              </a:solidFill>
            </a:rPr>
            <a:t>профилактика </a:t>
          </a:r>
          <a:endParaRPr lang="ru-RU" sz="1800" b="1" kern="1200" dirty="0">
            <a:solidFill>
              <a:srgbClr val="575086"/>
            </a:solidFill>
          </a:endParaRPr>
        </a:p>
      </dsp:txBody>
      <dsp:txXfrm>
        <a:off x="8524872" y="576262"/>
        <a:ext cx="2581849" cy="1549109"/>
      </dsp:txXfrm>
    </dsp:sp>
    <dsp:sp modelId="{F6007920-820B-46B2-9825-8977D3B528E3}">
      <dsp:nvSpPr>
        <dsp:cNvPr id="0" name=""/>
        <dsp:cNvSpPr/>
      </dsp:nvSpPr>
      <dsp:spPr>
        <a:xfrm>
          <a:off x="11364907" y="576262"/>
          <a:ext cx="2581849" cy="154910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575086"/>
              </a:solidFill>
            </a:rPr>
            <a:t>Научно-методическое сопровождение </a:t>
          </a:r>
          <a:endParaRPr lang="ru-RU" sz="1800" b="1" kern="1200" dirty="0">
            <a:solidFill>
              <a:srgbClr val="575086"/>
            </a:solidFill>
          </a:endParaRPr>
        </a:p>
      </dsp:txBody>
      <dsp:txXfrm>
        <a:off x="11364907" y="576262"/>
        <a:ext cx="2581849" cy="15491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FD9F3-F777-4D69-85D9-53B15368E71C}">
      <dsp:nvSpPr>
        <dsp:cNvPr id="0" name=""/>
        <dsp:cNvSpPr/>
      </dsp:nvSpPr>
      <dsp:spPr>
        <a:xfrm>
          <a:off x="1230" y="1031185"/>
          <a:ext cx="2879173" cy="1439586"/>
        </a:xfrm>
        <a:prstGeom prst="roundRect">
          <a:avLst>
            <a:gd name="adj" fmla="val 10000"/>
          </a:avLst>
        </a:prstGeom>
        <a:solidFill>
          <a:srgbClr val="ABABD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Межведомственная разобщенность 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43394" y="1073349"/>
        <a:ext cx="2794845" cy="1355258"/>
      </dsp:txXfrm>
    </dsp:sp>
    <dsp:sp modelId="{E692D151-339F-4DB4-A386-BBA85F366650}">
      <dsp:nvSpPr>
        <dsp:cNvPr id="0" name=""/>
        <dsp:cNvSpPr/>
      </dsp:nvSpPr>
      <dsp:spPr>
        <a:xfrm>
          <a:off x="289147" y="2470771"/>
          <a:ext cx="287917" cy="1079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9689"/>
              </a:lnTo>
              <a:lnTo>
                <a:pt x="287917" y="10796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B13D6-97C7-4D9A-A816-AA78314A4E25}">
      <dsp:nvSpPr>
        <dsp:cNvPr id="0" name=""/>
        <dsp:cNvSpPr/>
      </dsp:nvSpPr>
      <dsp:spPr>
        <a:xfrm>
          <a:off x="577065" y="2830668"/>
          <a:ext cx="2303338" cy="14395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Несогласованность деятельности разных ведомств, не относящихся к системе образования  </a:t>
          </a:r>
          <a:endParaRPr lang="ru-RU" sz="1800" kern="1200" dirty="0"/>
        </a:p>
      </dsp:txBody>
      <dsp:txXfrm>
        <a:off x="619229" y="2872832"/>
        <a:ext cx="2219010" cy="1355258"/>
      </dsp:txXfrm>
    </dsp:sp>
    <dsp:sp modelId="{A656366E-8C14-4AF1-9AE5-CC5FD9610DBD}">
      <dsp:nvSpPr>
        <dsp:cNvPr id="0" name=""/>
        <dsp:cNvSpPr/>
      </dsp:nvSpPr>
      <dsp:spPr>
        <a:xfrm>
          <a:off x="3600196" y="1031185"/>
          <a:ext cx="2879173" cy="1439586"/>
        </a:xfrm>
        <a:prstGeom prst="roundRect">
          <a:avLst>
            <a:gd name="adj" fmla="val 10000"/>
          </a:avLst>
        </a:prstGeom>
        <a:solidFill>
          <a:srgbClr val="ABABD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Внутриведомственная разобщенность 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3642360" y="1073349"/>
        <a:ext cx="2794845" cy="1355258"/>
      </dsp:txXfrm>
    </dsp:sp>
    <dsp:sp modelId="{B0E7638C-016E-444C-8E0F-461614E454B9}">
      <dsp:nvSpPr>
        <dsp:cNvPr id="0" name=""/>
        <dsp:cNvSpPr/>
      </dsp:nvSpPr>
      <dsp:spPr>
        <a:xfrm>
          <a:off x="3888114" y="2470771"/>
          <a:ext cx="287917" cy="1079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9689"/>
              </a:lnTo>
              <a:lnTo>
                <a:pt x="287917" y="10796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26E6E9-DB33-4DC2-8AB9-9B3967926A53}">
      <dsp:nvSpPr>
        <dsp:cNvPr id="0" name=""/>
        <dsp:cNvSpPr/>
      </dsp:nvSpPr>
      <dsp:spPr>
        <a:xfrm>
          <a:off x="4176031" y="2830668"/>
          <a:ext cx="2303338" cy="14395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Несогласованность деятельности разных организаций, относящихся к системе образования </a:t>
          </a:r>
          <a:endParaRPr lang="ru-RU" sz="1800" kern="1200" dirty="0"/>
        </a:p>
      </dsp:txBody>
      <dsp:txXfrm>
        <a:off x="4218195" y="2872832"/>
        <a:ext cx="2219010" cy="1355258"/>
      </dsp:txXfrm>
    </dsp:sp>
    <dsp:sp modelId="{1D520039-0DA5-45B6-9CED-691FE9048D4C}">
      <dsp:nvSpPr>
        <dsp:cNvPr id="0" name=""/>
        <dsp:cNvSpPr/>
      </dsp:nvSpPr>
      <dsp:spPr>
        <a:xfrm>
          <a:off x="7199163" y="1031185"/>
          <a:ext cx="2879173" cy="1439586"/>
        </a:xfrm>
        <a:prstGeom prst="roundRect">
          <a:avLst>
            <a:gd name="adj" fmla="val 10000"/>
          </a:avLst>
        </a:prstGeom>
        <a:solidFill>
          <a:srgbClr val="ABABD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Локальная разобщенность 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7241327" y="1073349"/>
        <a:ext cx="2794845" cy="1355258"/>
      </dsp:txXfrm>
    </dsp:sp>
    <dsp:sp modelId="{4C00B7A7-CAC9-4BA5-9A4B-7B9424564FA1}">
      <dsp:nvSpPr>
        <dsp:cNvPr id="0" name=""/>
        <dsp:cNvSpPr/>
      </dsp:nvSpPr>
      <dsp:spPr>
        <a:xfrm>
          <a:off x="7487080" y="2470771"/>
          <a:ext cx="287917" cy="1079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9689"/>
              </a:lnTo>
              <a:lnTo>
                <a:pt x="287917" y="10796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4272E-6A12-44F1-A4EE-6B5B837C200E}">
      <dsp:nvSpPr>
        <dsp:cNvPr id="0" name=""/>
        <dsp:cNvSpPr/>
      </dsp:nvSpPr>
      <dsp:spPr>
        <a:xfrm>
          <a:off x="7774998" y="2830668"/>
          <a:ext cx="2303338" cy="14395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Несогласованность деятельности внутри организации </a:t>
          </a:r>
          <a:endParaRPr lang="ru-RU" sz="1800" kern="1200" dirty="0"/>
        </a:p>
      </dsp:txBody>
      <dsp:txXfrm>
        <a:off x="7817162" y="2872832"/>
        <a:ext cx="2219010" cy="13552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4F8C3-3AC3-4BC8-992D-0FFBB99D958D}">
      <dsp:nvSpPr>
        <dsp:cNvPr id="0" name=""/>
        <dsp:cNvSpPr/>
      </dsp:nvSpPr>
      <dsp:spPr>
        <a:xfrm>
          <a:off x="1282605" y="17122"/>
          <a:ext cx="2507250" cy="216605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575086"/>
              </a:solidFill>
            </a:rPr>
            <a:t>Ежемесячные</a:t>
          </a:r>
          <a:r>
            <a:rPr lang="ru-RU" sz="2400" b="1" kern="1200" baseline="0" dirty="0" smtClean="0">
              <a:solidFill>
                <a:srgbClr val="575086"/>
              </a:solidFill>
            </a:rPr>
            <a:t> открытые региональные и муниципальные  семинары-совещания</a:t>
          </a:r>
          <a:endParaRPr lang="ru-RU" sz="2400" b="1" kern="1200" dirty="0">
            <a:solidFill>
              <a:srgbClr val="575086"/>
            </a:solidFill>
          </a:endParaRPr>
        </a:p>
      </dsp:txBody>
      <dsp:txXfrm>
        <a:off x="1282605" y="17122"/>
        <a:ext cx="2507250" cy="2166054"/>
      </dsp:txXfrm>
    </dsp:sp>
    <dsp:sp modelId="{48DBAAA2-AE54-4322-8F44-CC237DE0D4F0}">
      <dsp:nvSpPr>
        <dsp:cNvPr id="0" name=""/>
        <dsp:cNvSpPr/>
      </dsp:nvSpPr>
      <dsp:spPr>
        <a:xfrm>
          <a:off x="4056493" y="1428"/>
          <a:ext cx="2484319" cy="2197443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575086"/>
              </a:solidFill>
            </a:rPr>
            <a:t>Экспертные и стратегические сессии</a:t>
          </a:r>
          <a:endParaRPr lang="ru-RU" sz="2400" b="1" kern="1200" dirty="0">
            <a:solidFill>
              <a:srgbClr val="575086"/>
            </a:solidFill>
          </a:endParaRPr>
        </a:p>
      </dsp:txBody>
      <dsp:txXfrm>
        <a:off x="4056493" y="1428"/>
        <a:ext cx="2484319" cy="2197443"/>
      </dsp:txXfrm>
    </dsp:sp>
    <dsp:sp modelId="{3528B979-F72E-4F9F-8FCB-12B00DC025CE}">
      <dsp:nvSpPr>
        <dsp:cNvPr id="0" name=""/>
        <dsp:cNvSpPr/>
      </dsp:nvSpPr>
      <dsp:spPr>
        <a:xfrm>
          <a:off x="1236876" y="2465509"/>
          <a:ext cx="2571243" cy="223811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575086"/>
              </a:solidFill>
            </a:rPr>
            <a:t> Анализ информации на официальных сайтах </a:t>
          </a:r>
          <a:endParaRPr lang="ru-RU" sz="2400" b="1" kern="1200" dirty="0">
            <a:solidFill>
              <a:srgbClr val="575086"/>
            </a:solidFill>
          </a:endParaRPr>
        </a:p>
      </dsp:txBody>
      <dsp:txXfrm>
        <a:off x="1236876" y="2465509"/>
        <a:ext cx="2571243" cy="2238111"/>
      </dsp:txXfrm>
    </dsp:sp>
    <dsp:sp modelId="{24AB221D-5DAA-4309-935D-DA870CE7662E}">
      <dsp:nvSpPr>
        <dsp:cNvPr id="0" name=""/>
        <dsp:cNvSpPr/>
      </dsp:nvSpPr>
      <dsp:spPr>
        <a:xfrm>
          <a:off x="4074758" y="2467805"/>
          <a:ext cx="2511783" cy="223351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575086"/>
              </a:solidFill>
            </a:rPr>
            <a:t> Анализ информации из чатов </a:t>
          </a:r>
          <a:endParaRPr lang="ru-RU" sz="2400" b="1" kern="1200" dirty="0">
            <a:solidFill>
              <a:srgbClr val="575086"/>
            </a:solidFill>
          </a:endParaRPr>
        </a:p>
      </dsp:txBody>
      <dsp:txXfrm>
        <a:off x="4074758" y="2467805"/>
        <a:ext cx="2511783" cy="2233519"/>
      </dsp:txXfrm>
    </dsp:sp>
    <dsp:sp modelId="{E8527BB2-BBB2-4F19-94DF-08B27094DBEF}">
      <dsp:nvSpPr>
        <dsp:cNvPr id="0" name=""/>
        <dsp:cNvSpPr/>
      </dsp:nvSpPr>
      <dsp:spPr>
        <a:xfrm>
          <a:off x="1175923" y="4972098"/>
          <a:ext cx="2666379" cy="210950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575086"/>
              </a:solidFill>
            </a:rPr>
            <a:t> Работа по «следам» обращений в чат-бот «Помощник Рособрнадзора»</a:t>
          </a:r>
          <a:endParaRPr lang="ru-RU" sz="2400" b="1" kern="1200" dirty="0">
            <a:solidFill>
              <a:srgbClr val="575086"/>
            </a:solidFill>
          </a:endParaRPr>
        </a:p>
      </dsp:txBody>
      <dsp:txXfrm>
        <a:off x="1175923" y="4972098"/>
        <a:ext cx="2666379" cy="2109501"/>
      </dsp:txXfrm>
    </dsp:sp>
    <dsp:sp modelId="{F6007920-820B-46B2-9825-8977D3B528E3}">
      <dsp:nvSpPr>
        <dsp:cNvPr id="0" name=""/>
        <dsp:cNvSpPr/>
      </dsp:nvSpPr>
      <dsp:spPr>
        <a:xfrm>
          <a:off x="4108941" y="4970259"/>
          <a:ext cx="2538553" cy="211318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575086"/>
              </a:solidFill>
            </a:rPr>
            <a:t>Проведение опросов педагогов </a:t>
          </a:r>
          <a:endParaRPr lang="ru-RU" sz="2400" b="1" kern="1200" dirty="0">
            <a:solidFill>
              <a:srgbClr val="575086"/>
            </a:solidFill>
          </a:endParaRPr>
        </a:p>
      </dsp:txBody>
      <dsp:txXfrm>
        <a:off x="4108941" y="4970259"/>
        <a:ext cx="2538553" cy="21131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1CC20-9CDE-49F5-BF1D-AEFE31DEC0B8}">
      <dsp:nvSpPr>
        <dsp:cNvPr id="0" name=""/>
        <dsp:cNvSpPr/>
      </dsp:nvSpPr>
      <dsp:spPr>
        <a:xfrm rot="5400000">
          <a:off x="5947484" y="-2341521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Требует подготовки большого количества документов и иных материалов, подтверждающих различные критерии и показатели </a:t>
          </a:r>
          <a:endParaRPr lang="ru-RU" sz="1800" kern="1200" dirty="0"/>
        </a:p>
      </dsp:txBody>
      <dsp:txXfrm rot="-5400000">
        <a:off x="3457021" y="205807"/>
        <a:ext cx="6088950" cy="1051158"/>
      </dsp:txXfrm>
    </dsp:sp>
    <dsp:sp modelId="{6EFE78C6-64AA-43E4-8939-F73312783FE1}">
      <dsp:nvSpPr>
        <dsp:cNvPr id="0" name=""/>
        <dsp:cNvSpPr/>
      </dsp:nvSpPr>
      <dsp:spPr>
        <a:xfrm>
          <a:off x="0" y="3330"/>
          <a:ext cx="3457020" cy="1456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Аттестация </a:t>
          </a:r>
          <a:endParaRPr lang="ru-RU" sz="2700" kern="1200" dirty="0"/>
        </a:p>
      </dsp:txBody>
      <dsp:txXfrm>
        <a:off x="71081" y="74411"/>
        <a:ext cx="3314858" cy="1313948"/>
      </dsp:txXfrm>
    </dsp:sp>
    <dsp:sp modelId="{DDFDE432-E1B7-4957-88F4-3A41C93AC5A1}">
      <dsp:nvSpPr>
        <dsp:cNvPr id="0" name=""/>
        <dsp:cNvSpPr/>
      </dsp:nvSpPr>
      <dsp:spPr>
        <a:xfrm rot="5400000">
          <a:off x="5947484" y="-812605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Поощряется подготовка дополнительных документов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Поощряется  участие в конкурсах и иных мероприятиях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Поощряется выполнение функционала, не связанного с педагогической деятельностью </a:t>
          </a:r>
          <a:endParaRPr lang="ru-RU" sz="1600" kern="1200" dirty="0"/>
        </a:p>
      </dsp:txBody>
      <dsp:txXfrm rot="-5400000">
        <a:off x="3457021" y="1734723"/>
        <a:ext cx="6088950" cy="1051158"/>
      </dsp:txXfrm>
    </dsp:sp>
    <dsp:sp modelId="{6B9CA01B-9B55-4C60-9922-42CB2CD47BE4}">
      <dsp:nvSpPr>
        <dsp:cNvPr id="0" name=""/>
        <dsp:cNvSpPr/>
      </dsp:nvSpPr>
      <dsp:spPr>
        <a:xfrm>
          <a:off x="0" y="1532246"/>
          <a:ext cx="3457020" cy="145611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Положение об оплате труда </a:t>
          </a:r>
          <a:endParaRPr lang="ru-RU" sz="2700" kern="1200" dirty="0"/>
        </a:p>
      </dsp:txBody>
      <dsp:txXfrm>
        <a:off x="71081" y="1603327"/>
        <a:ext cx="3314858" cy="1313948"/>
      </dsp:txXfrm>
    </dsp:sp>
    <dsp:sp modelId="{22AC9FB0-7E1D-4553-B00A-BFCC65DA0E4D}">
      <dsp:nvSpPr>
        <dsp:cNvPr id="0" name=""/>
        <dsp:cNvSpPr/>
      </dsp:nvSpPr>
      <dsp:spPr>
        <a:xfrm rot="5400000">
          <a:off x="5947484" y="716310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Содержат избыточные требования к функционалу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Не конкретизируют обязанности и права в части  документационной нагрузки</a:t>
          </a:r>
          <a:endParaRPr lang="ru-RU" sz="1800" kern="1200" dirty="0"/>
        </a:p>
      </dsp:txBody>
      <dsp:txXfrm rot="-5400000">
        <a:off x="3457021" y="3263639"/>
        <a:ext cx="6088950" cy="1051158"/>
      </dsp:txXfrm>
    </dsp:sp>
    <dsp:sp modelId="{FE95702D-516C-42E5-A5ED-63FBFC896BDC}">
      <dsp:nvSpPr>
        <dsp:cNvPr id="0" name=""/>
        <dsp:cNvSpPr/>
      </dsp:nvSpPr>
      <dsp:spPr>
        <a:xfrm>
          <a:off x="0" y="3061162"/>
          <a:ext cx="3457020" cy="145611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Должностные инструкции </a:t>
          </a:r>
          <a:endParaRPr lang="ru-RU" sz="2700" kern="1200" dirty="0"/>
        </a:p>
      </dsp:txBody>
      <dsp:txXfrm>
        <a:off x="71081" y="3132243"/>
        <a:ext cx="3314858" cy="1313948"/>
      </dsp:txXfrm>
    </dsp:sp>
    <dsp:sp modelId="{05329448-849D-42AA-AFE1-271D1AFE3B4E}">
      <dsp:nvSpPr>
        <dsp:cNvPr id="0" name=""/>
        <dsp:cNvSpPr/>
      </dsp:nvSpPr>
      <dsp:spPr>
        <a:xfrm rot="5400000">
          <a:off x="5947484" y="2245226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Отчет о самообследования порождает подготовку дополнительных отчетов </a:t>
          </a:r>
          <a:endParaRPr lang="ru-RU" sz="1800" kern="1200" dirty="0"/>
        </a:p>
      </dsp:txBody>
      <dsp:txXfrm rot="-5400000">
        <a:off x="3457021" y="4792555"/>
        <a:ext cx="6088950" cy="1051158"/>
      </dsp:txXfrm>
    </dsp:sp>
    <dsp:sp modelId="{332497E6-0463-4A07-9C57-0ED09748D46C}">
      <dsp:nvSpPr>
        <dsp:cNvPr id="0" name=""/>
        <dsp:cNvSpPr/>
      </dsp:nvSpPr>
      <dsp:spPr>
        <a:xfrm>
          <a:off x="0" y="4590078"/>
          <a:ext cx="3457020" cy="1456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Самообследование </a:t>
          </a:r>
          <a:endParaRPr lang="ru-RU" sz="2700" kern="1200" dirty="0"/>
        </a:p>
      </dsp:txBody>
      <dsp:txXfrm>
        <a:off x="71081" y="4661159"/>
        <a:ext cx="3314858" cy="1313948"/>
      </dsp:txXfrm>
    </dsp:sp>
    <dsp:sp modelId="{786CE0B2-F387-4EE0-926C-5239BFB3F984}">
      <dsp:nvSpPr>
        <dsp:cNvPr id="0" name=""/>
        <dsp:cNvSpPr/>
      </dsp:nvSpPr>
      <dsp:spPr>
        <a:xfrm rot="5400000">
          <a:off x="5947484" y="3774142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Положение о психолого-медико-педагогической комиссии" (приложение 2) требует информацию о результатах обучения</a:t>
          </a:r>
          <a:endParaRPr lang="ru-RU" sz="1600" kern="1200" dirty="0"/>
        </a:p>
      </dsp:txBody>
      <dsp:txXfrm rot="-5400000">
        <a:off x="3457021" y="6321471"/>
        <a:ext cx="6088950" cy="1051158"/>
      </dsp:txXfrm>
    </dsp:sp>
    <dsp:sp modelId="{C36D685B-C42A-413D-B754-A5BB1D507DFF}">
      <dsp:nvSpPr>
        <dsp:cNvPr id="0" name=""/>
        <dsp:cNvSpPr/>
      </dsp:nvSpPr>
      <dsp:spPr>
        <a:xfrm>
          <a:off x="0" y="6118995"/>
          <a:ext cx="3457020" cy="1456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ПМПК</a:t>
          </a:r>
          <a:endParaRPr lang="ru-RU" sz="2700" kern="1200" dirty="0"/>
        </a:p>
      </dsp:txBody>
      <dsp:txXfrm>
        <a:off x="71081" y="6190076"/>
        <a:ext cx="3314858" cy="13139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AB268-A0DC-498A-98AC-1639F987AFFA}">
      <dsp:nvSpPr>
        <dsp:cNvPr id="0" name=""/>
        <dsp:cNvSpPr/>
      </dsp:nvSpPr>
      <dsp:spPr>
        <a:xfrm>
          <a:off x="540361" y="1529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Разработка и реализация программы развития </a:t>
          </a:r>
          <a:endParaRPr lang="ru-RU" sz="2800" kern="1200" dirty="0"/>
        </a:p>
      </dsp:txBody>
      <dsp:txXfrm>
        <a:off x="540361" y="1529"/>
        <a:ext cx="3038850" cy="1823310"/>
      </dsp:txXfrm>
    </dsp:sp>
    <dsp:sp modelId="{21B2B689-2DC5-46FB-BD2B-38C3F1B90785}">
      <dsp:nvSpPr>
        <dsp:cNvPr id="0" name=""/>
        <dsp:cNvSpPr/>
      </dsp:nvSpPr>
      <dsp:spPr>
        <a:xfrm>
          <a:off x="3883097" y="1529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Управление образовательной организацией </a:t>
          </a:r>
          <a:endParaRPr lang="ru-RU" sz="2800" kern="1200" dirty="0"/>
        </a:p>
      </dsp:txBody>
      <dsp:txXfrm>
        <a:off x="3883097" y="1529"/>
        <a:ext cx="3038850" cy="1823310"/>
      </dsp:txXfrm>
    </dsp:sp>
    <dsp:sp modelId="{3B57A7ED-732D-4D98-8A02-FF11BB9ACD06}">
      <dsp:nvSpPr>
        <dsp:cNvPr id="0" name=""/>
        <dsp:cNvSpPr/>
      </dsp:nvSpPr>
      <dsp:spPr>
        <a:xfrm>
          <a:off x="540361" y="2128724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Разработка локальных актов </a:t>
          </a:r>
          <a:endParaRPr lang="ru-RU" sz="2800" kern="1200" dirty="0"/>
        </a:p>
      </dsp:txBody>
      <dsp:txXfrm>
        <a:off x="540361" y="2128724"/>
        <a:ext cx="3038850" cy="1823310"/>
      </dsp:txXfrm>
    </dsp:sp>
    <dsp:sp modelId="{E14FF1FD-A601-4505-8EF2-3CA331434D0E}">
      <dsp:nvSpPr>
        <dsp:cNvPr id="0" name=""/>
        <dsp:cNvSpPr/>
      </dsp:nvSpPr>
      <dsp:spPr>
        <a:xfrm>
          <a:off x="3883097" y="2128724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Оценка эффективности и результативности деятельности </a:t>
          </a:r>
          <a:endParaRPr lang="ru-RU" sz="2800" kern="1200" dirty="0"/>
        </a:p>
      </dsp:txBody>
      <dsp:txXfrm>
        <a:off x="3883097" y="2128724"/>
        <a:ext cx="3038850" cy="1823310"/>
      </dsp:txXfrm>
    </dsp:sp>
    <dsp:sp modelId="{9E5EF474-41C1-46CF-95A3-A5721EB9F3B9}">
      <dsp:nvSpPr>
        <dsp:cNvPr id="0" name=""/>
        <dsp:cNvSpPr/>
      </dsp:nvSpPr>
      <dsp:spPr>
        <a:xfrm>
          <a:off x="540361" y="4255920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Разработка учебно-методической документации </a:t>
          </a:r>
          <a:endParaRPr lang="ru-RU" sz="2800" kern="1200" dirty="0"/>
        </a:p>
      </dsp:txBody>
      <dsp:txXfrm>
        <a:off x="540361" y="4255920"/>
        <a:ext cx="3038850" cy="1823310"/>
      </dsp:txXfrm>
    </dsp:sp>
    <dsp:sp modelId="{11CEFCB2-3BFB-446C-8782-AB613EA03E9B}">
      <dsp:nvSpPr>
        <dsp:cNvPr id="0" name=""/>
        <dsp:cNvSpPr/>
      </dsp:nvSpPr>
      <dsp:spPr>
        <a:xfrm>
          <a:off x="3883097" y="4255920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Правовое просвещение </a:t>
          </a:r>
          <a:endParaRPr lang="ru-RU" sz="2800" kern="1200" dirty="0"/>
        </a:p>
      </dsp:txBody>
      <dsp:txXfrm>
        <a:off x="3883097" y="4255920"/>
        <a:ext cx="3038850" cy="1823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0F3D3-884F-8E45-98AB-E8ADE6E0FD28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BCF3A-9B41-AC48-BBC4-8EC043A93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2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7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3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3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7172" b="2628"/>
          <a:stretch/>
        </p:blipFill>
        <p:spPr>
          <a:xfrm>
            <a:off x="7536420" y="0"/>
            <a:ext cx="7582932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4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37816" b="2628"/>
          <a:stretch/>
        </p:blipFill>
        <p:spPr>
          <a:xfrm>
            <a:off x="10039700" y="0"/>
            <a:ext cx="5079650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9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723034" y="-57713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965877" y="-200837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7246" y="385081"/>
            <a:ext cx="845842" cy="95443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" y="1"/>
            <a:ext cx="1097203" cy="1413695"/>
          </a:xfrm>
          <a:custGeom>
            <a:avLst/>
            <a:gdLst/>
            <a:ahLst/>
            <a:cxnLst/>
            <a:rect l="l" t="t" r="r" b="b"/>
            <a:pathLst>
              <a:path w="663575" h="680085">
                <a:moveTo>
                  <a:pt x="14951" y="0"/>
                </a:moveTo>
                <a:lnTo>
                  <a:pt x="0" y="0"/>
                </a:lnTo>
                <a:lnTo>
                  <a:pt x="0" y="168173"/>
                </a:lnTo>
                <a:lnTo>
                  <a:pt x="488162" y="680085"/>
                </a:lnTo>
                <a:lnTo>
                  <a:pt x="663486" y="680085"/>
                </a:lnTo>
                <a:lnTo>
                  <a:pt x="1495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8" name="bg object 18"/>
          <p:cNvSpPr/>
          <p:nvPr/>
        </p:nvSpPr>
        <p:spPr>
          <a:xfrm>
            <a:off x="1" y="76227"/>
            <a:ext cx="906111" cy="1194579"/>
          </a:xfrm>
          <a:custGeom>
            <a:avLst/>
            <a:gdLst/>
            <a:ahLst/>
            <a:cxnLst/>
            <a:rect l="l" t="t" r="r" b="b"/>
            <a:pathLst>
              <a:path w="548005" h="574675">
                <a:moveTo>
                  <a:pt x="0" y="0"/>
                </a:moveTo>
                <a:lnTo>
                  <a:pt x="0" y="183848"/>
                </a:lnTo>
                <a:lnTo>
                  <a:pt x="372605" y="574580"/>
                </a:lnTo>
                <a:lnTo>
                  <a:pt x="547916" y="574580"/>
                </a:lnTo>
                <a:lnTo>
                  <a:pt x="0" y="0"/>
                </a:lnTo>
                <a:close/>
              </a:path>
            </a:pathLst>
          </a:custGeom>
          <a:solidFill>
            <a:srgbClr val="A1A1DA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9" name="bg object 19"/>
          <p:cNvSpPr/>
          <p:nvPr/>
        </p:nvSpPr>
        <p:spPr>
          <a:xfrm>
            <a:off x="250645" y="0"/>
            <a:ext cx="665671" cy="836865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402449" y="0"/>
                </a:moveTo>
                <a:lnTo>
                  <a:pt x="0" y="0"/>
                </a:lnTo>
                <a:lnTo>
                  <a:pt x="402449" y="402463"/>
                </a:lnTo>
                <a:lnTo>
                  <a:pt x="402449" y="0"/>
                </a:lnTo>
                <a:close/>
              </a:path>
            </a:pathLst>
          </a:custGeom>
          <a:solidFill>
            <a:srgbClr val="544F86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88" b="1" i="0">
                <a:solidFill>
                  <a:srgbClr val="433CB7"/>
                </a:solidFill>
                <a:latin typeface="Arial"/>
                <a:cs typeface="Arial"/>
              </a:defRPr>
            </a:lvl1pPr>
          </a:lstStyle>
          <a:p>
            <a:pPr marL="20999">
              <a:spcBef>
                <a:spcPts val="25"/>
              </a:spcBef>
            </a:pPr>
            <a:fld id="{81D60167-4931-47E6-BA6A-407CBD079E47}" type="slidenum">
              <a:rPr lang="ru-RU" spc="-41" smtClean="0"/>
              <a:pPr marL="20999">
                <a:spcBef>
                  <a:spcPts val="25"/>
                </a:spcBef>
              </a:pPr>
              <a:t>‹#›</a:t>
            </a:fld>
            <a:endParaRPr lang="ru-RU" spc="-41" dirty="0"/>
          </a:p>
        </p:txBody>
      </p:sp>
    </p:spTree>
    <p:extLst>
      <p:ext uri="{BB962C8B-B14F-4D97-AF65-F5344CB8AC3E}">
        <p14:creationId xmlns:p14="http://schemas.microsoft.com/office/powerpoint/2010/main" val="418809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7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1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7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5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3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3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6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1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24" r:id="rId13"/>
    <p:sldLayoutId id="2147483741" r:id="rId14"/>
    <p:sldLayoutId id="2147483825" r:id="rId15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0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490BF97-71DD-BA4B-90F6-F29E383222BC}"/>
              </a:ext>
            </a:extLst>
          </p:cNvPr>
          <p:cNvSpPr/>
          <p:nvPr/>
        </p:nvSpPr>
        <p:spPr>
          <a:xfrm>
            <a:off x="595332" y="4011266"/>
            <a:ext cx="9397754" cy="5201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spAutoFit/>
          </a:bodyPr>
          <a:lstStyle/>
          <a:p>
            <a:r>
              <a:rPr lang="ru-RU" sz="2400" b="1" dirty="0" smtClean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МЕРОПИЯТИЙ ОБРАЗОВАТЕЛЬНОЙ ОРГАНИЗАЦИИ ПО СНИЖЕНИЮ БЮРОКРАТИЧЕСКОЙ НАГРУЗКИ   </a:t>
            </a:r>
          </a:p>
          <a:p>
            <a:endParaRPr lang="ru-RU" sz="24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6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Алтыникова Н.В.</a:t>
            </a: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общественного совета Рособрнадзора, руководитель-координатор межведомственной рабочей группы по снижению бюрократической нагрузки, канд. пед. наук., доцент </a:t>
            </a:r>
          </a:p>
          <a:p>
            <a:endParaRPr lang="ru-RU" sz="2400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ru-RU" sz="36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32" y="695384"/>
            <a:ext cx="2136626" cy="1935349"/>
          </a:xfrm>
          <a:prstGeom prst="rect">
            <a:avLst/>
          </a:prstGeom>
        </p:spPr>
      </p:pic>
      <p:sp>
        <p:nvSpPr>
          <p:cNvPr id="9" name="Параллелограмм 8"/>
          <p:cNvSpPr/>
          <p:nvPr/>
        </p:nvSpPr>
        <p:spPr>
          <a:xfrm flipH="1">
            <a:off x="0" y="7884343"/>
            <a:ext cx="2451688" cy="2284219"/>
          </a:xfrm>
          <a:prstGeom prst="parallelogram">
            <a:avLst>
              <a:gd name="adj" fmla="val 90550"/>
            </a:avLst>
          </a:prstGeom>
          <a:solidFill>
            <a:srgbClr val="A2A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2573" y="630394"/>
            <a:ext cx="10267509" cy="937096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ВНЕСЕНЫ</a:t>
            </a:r>
            <a:r>
              <a:rPr sz="2976" b="1" spc="-66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ЛИ</a:t>
            </a:r>
            <a:r>
              <a:rPr sz="2976" b="1" spc="-66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В</a:t>
            </a:r>
            <a:r>
              <a:rPr sz="2976" b="1" spc="-83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ВАШИ</a:t>
            </a:r>
            <a:r>
              <a:rPr sz="2976" b="1" spc="17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ДОЛЖНОСТНЫЕ</a:t>
            </a:r>
            <a:r>
              <a:rPr sz="2976" b="1" spc="-99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33C63"/>
                </a:solidFill>
                <a:latin typeface="Arial"/>
                <a:cs typeface="Arial"/>
              </a:rPr>
              <a:t>ИНСТРУКЦИИ</a:t>
            </a:r>
            <a:endParaRPr sz="2976" dirty="0">
              <a:latin typeface="Arial"/>
              <a:cs typeface="Arial"/>
            </a:endParaRPr>
          </a:p>
          <a:p>
            <a:pPr marL="20999"/>
            <a:r>
              <a:rPr sz="2976" b="1" spc="-17" dirty="0">
                <a:solidFill>
                  <a:srgbClr val="433C63"/>
                </a:solidFill>
                <a:latin typeface="Arial"/>
                <a:cs typeface="Arial"/>
              </a:rPr>
              <a:t>ИЗМЕНЕНИЯ?</a:t>
            </a:r>
            <a:endParaRPr sz="2976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2463" y="2938506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219018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56948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41935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0351" y="7942822"/>
            <a:ext cx="316036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да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6288" y="7942822"/>
            <a:ext cx="42628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нет</a:t>
            </a:r>
            <a:endParaRPr sz="1819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19007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9" name="object 9"/>
          <p:cNvSpPr/>
          <p:nvPr/>
        </p:nvSpPr>
        <p:spPr>
          <a:xfrm>
            <a:off x="2735341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0197" y="3763472"/>
            <a:ext cx="3383915" cy="3237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96917" y="3626290"/>
            <a:ext cx="3474478" cy="346493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85171" y="3626290"/>
            <a:ext cx="3357342" cy="335722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7655844" y="18927174"/>
            <a:ext cx="5624871" cy="232154"/>
          </a:xfrm>
          <a:prstGeom prst="rect">
            <a:avLst/>
          </a:prstGeom>
        </p:spPr>
        <p:txBody>
          <a:bodyPr vert="horz" wrap="square" lIns="0" tIns="3150" rIns="0" bIns="0" rtlCol="0" anchor="ctr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10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30523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7078" y="376551"/>
            <a:ext cx="9754081" cy="937096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ЗНАЕТЕ</a:t>
            </a:r>
            <a:r>
              <a:rPr sz="2976" b="1" spc="17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ЛИ</a:t>
            </a:r>
            <a:r>
              <a:rPr sz="2976" b="1" spc="-41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ВЫ</a:t>
            </a:r>
            <a:r>
              <a:rPr sz="2976" b="1" spc="-41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О</a:t>
            </a:r>
            <a:r>
              <a:rPr sz="2976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СЕРВИСЕ</a:t>
            </a:r>
            <a:r>
              <a:rPr sz="2976" b="1" spc="-41" dirty="0">
                <a:solidFill>
                  <a:srgbClr val="433C63"/>
                </a:solidFill>
                <a:latin typeface="Arial"/>
                <a:cs typeface="Arial"/>
              </a:rPr>
              <a:t> ЧАТ-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БОТ</a:t>
            </a:r>
            <a:r>
              <a:rPr sz="2976" b="1" spc="41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33C63"/>
                </a:solidFill>
                <a:latin typeface="Arial"/>
                <a:cs typeface="Arial"/>
              </a:rPr>
              <a:t>«ПОМОЩНИК</a:t>
            </a:r>
            <a:endParaRPr sz="2976" dirty="0">
              <a:latin typeface="Arial"/>
              <a:cs typeface="Arial"/>
            </a:endParaRPr>
          </a:p>
          <a:p>
            <a:pPr marL="20999"/>
            <a:r>
              <a:rPr sz="2976" b="1" spc="-17" dirty="0">
                <a:solidFill>
                  <a:srgbClr val="433C63"/>
                </a:solidFill>
                <a:latin typeface="Arial"/>
                <a:cs typeface="Arial"/>
              </a:rPr>
              <a:t>РОСОБРНАДЗОРА»?</a:t>
            </a:r>
            <a:endParaRPr sz="2976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2463" y="2938506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219018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56948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41935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0351" y="7942822"/>
            <a:ext cx="316036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да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6288" y="7942822"/>
            <a:ext cx="42628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нет</a:t>
            </a:r>
            <a:endParaRPr sz="1819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19007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9" name="object 9"/>
          <p:cNvSpPr/>
          <p:nvPr/>
        </p:nvSpPr>
        <p:spPr>
          <a:xfrm>
            <a:off x="2735341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4522" y="3600443"/>
            <a:ext cx="3300517" cy="330945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5474" y="3677107"/>
            <a:ext cx="3324418" cy="332438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07561" y="3784988"/>
            <a:ext cx="3258777" cy="3126314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7655844" y="18927174"/>
            <a:ext cx="5624871" cy="232154"/>
          </a:xfrm>
          <a:prstGeom prst="rect">
            <a:avLst/>
          </a:prstGeom>
        </p:spPr>
        <p:txBody>
          <a:bodyPr vert="horz" wrap="square" lIns="0" tIns="3150" rIns="0" bIns="0" rtlCol="0" anchor="ctr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11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250653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7246" y="1399895"/>
            <a:ext cx="845842" cy="7591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" y="1093589"/>
            <a:ext cx="1097203" cy="1124502"/>
            <a:chOff x="0" y="0"/>
            <a:chExt cx="663575" cy="68008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63575" cy="680085"/>
            </a:xfrm>
            <a:custGeom>
              <a:avLst/>
              <a:gdLst/>
              <a:ahLst/>
              <a:cxnLst/>
              <a:rect l="l" t="t" r="r" b="b"/>
              <a:pathLst>
                <a:path w="663575" h="680085">
                  <a:moveTo>
                    <a:pt x="14951" y="0"/>
                  </a:moveTo>
                  <a:lnTo>
                    <a:pt x="0" y="0"/>
                  </a:lnTo>
                  <a:lnTo>
                    <a:pt x="0" y="168173"/>
                  </a:lnTo>
                  <a:lnTo>
                    <a:pt x="488162" y="680085"/>
                  </a:lnTo>
                  <a:lnTo>
                    <a:pt x="663486" y="680085"/>
                  </a:lnTo>
                  <a:lnTo>
                    <a:pt x="1495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6670"/>
              <a:ext cx="548005" cy="574675"/>
            </a:xfrm>
            <a:custGeom>
              <a:avLst/>
              <a:gdLst/>
              <a:ahLst/>
              <a:cxnLst/>
              <a:rect l="l" t="t" r="r" b="b"/>
              <a:pathLst>
                <a:path w="548005" h="574675">
                  <a:moveTo>
                    <a:pt x="0" y="0"/>
                  </a:moveTo>
                  <a:lnTo>
                    <a:pt x="0" y="183848"/>
                  </a:lnTo>
                  <a:lnTo>
                    <a:pt x="372605" y="574580"/>
                  </a:lnTo>
                  <a:lnTo>
                    <a:pt x="547916" y="574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1DA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6" name="object 6"/>
            <p:cNvSpPr/>
            <p:nvPr/>
          </p:nvSpPr>
          <p:spPr>
            <a:xfrm>
              <a:off x="151587" y="0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449" y="0"/>
                  </a:moveTo>
                  <a:lnTo>
                    <a:pt x="0" y="0"/>
                  </a:lnTo>
                  <a:lnTo>
                    <a:pt x="402449" y="402463"/>
                  </a:lnTo>
                  <a:lnTo>
                    <a:pt x="402449" y="0"/>
                  </a:lnTo>
                  <a:close/>
                </a:path>
              </a:pathLst>
            </a:custGeom>
            <a:solidFill>
              <a:srgbClr val="544F86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04670" y="897607"/>
            <a:ext cx="21562004" cy="1129200"/>
          </a:xfrm>
          <a:prstGeom prst="rect">
            <a:avLst/>
          </a:prstGeom>
        </p:spPr>
        <p:txBody>
          <a:bodyPr vert="horz" wrap="square" lIns="0" tIns="20999" rIns="0" bIns="0" rtlCol="0" anchor="ctr">
            <a:spAutoFit/>
          </a:bodyPr>
          <a:lstStyle/>
          <a:p>
            <a:pPr marL="117597">
              <a:lnSpc>
                <a:spcPct val="100000"/>
              </a:lnSpc>
              <a:spcBef>
                <a:spcPts val="165"/>
              </a:spcBef>
            </a:pPr>
            <a:r>
              <a:rPr sz="3600" b="1" dirty="0">
                <a:solidFill>
                  <a:srgbClr val="565087"/>
                </a:solidFill>
                <a:latin typeface="+mn-lt"/>
              </a:rPr>
              <a:t>ПРИХОДИТСЯ</a:t>
            </a:r>
            <a:r>
              <a:rPr sz="3600" b="1" spc="-132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ЛИ</a:t>
            </a:r>
            <a:r>
              <a:rPr sz="3600" b="1" spc="-141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ВАМ</a:t>
            </a:r>
            <a:r>
              <a:rPr sz="3600" b="1" spc="-58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ПРЕДОСТАВЛЯТЬ</a:t>
            </a:r>
            <a:r>
              <a:rPr sz="3600" b="1" spc="-50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ФОТООТЧЕТЫ</a:t>
            </a:r>
          </a:p>
          <a:p>
            <a:pPr marL="117597">
              <a:lnSpc>
                <a:spcPct val="100000"/>
              </a:lnSpc>
            </a:pPr>
            <a:r>
              <a:rPr sz="3600" b="1" dirty="0">
                <a:solidFill>
                  <a:srgbClr val="565087"/>
                </a:solidFill>
                <a:latin typeface="+mn-lt"/>
              </a:rPr>
              <a:t>О</a:t>
            </a:r>
            <a:r>
              <a:rPr sz="3600" b="1" spc="-91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ПРОВОДИМЫХ</a:t>
            </a:r>
            <a:r>
              <a:rPr sz="3600" b="1" spc="-58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ВАМИ</a:t>
            </a:r>
            <a:r>
              <a:rPr sz="3600" b="1" spc="-8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МЕРОПРИЯТИЯХ?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2463" y="2938506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219018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56948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41935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50351" y="7942822"/>
            <a:ext cx="316036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да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66288" y="7942822"/>
            <a:ext cx="42628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нет</a:t>
            </a:r>
            <a:endParaRPr sz="1819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19007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4" name="object 14"/>
          <p:cNvSpPr/>
          <p:nvPr/>
        </p:nvSpPr>
        <p:spPr>
          <a:xfrm>
            <a:off x="2735341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1782" y="3864433"/>
            <a:ext cx="3105300" cy="310522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90833" y="3871050"/>
            <a:ext cx="3120975" cy="313114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42263" y="3684667"/>
            <a:ext cx="3482750" cy="3422223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14591853" y="9071998"/>
            <a:ext cx="254089" cy="1178118"/>
          </a:xfrm>
          <a:prstGeom prst="rect">
            <a:avLst/>
          </a:prstGeom>
        </p:spPr>
        <p:txBody>
          <a:bodyPr vert="horz" wrap="square" lIns="0" tIns="3150" rIns="0" bIns="0" rtlCol="0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12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326096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7246" y="1399895"/>
            <a:ext cx="845842" cy="7591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" y="1093589"/>
            <a:ext cx="1097203" cy="1124502"/>
            <a:chOff x="0" y="0"/>
            <a:chExt cx="663575" cy="68008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63575" cy="680085"/>
            </a:xfrm>
            <a:custGeom>
              <a:avLst/>
              <a:gdLst/>
              <a:ahLst/>
              <a:cxnLst/>
              <a:rect l="l" t="t" r="r" b="b"/>
              <a:pathLst>
                <a:path w="663575" h="680085">
                  <a:moveTo>
                    <a:pt x="14951" y="0"/>
                  </a:moveTo>
                  <a:lnTo>
                    <a:pt x="0" y="0"/>
                  </a:lnTo>
                  <a:lnTo>
                    <a:pt x="0" y="168173"/>
                  </a:lnTo>
                  <a:lnTo>
                    <a:pt x="488162" y="680085"/>
                  </a:lnTo>
                  <a:lnTo>
                    <a:pt x="663486" y="680085"/>
                  </a:lnTo>
                  <a:lnTo>
                    <a:pt x="1495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6670"/>
              <a:ext cx="548005" cy="574675"/>
            </a:xfrm>
            <a:custGeom>
              <a:avLst/>
              <a:gdLst/>
              <a:ahLst/>
              <a:cxnLst/>
              <a:rect l="l" t="t" r="r" b="b"/>
              <a:pathLst>
                <a:path w="548005" h="574675">
                  <a:moveTo>
                    <a:pt x="0" y="0"/>
                  </a:moveTo>
                  <a:lnTo>
                    <a:pt x="0" y="183848"/>
                  </a:lnTo>
                  <a:lnTo>
                    <a:pt x="372605" y="574580"/>
                  </a:lnTo>
                  <a:lnTo>
                    <a:pt x="547916" y="574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1DA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6" name="object 6"/>
            <p:cNvSpPr/>
            <p:nvPr/>
          </p:nvSpPr>
          <p:spPr>
            <a:xfrm>
              <a:off x="151587" y="0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449" y="0"/>
                  </a:moveTo>
                  <a:lnTo>
                    <a:pt x="0" y="0"/>
                  </a:lnTo>
                  <a:lnTo>
                    <a:pt x="402449" y="402463"/>
                  </a:lnTo>
                  <a:lnTo>
                    <a:pt x="402449" y="0"/>
                  </a:lnTo>
                  <a:close/>
                </a:path>
              </a:pathLst>
            </a:custGeom>
            <a:solidFill>
              <a:srgbClr val="544F86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04670" y="843294"/>
            <a:ext cx="21562004" cy="1129200"/>
          </a:xfrm>
          <a:prstGeom prst="rect">
            <a:avLst/>
          </a:prstGeom>
        </p:spPr>
        <p:txBody>
          <a:bodyPr vert="horz" wrap="square" lIns="0" tIns="20999" rIns="0" bIns="0" rtlCol="0" anchor="ctr">
            <a:spAutoFit/>
          </a:bodyPr>
          <a:lstStyle/>
          <a:p>
            <a:pPr marL="117597">
              <a:lnSpc>
                <a:spcPct val="100000"/>
              </a:lnSpc>
              <a:spcBef>
                <a:spcPts val="165"/>
              </a:spcBef>
            </a:pPr>
            <a:r>
              <a:rPr sz="3600" b="1" dirty="0">
                <a:solidFill>
                  <a:srgbClr val="565087"/>
                </a:solidFill>
                <a:latin typeface="+mn-lt"/>
              </a:rPr>
              <a:t>ПРИХОДИТСЯ</a:t>
            </a:r>
            <a:r>
              <a:rPr sz="3600" b="1" spc="-132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ЛИ</a:t>
            </a:r>
            <a:r>
              <a:rPr sz="3600" b="1" spc="-141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ВАМ</a:t>
            </a:r>
            <a:r>
              <a:rPr sz="3600" b="1" spc="-58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ПРЕДОСТАВЛЯТЬ</a:t>
            </a:r>
            <a:r>
              <a:rPr sz="3600" b="1" spc="-50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ИНФОРМАЦИЮ</a:t>
            </a:r>
          </a:p>
          <a:p>
            <a:pPr marL="117597">
              <a:lnSpc>
                <a:spcPct val="100000"/>
              </a:lnSpc>
            </a:pPr>
            <a:r>
              <a:rPr sz="3600" b="1" dirty="0">
                <a:solidFill>
                  <a:srgbClr val="565087"/>
                </a:solidFill>
                <a:latin typeface="+mn-lt"/>
              </a:rPr>
              <a:t>ПО</a:t>
            </a:r>
            <a:r>
              <a:rPr sz="3600" b="1" spc="-165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ЗАПРОСАМ</a:t>
            </a:r>
            <a:r>
              <a:rPr sz="3600" b="1" spc="-74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РАЗЛИЧНЫХ</a:t>
            </a:r>
            <a:r>
              <a:rPr sz="3600" b="1" spc="-91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ВЕДОМСТВ?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2463" y="2938506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219018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56948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41935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50351" y="7942822"/>
            <a:ext cx="316036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да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66288" y="7942822"/>
            <a:ext cx="42628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нет</a:t>
            </a:r>
            <a:endParaRPr sz="1819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19007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4" name="object 14"/>
          <p:cNvSpPr/>
          <p:nvPr/>
        </p:nvSpPr>
        <p:spPr>
          <a:xfrm>
            <a:off x="2735341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200" y="3722353"/>
            <a:ext cx="3246996" cy="325772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27340" y="3670753"/>
            <a:ext cx="3175654" cy="334220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75985" y="3787144"/>
            <a:ext cx="3796083" cy="3246363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14591853" y="9071998"/>
            <a:ext cx="254089" cy="1178118"/>
          </a:xfrm>
          <a:prstGeom prst="rect">
            <a:avLst/>
          </a:prstGeom>
        </p:spPr>
        <p:txBody>
          <a:bodyPr vert="horz" wrap="square" lIns="0" tIns="3150" rIns="0" bIns="0" rtlCol="0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13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423178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7246" y="1399895"/>
            <a:ext cx="845842" cy="7591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" y="1093589"/>
            <a:ext cx="1097203" cy="1124502"/>
            <a:chOff x="0" y="0"/>
            <a:chExt cx="663575" cy="68008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63575" cy="680085"/>
            </a:xfrm>
            <a:custGeom>
              <a:avLst/>
              <a:gdLst/>
              <a:ahLst/>
              <a:cxnLst/>
              <a:rect l="l" t="t" r="r" b="b"/>
              <a:pathLst>
                <a:path w="663575" h="680085">
                  <a:moveTo>
                    <a:pt x="14951" y="0"/>
                  </a:moveTo>
                  <a:lnTo>
                    <a:pt x="0" y="0"/>
                  </a:lnTo>
                  <a:lnTo>
                    <a:pt x="0" y="168173"/>
                  </a:lnTo>
                  <a:lnTo>
                    <a:pt x="488162" y="680085"/>
                  </a:lnTo>
                  <a:lnTo>
                    <a:pt x="663486" y="680085"/>
                  </a:lnTo>
                  <a:lnTo>
                    <a:pt x="1495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6670"/>
              <a:ext cx="548005" cy="574675"/>
            </a:xfrm>
            <a:custGeom>
              <a:avLst/>
              <a:gdLst/>
              <a:ahLst/>
              <a:cxnLst/>
              <a:rect l="l" t="t" r="r" b="b"/>
              <a:pathLst>
                <a:path w="548005" h="574675">
                  <a:moveTo>
                    <a:pt x="0" y="0"/>
                  </a:moveTo>
                  <a:lnTo>
                    <a:pt x="0" y="183848"/>
                  </a:lnTo>
                  <a:lnTo>
                    <a:pt x="372605" y="574580"/>
                  </a:lnTo>
                  <a:lnTo>
                    <a:pt x="547916" y="574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1DA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6" name="object 6"/>
            <p:cNvSpPr/>
            <p:nvPr/>
          </p:nvSpPr>
          <p:spPr>
            <a:xfrm>
              <a:off x="151587" y="0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449" y="0"/>
                  </a:moveTo>
                  <a:lnTo>
                    <a:pt x="0" y="0"/>
                  </a:lnTo>
                  <a:lnTo>
                    <a:pt x="402449" y="402463"/>
                  </a:lnTo>
                  <a:lnTo>
                    <a:pt x="402449" y="0"/>
                  </a:lnTo>
                  <a:close/>
                </a:path>
              </a:pathLst>
            </a:custGeom>
            <a:solidFill>
              <a:srgbClr val="544F86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97204" y="710735"/>
            <a:ext cx="21562004" cy="1129200"/>
          </a:xfrm>
          <a:prstGeom prst="rect">
            <a:avLst/>
          </a:prstGeom>
        </p:spPr>
        <p:txBody>
          <a:bodyPr vert="horz" wrap="square" lIns="0" tIns="20999" rIns="0" bIns="0" rtlCol="0" anchor="ctr">
            <a:spAutoFit/>
          </a:bodyPr>
          <a:lstStyle/>
          <a:p>
            <a:pPr marL="117597">
              <a:lnSpc>
                <a:spcPct val="100000"/>
              </a:lnSpc>
              <a:spcBef>
                <a:spcPts val="165"/>
              </a:spcBef>
            </a:pPr>
            <a:r>
              <a:rPr sz="3600" b="1" dirty="0">
                <a:solidFill>
                  <a:srgbClr val="565087"/>
                </a:solidFill>
                <a:latin typeface="+mn-lt"/>
              </a:rPr>
              <a:t>КАК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ИЗМЕНИЛСЯ</a:t>
            </a:r>
            <a:r>
              <a:rPr sz="3600" b="1" spc="-25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С</a:t>
            </a:r>
            <a:r>
              <a:rPr sz="3600" b="1" spc="-83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1</a:t>
            </a:r>
            <a:r>
              <a:rPr sz="3600" b="1" spc="-83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МАРТА</a:t>
            </a:r>
            <a:r>
              <a:rPr sz="3600" b="1" spc="-25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2025</a:t>
            </a:r>
            <a:r>
              <a:rPr sz="3600" b="1" spc="-66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ГОДА</a:t>
            </a:r>
            <a:r>
              <a:rPr sz="3600" b="1" spc="-83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УРОВЕНЬ</a:t>
            </a:r>
            <a:r>
              <a:rPr sz="3600" b="1" spc="-74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ВАШЕЙ</a:t>
            </a:r>
          </a:p>
          <a:p>
            <a:pPr marL="117597">
              <a:lnSpc>
                <a:spcPct val="100000"/>
              </a:lnSpc>
            </a:pPr>
            <a:r>
              <a:rPr sz="3600" b="1" spc="-17" dirty="0">
                <a:solidFill>
                  <a:srgbClr val="565087"/>
                </a:solidFill>
                <a:latin typeface="+mn-lt"/>
              </a:rPr>
              <a:t>БЮРОКРАТИЧЕСКОЙ</a:t>
            </a:r>
            <a:r>
              <a:rPr sz="3600" b="1" spc="-58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НАГРУЗКИ?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2463" y="2938506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219018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56948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41935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50350" y="7942822"/>
            <a:ext cx="1415339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увеличился</a:t>
            </a:r>
            <a:endParaRPr sz="181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79283" y="7942822"/>
            <a:ext cx="205791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остался</a:t>
            </a:r>
            <a:r>
              <a:rPr sz="1819" b="1" spc="-66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прежним</a:t>
            </a:r>
            <a:endParaRPr sz="1819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43441" y="7942822"/>
            <a:ext cx="112450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снизился</a:t>
            </a:r>
            <a:endParaRPr sz="1819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19007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5" name="object 15"/>
          <p:cNvSpPr/>
          <p:nvPr/>
        </p:nvSpPr>
        <p:spPr>
          <a:xfrm>
            <a:off x="3764509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8049" y="3801467"/>
            <a:ext cx="3248716" cy="326013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0887" y="3871539"/>
            <a:ext cx="3114482" cy="317865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86357" y="3774481"/>
            <a:ext cx="3208151" cy="3211594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6432652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>
              <a:alpha val="67057"/>
            </a:srgbClr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4294967295"/>
          </p:nvPr>
        </p:nvSpPr>
        <p:spPr>
          <a:xfrm>
            <a:off x="14591853" y="9071998"/>
            <a:ext cx="254089" cy="1178118"/>
          </a:xfrm>
          <a:prstGeom prst="rect">
            <a:avLst/>
          </a:prstGeom>
        </p:spPr>
        <p:txBody>
          <a:bodyPr vert="horz" wrap="square" lIns="0" tIns="3150" rIns="0" bIns="0" rtlCol="0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14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51444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107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ПРАВОПРИМЕНИТЕЛЬНАЯ ПРАКТИКА НОРМ В ЧАСТИ БЮРОКРАТИЧЕСКОЙ НАГРУЗКИ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41B044E-24FF-6A6E-DDC3-34A71FD1A7DF}"/>
              </a:ext>
            </a:extLst>
          </p:cNvPr>
          <p:cNvSpPr/>
          <p:nvPr/>
        </p:nvSpPr>
        <p:spPr>
          <a:xfrm>
            <a:off x="554182" y="9613995"/>
            <a:ext cx="14284036" cy="914400"/>
          </a:xfrm>
          <a:prstGeom prst="rect">
            <a:avLst/>
          </a:prstGeom>
          <a:solidFill>
            <a:srgbClr val="CDCD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423D67"/>
                </a:solidFill>
              </a:rPr>
              <a:t>ПРИ РЕАЛИЗАЦИИ ОСНОВНОЙ ОБРАЗОВАТЕЛЬНОЙ ПРОГРАММЫ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54182" y="1808285"/>
          <a:ext cx="14284037" cy="765575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647709"/>
                <a:gridCol w="6636328"/>
              </a:tblGrid>
              <a:tr h="734024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Не требуются 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Почему требуют? 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44161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Рабочие программы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273</a:t>
                      </a:r>
                      <a:r>
                        <a:rPr lang="ru-RU" sz="2400" baseline="0" dirty="0" smtClean="0"/>
                        <a:t> ФЗ (Определение ОП)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34024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Ежедневное</a:t>
                      </a:r>
                      <a:r>
                        <a:rPr lang="ru-RU" sz="2400" baseline="0" dirty="0" smtClean="0"/>
                        <a:t> планирование с режимными моментами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 знают как контролировать деятельность педагога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930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План</a:t>
                      </a:r>
                      <a:r>
                        <a:rPr lang="en-US" sz="2400" baseline="0" dirty="0" smtClean="0"/>
                        <a:t>/</a:t>
                      </a:r>
                      <a:r>
                        <a:rPr lang="ru-RU" sz="2400" baseline="0" dirty="0" smtClean="0"/>
                        <a:t>отчет о саморазвитии, отчет об участии в конкурсах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Учитывается</a:t>
                      </a:r>
                      <a:r>
                        <a:rPr lang="ru-RU" sz="2400" baseline="0" dirty="0" smtClean="0"/>
                        <a:t> в аттестации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3188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Протоколы родительских собраний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Защита от прокураторы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24201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Различные отчеты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aseline="0" dirty="0" smtClean="0"/>
                        <a:t>Самообследование, подготовка к педсоветам, запросы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4181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Социальный паспорт группы</a:t>
                      </a:r>
                      <a:r>
                        <a:rPr lang="ru-RU" sz="2400" baseline="0" dirty="0" smtClean="0"/>
                        <a:t>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Запросы</a:t>
                      </a:r>
                      <a:r>
                        <a:rPr lang="ru-RU" sz="2400" baseline="0" dirty="0" smtClean="0"/>
                        <a:t> МВД, ГИБДД, Прокуратуры, КДН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60718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Карты педагогической диагностики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ФОП ДО, ПМПК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45128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Планы</a:t>
                      </a:r>
                      <a:r>
                        <a:rPr lang="ru-RU" sz="2400" baseline="0" dirty="0" smtClean="0"/>
                        <a:t> работы с родителями, дидактические и инструктивные материалы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ФОП ДО, Программа</a:t>
                      </a:r>
                      <a:r>
                        <a:rPr lang="ru-RU" sz="2400" baseline="0" dirty="0" smtClean="0"/>
                        <a:t> Просвещения родителей, мониторинг реализации программы 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Материалы</a:t>
                      </a:r>
                      <a:r>
                        <a:rPr lang="ru-RU" sz="2400" baseline="0" dirty="0" smtClean="0"/>
                        <a:t> по ПДД (уголок, инструкции)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ГИБДД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156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ИОМ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Региональные</a:t>
                      </a:r>
                      <a:r>
                        <a:rPr lang="ru-RU" sz="2400" baseline="0" dirty="0" smtClean="0"/>
                        <a:t> и локальные НПА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156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Фотоотчеты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Необходимость публикаций в </a:t>
                      </a:r>
                      <a:r>
                        <a:rPr lang="ru-RU" sz="2400" dirty="0" err="1" smtClean="0"/>
                        <a:t>соцсетях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6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=""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1801264" y="504086"/>
            <a:ext cx="12177971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БЮРОКРАТИЧЕСКАЯ НАГРУЗКА КАК ИНДИКАТОР СОСТОЯНИЯ СИСТЕМЫ ОБРАЗОВАНИЯ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8364" y="3193472"/>
            <a:ext cx="6456218" cy="63038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 Неэффективность управленческих механизмов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8364" y="5640932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содержания образования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8364" y="8845984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штатного расписания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15911" y="3160912"/>
            <a:ext cx="6456218" cy="695667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Профессиональные дефициты у работников образования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08364" y="4824480"/>
            <a:ext cx="6456218" cy="731824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Дублирование и бессмысленность  процессов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8364" y="7289581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проведения аттестационных процедур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23192" y="6389588"/>
            <a:ext cx="6456218" cy="785964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Необоснованность показателей оценки качества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08364" y="8053082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оплаты труда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08364" y="3969306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  Отсутствие стратегических целей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28792" y="3975062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  Перегруженность НПА  различными требованиями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7527" y="2152592"/>
            <a:ext cx="80423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Бумаги – это следы процессов!  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28792" y="4790289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  Несогласованность НПА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08364" y="9609485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кадрового обеспечения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28792" y="5605516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качества педагогического образования 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28792" y="6417922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содержания методической работы  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28792" y="7215278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Превышение должностных полномочий  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28792" y="8021468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информационной политики    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28792" y="8815477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конкурсного движения  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28792" y="9609486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 Проблемы организации дополнительного образования детей    </a:t>
            </a:r>
            <a:endParaRPr lang="ru-RU" sz="2200" b="1" dirty="0">
              <a:solidFill>
                <a:srgbClr val="423D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9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=""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1801264" y="504086"/>
            <a:ext cx="1217797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3" name="Прямоугольник 12">
            <a:extLst>
              <a:ext uri="{FF2B5EF4-FFF2-40B4-BE49-F238E27FC236}">
                <a16:creationId xmlns=""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1801264" y="393250"/>
            <a:ext cx="12177971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ИНСТИТУЦИОНАЛЬНАЯ РАЗОБЩЕНННОСТЬ В СИСТЕМЕ ОБРАЗОВАНИЯ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2367491" y="1334888"/>
          <a:ext cx="10079567" cy="5301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058" y="5985164"/>
            <a:ext cx="9525000" cy="434145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0110" y="6276110"/>
            <a:ext cx="2729346" cy="9144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Управленческая разобщенность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86546" y="6276110"/>
            <a:ext cx="2729346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Содержательная разобщенность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96000" y="6276110"/>
            <a:ext cx="2729346" cy="914400"/>
          </a:xfrm>
          <a:prstGeom prst="rect">
            <a:avLst/>
          </a:prstGeom>
          <a:solidFill>
            <a:srgbClr val="9D9DD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Результативная  разобщенность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005454" y="6276110"/>
            <a:ext cx="2729346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Нормативная  разобщенность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88267" y="8790712"/>
            <a:ext cx="2992582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Коммуникационная  разобщенность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914908" y="6276110"/>
            <a:ext cx="2729346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Организационная  разобщенность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0D0901-8285-AAA7-2E90-9B067413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BBD90D-9CAB-291C-E06B-563DFA32BBE5}"/>
              </a:ext>
            </a:extLst>
          </p:cNvPr>
          <p:cNvSpPr txBox="1"/>
          <p:nvPr/>
        </p:nvSpPr>
        <p:spPr>
          <a:xfrm>
            <a:off x="1487462" y="1765734"/>
            <a:ext cx="12433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423D67"/>
                </a:solidFill>
              </a:rPr>
              <a:t>О создании межведомственной рабочей группы </a:t>
            </a:r>
            <a:r>
              <a:rPr lang="ru-RU" sz="2400" b="1" dirty="0">
                <a:solidFill>
                  <a:srgbClr val="423D67"/>
                </a:solidFill>
              </a:rPr>
              <a:t>по оптимизации процессов по снижению бюрократической нагрузки в сфере </a:t>
            </a:r>
            <a:r>
              <a:rPr lang="ru-RU" sz="2400" b="1" dirty="0" smtClean="0">
                <a:solidFill>
                  <a:srgbClr val="423D67"/>
                </a:solidFill>
              </a:rPr>
              <a:t>образования в субъекте Российской Федерации</a:t>
            </a:r>
            <a:endParaRPr lang="ru-RU" sz="2400" b="1" dirty="0">
              <a:solidFill>
                <a:srgbClr val="423D67"/>
              </a:solidFill>
            </a:endParaRPr>
          </a:p>
        </p:txBody>
      </p:sp>
      <p:pic>
        <p:nvPicPr>
          <p:cNvPr id="6146" name="Picture 2" descr="C:\Users\i.ilyina\Downloads\2025-10-27_17-56-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62" y="3061855"/>
            <a:ext cx="5171484" cy="6796801"/>
          </a:xfrm>
          <a:prstGeom prst="rect">
            <a:avLst/>
          </a:prstGeom>
          <a:noFill/>
          <a:ln w="31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i.ilyina\Downloads\2025-10-27_17-57-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836" y="3297887"/>
            <a:ext cx="4780502" cy="65607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8073" y="531169"/>
            <a:ext cx="7094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23D67"/>
                </a:solidFill>
              </a:rPr>
              <a:t>ПИСЬМО РОСОБРНАДЗОРА  </a:t>
            </a:r>
            <a:endParaRPr lang="ru-RU" sz="4400" b="1" dirty="0">
              <a:solidFill>
                <a:srgbClr val="423D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.ilyina\Downloads\2025-10-27_17-59-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96" y="2200255"/>
            <a:ext cx="12112831" cy="745770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98073" y="531169"/>
            <a:ext cx="1368650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23D67"/>
                </a:solidFill>
              </a:rPr>
              <a:t>ТИПОВОЙ ПЛАН МЕРОПРИЯТИЙ ПО СНИЖЕНИЮ </a:t>
            </a:r>
          </a:p>
          <a:p>
            <a:r>
              <a:rPr lang="ru-RU" sz="3200" b="1" dirty="0" smtClean="0">
                <a:solidFill>
                  <a:srgbClr val="423D67"/>
                </a:solidFill>
              </a:rPr>
              <a:t>БЮРОКРАТИЧЕСКОЙ НАГРУЗКИ ДЛЯ ОБРАЗОВАТЕЛЬНОЙ ОРГАНИЗАЦИИ</a:t>
            </a:r>
            <a:r>
              <a:rPr lang="ru-RU" sz="4400" b="1" dirty="0" smtClean="0">
                <a:solidFill>
                  <a:srgbClr val="423D67"/>
                </a:solidFill>
              </a:rPr>
              <a:t>     </a:t>
            </a:r>
            <a:endParaRPr lang="ru-RU" sz="4400" b="1" dirty="0">
              <a:solidFill>
                <a:srgbClr val="423D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2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0152AA-019F-4902-F691-6912148B0D0C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НОВЫЕ НОРМЫ 273-ФЗ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D80613-6D18-D105-A910-D0C3455637D6}"/>
              </a:ext>
            </a:extLst>
          </p:cNvPr>
          <p:cNvSpPr txBox="1"/>
          <p:nvPr/>
        </p:nvSpPr>
        <p:spPr>
          <a:xfrm>
            <a:off x="666044" y="2227805"/>
            <a:ext cx="379911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 1 марта 2025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B7879E1-DF6A-6FB5-93C5-7641181E9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664" y="1904640"/>
            <a:ext cx="5871522" cy="809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F7F5246-4361-94DF-2F9B-B313CDB549FC}"/>
              </a:ext>
            </a:extLst>
          </p:cNvPr>
          <p:cNvSpPr/>
          <p:nvPr/>
        </p:nvSpPr>
        <p:spPr>
          <a:xfrm>
            <a:off x="666044" y="3341511"/>
            <a:ext cx="6650511" cy="1603022"/>
          </a:xfrm>
          <a:prstGeom prst="rect">
            <a:avLst/>
          </a:prstGeom>
          <a:solidFill>
            <a:srgbClr val="CDCD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ФОИВ наделены полномочиями по формированию перечня документов педагогов всех уровней образования 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5B4E4FF-AF0C-1CCF-0A24-61710799F681}"/>
              </a:ext>
            </a:extLst>
          </p:cNvPr>
          <p:cNvSpPr/>
          <p:nvPr/>
        </p:nvSpPr>
        <p:spPr>
          <a:xfrm>
            <a:off x="666043" y="8090841"/>
            <a:ext cx="6650511" cy="16030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Образовательным организациям разрешено не отвечать на запросы, не имеющие оснований</a:t>
            </a:r>
            <a:r>
              <a:rPr lang="ru-RU" sz="2400" b="1" i="0" dirty="0">
                <a:solidFill>
                  <a:srgbClr val="423D67"/>
                </a:solidFill>
              </a:rPr>
              <a:t> предусмотренных законодательством РФ</a:t>
            </a:r>
            <a:endParaRPr lang="ru-RU" sz="2400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789E9B1-D808-D9C2-6F74-AC09663C0FD6}"/>
              </a:ext>
            </a:extLst>
          </p:cNvPr>
          <p:cNvSpPr/>
          <p:nvPr/>
        </p:nvSpPr>
        <p:spPr>
          <a:xfrm>
            <a:off x="666044" y="5152973"/>
            <a:ext cx="6650511" cy="1603022"/>
          </a:xfrm>
          <a:prstGeom prst="rect">
            <a:avLst/>
          </a:prstGeom>
          <a:solidFill>
            <a:srgbClr val="CDCD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Запрещено запрашивать документы за пределами утвержденного ФОИВ перечня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043" y="7453745"/>
            <a:ext cx="2391809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Руководителям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193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8073" y="531169"/>
            <a:ext cx="100463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423D67"/>
                </a:solidFill>
              </a:rPr>
              <a:t>ТИПОВОЙ ПЛАН МЕРОПРИЯТИЙ ПО СНИЖЕНИЮ </a:t>
            </a:r>
          </a:p>
          <a:p>
            <a:r>
              <a:rPr lang="ru-RU" sz="3600" b="1" dirty="0" smtClean="0">
                <a:solidFill>
                  <a:srgbClr val="423D67"/>
                </a:solidFill>
              </a:rPr>
              <a:t>БЮРОКРАТИЧЕСКОЙ НАГРУЗКИ ДЛЯ РОИВ    </a:t>
            </a:r>
            <a:endParaRPr lang="ru-RU" sz="3600" b="1" dirty="0">
              <a:solidFill>
                <a:srgbClr val="423D6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7" y="2202873"/>
            <a:ext cx="12570114" cy="838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8073" y="531169"/>
            <a:ext cx="6134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423D67"/>
                </a:solidFill>
              </a:rPr>
              <a:t>КАК РАБОТАТЬ С ПЛАНОМ?     </a:t>
            </a:r>
            <a:endParaRPr lang="ru-RU" sz="3600" b="1" dirty="0">
              <a:solidFill>
                <a:srgbClr val="423D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831" y="2617976"/>
            <a:ext cx="8084128" cy="400879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Внести в данный план ФИО и должности ответственных за выполнение каждого пункта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Внести в данный планы сроки выполнения работ по каждому мероприятию  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Назначить ответственное за общий контроль выполнения плана 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Утвердить план приказом руководителя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7050" y="1805217"/>
            <a:ext cx="4755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Утверждение плана 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7050" y="7628390"/>
            <a:ext cx="8063346" cy="875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Каждый пункт плана рекомендуется детализировать по видам работ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85487" y="8617070"/>
            <a:ext cx="8104909" cy="875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По каждому виду работ можно привлекать подведомственные организации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16214" y="6899004"/>
            <a:ext cx="395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Реализация плана 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5486" y="9618268"/>
            <a:ext cx="8104909" cy="875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Под отдельные виды работ можно создавать рабочие группы 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744" y="7559757"/>
            <a:ext cx="2235291" cy="29803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293927" y="1872387"/>
            <a:ext cx="3211328" cy="1491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Не требуется!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0293927" y="2813799"/>
            <a:ext cx="4419600" cy="44004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Разработка собственного плана</a:t>
            </a:r>
          </a:p>
          <a:p>
            <a:endParaRPr lang="ru-RU" b="1" dirty="0" smtClean="0"/>
          </a:p>
          <a:p>
            <a:pPr marL="514350" indent="-514350">
              <a:buAutoNum type="arabicPeriod" startAt="2"/>
            </a:pPr>
            <a:r>
              <a:rPr lang="ru-RU" b="1" dirty="0" smtClean="0"/>
              <a:t>Подготовка образовательными организациями отчетов об издании приказа </a:t>
            </a:r>
          </a:p>
          <a:p>
            <a:pPr marL="514350" indent="-514350">
              <a:buAutoNum type="arabicPeriod" startAt="2"/>
            </a:pPr>
            <a:endParaRPr lang="ru-RU" b="1" dirty="0"/>
          </a:p>
          <a:p>
            <a:pPr marL="514350" indent="-514350">
              <a:buAutoNum type="arabicPeriod" startAt="2"/>
            </a:pPr>
            <a:r>
              <a:rPr lang="ru-RU" b="1" dirty="0" smtClean="0"/>
              <a:t>Подготовка отчета о проведенных мероприятиях</a:t>
            </a:r>
            <a:endParaRPr lang="ru-RU" b="1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9434945" y="2391523"/>
            <a:ext cx="13855" cy="8148622"/>
          </a:xfrm>
          <a:prstGeom prst="line">
            <a:avLst/>
          </a:prstGeom>
          <a:ln w="762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8073" y="531169"/>
            <a:ext cx="12061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423D67"/>
                </a:solidFill>
              </a:rPr>
              <a:t>КАК МОНИТОРИТЬ ВЫПОЛНЕНИЕ ПЛАНОВ МЕРОПРИЯТИЙ </a:t>
            </a:r>
          </a:p>
          <a:p>
            <a:r>
              <a:rPr lang="ru-RU" sz="3600" b="1" dirty="0" smtClean="0">
                <a:solidFill>
                  <a:srgbClr val="423D67"/>
                </a:solidFill>
              </a:rPr>
              <a:t>ОБРАЗОВАТЕЛЬНЫМИ ОРГАНИЗАЦИЯМИ БЕЗ ОТЧЕТОВ?    </a:t>
            </a:r>
            <a:endParaRPr lang="ru-RU" sz="3600" b="1" dirty="0">
              <a:solidFill>
                <a:srgbClr val="423D67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659" y="2207269"/>
            <a:ext cx="7089631" cy="7089631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/>
          </p:nvPr>
        </p:nvGraphicFramePr>
        <p:xfrm>
          <a:off x="500063" y="3144982"/>
          <a:ext cx="7823418" cy="7084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611406" y="9310754"/>
            <a:ext cx="5347854" cy="954107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Мониторинг и контроль в ходе содержательной деятельности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4370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ПЛАН МЕРОПРИЯТИЙ </a:t>
            </a:r>
            <a:r>
              <a:rPr lang="ru-RU" sz="4000" b="1" dirty="0" smtClean="0">
                <a:solidFill>
                  <a:srgbClr val="423D67"/>
                </a:solidFill>
              </a:rPr>
              <a:t>ОБРАЗОВАТЕЛЬНОЙ ОРГАНИЗАЦИИ ПО СНИЖЕНИЮ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9AF6C140-D492-98A8-03D7-B4CEF951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110" y="6892214"/>
            <a:ext cx="2978728" cy="32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0C58725-D6DE-A3E6-F10B-FF270A0F40FB}"/>
              </a:ext>
            </a:extLst>
          </p:cNvPr>
          <p:cNvSpPr txBox="1"/>
          <p:nvPr/>
        </p:nvSpPr>
        <p:spPr>
          <a:xfrm>
            <a:off x="557188" y="2437961"/>
            <a:ext cx="12604629" cy="7709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Проведение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педагогического совета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 вопросу снижения документационной нагрузки педагогических работников ДОУ.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YS Text"/>
              </a:rPr>
              <a:t>Анализ </a:t>
            </a:r>
            <a:r>
              <a:rPr lang="ru-RU" sz="2000" b="1" dirty="0">
                <a:solidFill>
                  <a:srgbClr val="C00000"/>
                </a:solidFill>
                <a:latin typeface="YS Text"/>
              </a:rPr>
              <a:t>нормативно-правовых актов</a:t>
            </a:r>
            <a:r>
              <a:rPr lang="ru-RU" sz="2000" dirty="0">
                <a:solidFill>
                  <a:srgbClr val="C00000"/>
                </a:solidFill>
                <a:latin typeface="YS Text"/>
              </a:rPr>
              <a:t>, связанных с трудовой деятельностью воспитателя и их актуализация.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YS Text"/>
              </a:rPr>
              <a:t>Актуализация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и упорядочение перечня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внутренних отчётных документов и мониторингов, требующих привлечение педагогов.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изменений в должностные инструкции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с учётом положений Федерального </a:t>
            </a:r>
            <a:r>
              <a:rPr lang="ru-RU" sz="2000" b="0" i="0" dirty="0" smtClean="0">
                <a:solidFill>
                  <a:srgbClr val="C00000"/>
                </a:solidFill>
                <a:effectLst/>
                <a:latin typeface="YS Text"/>
              </a:rPr>
              <a:t>закона 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«Об образовании в РФ», приказов Минпросвещения и Минтруда России.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изменений в локальные акты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ДОУ (должностные инструкции, должностные обязанности, Правила внутреннего распорядка, положение об оплате труда, положение о разработке и реализации образовательной программы, положение о проведении педагогической диагностики и  др.).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незапланированных поручений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и обязанностей, не связанных с непосредственным решением педагогических задач.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 Внедрение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информационных технологий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для сбора отчётных данных и данных мониторингов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YS Text"/>
              </a:rPr>
              <a:t>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 Повышение </a:t>
            </a:r>
            <a:r>
              <a:rPr lang="ru-RU" sz="2000" b="1" dirty="0">
                <a:solidFill>
                  <a:srgbClr val="333333"/>
                </a:solidFill>
                <a:latin typeface="YS Text"/>
              </a:rPr>
              <a:t>квалификации</a:t>
            </a:r>
            <a:r>
              <a:rPr lang="ru-RU" sz="2000" dirty="0">
                <a:solidFill>
                  <a:srgbClr val="333333"/>
                </a:solidFill>
                <a:latin typeface="YS Text"/>
              </a:rPr>
              <a:t> в области применения информационных технологий для оформления содержания и результатов педагогической деятельности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Замещение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документов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, оформляемых на бумажном носителе, на электронную форму.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дублирования информации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на электронном и бумажном носителе.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Правовое просвещение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посредством размещения правовой информации в открытых и общедоступных информационных ресурсах образовательной организации, проведения заседания педагогического совета, индивидуальных консультаций, 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YS Text"/>
              </a:rPr>
              <a:t>обучения.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</a:pP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196162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D181C-6D4D-4345-F1EE-B6042FFA9C64}"/>
              </a:ext>
            </a:extLst>
          </p:cNvPr>
          <p:cNvSpPr txBox="1"/>
          <p:nvPr/>
        </p:nvSpPr>
        <p:spPr>
          <a:xfrm>
            <a:off x="1580428" y="379820"/>
            <a:ext cx="127499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АНАЛИЗ ДОКУМЕНТАЦИИ ОБРАЗОВАТЕЛЬНОЙ ОРГАНИЗАЦИИ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7418" y="9036278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Как влияет на качество образования?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8982" y="2143555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Требуется ли федеральными НПА?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8982" y="3514677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Не противоречит ли приказу 779?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7418" y="4900589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Повышает ли эффективность процессов?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7418" y="6304942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Кто использует?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7418" y="7670610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Зачем использует?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863" y="2706305"/>
            <a:ext cx="6000750" cy="5391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1624" y="8604459"/>
            <a:ext cx="3458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Как помогает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обучающемуся?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ПЕДАГОГОВ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D81000E-6CB2-AD59-04FB-BBE02A4DF18D}"/>
              </a:ext>
            </a:extLst>
          </p:cNvPr>
          <p:cNvSpPr/>
          <p:nvPr/>
        </p:nvSpPr>
        <p:spPr>
          <a:xfrm>
            <a:off x="923058" y="2815053"/>
            <a:ext cx="3098594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Воспитатель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посещаемости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Календарно-тематический план  </a:t>
            </a:r>
          </a:p>
          <a:p>
            <a:pPr marL="425230" indent="-425230">
              <a:buAutoNum type="arabicPeriod"/>
            </a:pPr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92BD6E8-46B8-4448-2E18-AEAFAB8D1C40}"/>
              </a:ext>
            </a:extLst>
          </p:cNvPr>
          <p:cNvSpPr/>
          <p:nvPr/>
        </p:nvSpPr>
        <p:spPr>
          <a:xfrm>
            <a:off x="4369814" y="2815052"/>
            <a:ext cx="3193608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Учитель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Рабочая программа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внеурочной деятельности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План воспитательной работы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Характеристика на обучающегося по запросу</a:t>
            </a: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4960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7830252" y="2815053"/>
            <a:ext cx="3077234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 СПО 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Рабочая программа</a:t>
            </a:r>
            <a:r>
              <a:rPr lang="ru-RU" sz="1800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дисциплины, модуля, курса, практики</a:t>
            </a:r>
            <a:r>
              <a:rPr lang="ru-RU" sz="1800" dirty="0">
                <a:solidFill>
                  <a:srgbClr val="423D67"/>
                </a:solidFill>
              </a:rPr>
              <a:t>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практики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Экзаменационная</a:t>
            </a:r>
            <a:r>
              <a:rPr lang="en-US" sz="1800" dirty="0">
                <a:solidFill>
                  <a:srgbClr val="423D67"/>
                </a:solidFill>
              </a:rPr>
              <a:t>/</a:t>
            </a:r>
            <a:r>
              <a:rPr lang="ru-RU" sz="1800" dirty="0">
                <a:solidFill>
                  <a:srgbClr val="423D67"/>
                </a:solidFill>
              </a:rPr>
              <a:t> зачетная ведомости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План воспитательной работы (для куратора)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Характеристика на обучающегося по запросу (для куратора)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2A8732A9-FE62-CBDC-9F7D-1DF566799480}"/>
              </a:ext>
            </a:extLst>
          </p:cNvPr>
          <p:cNvSpPr/>
          <p:nvPr/>
        </p:nvSpPr>
        <p:spPr>
          <a:xfrm>
            <a:off x="11246405" y="2815053"/>
            <a:ext cx="3193607" cy="52815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</a:t>
            </a: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Вуза</a:t>
            </a: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Рабочие программы учебных предметов, курсов, дисциплины, модулей, иных компонентов по соответствующей ОП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Оценочные и методические материалы по соответствующей ОП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endParaRPr lang="ru-RU" sz="1736" kern="100" dirty="0">
              <a:solidFill>
                <a:srgbClr val="423D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endParaRPr lang="ru-RU" sz="1736" kern="100" dirty="0">
              <a:solidFill>
                <a:srgbClr val="423D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41B044E-24FF-6A6E-DDC3-34A71FD1A7DF}"/>
              </a:ext>
            </a:extLst>
          </p:cNvPr>
          <p:cNvSpPr/>
          <p:nvPr/>
        </p:nvSpPr>
        <p:spPr>
          <a:xfrm>
            <a:off x="923058" y="8461022"/>
            <a:ext cx="13516954" cy="9144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423D67"/>
                </a:solidFill>
              </a:rPr>
              <a:t>ПРИ РЕАЛИЗАЦИИ ОСНОВНОЙ ОБРАЗОВАТЕЛЬНОЙ ПРОГРАММЫ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483" y="1931888"/>
            <a:ext cx="1299387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Готовятся перечни документов для других категорий педагогических работников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952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107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СКРЫТЫЕ МЕХАНИЗМЫ, ПРЕПЯТСТВУЮЩИЕ СНИЖЕНИЮ БЮРОКРАТИЧЕСКО НАГРУЗКИ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7349286"/>
              </p:ext>
            </p:extLst>
          </p:nvPr>
        </p:nvGraphicFramePr>
        <p:xfrm>
          <a:off x="483274" y="2535382"/>
          <a:ext cx="9602836" cy="7578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841183" y="4932218"/>
            <a:ext cx="3920836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Необязательные документы</a:t>
            </a:r>
          </a:p>
          <a:p>
            <a:r>
              <a:rPr lang="ru-RU" sz="3600" b="1" dirty="0" smtClean="0"/>
              <a:t>становятся обязательными </a:t>
            </a:r>
            <a:endParaRPr lang="ru-RU" sz="36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0086110" y="3893127"/>
            <a:ext cx="755073" cy="10390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0072256" y="6267363"/>
            <a:ext cx="76892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0065329" y="7237181"/>
            <a:ext cx="775854" cy="17267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7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9641" y="3695242"/>
            <a:ext cx="8768542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5) </a:t>
            </a:r>
            <a:r>
              <a:rPr lang="ru-RU" sz="2400" b="1" dirty="0">
                <a:solidFill>
                  <a:srgbClr val="000000"/>
                </a:solidFill>
              </a:rPr>
              <a:t>право</a:t>
            </a:r>
            <a:r>
              <a:rPr lang="ru-RU" sz="2400" dirty="0">
                <a:solidFill>
                  <a:srgbClr val="000000"/>
                </a:solidFill>
              </a:rPr>
              <a:t> на участие в разработке образовательных программ, в том числе учебных планов, календарных учебных графиков, </a:t>
            </a:r>
            <a:r>
              <a:rPr lang="ru-RU" sz="2400" dirty="0" smtClean="0">
                <a:solidFill>
                  <a:srgbClr val="000000"/>
                </a:solidFill>
              </a:rPr>
              <a:t>рабочих программ </a:t>
            </a:r>
            <a:r>
              <a:rPr lang="ru-RU" sz="2400" dirty="0">
                <a:solidFill>
                  <a:srgbClr val="000000"/>
                </a:solidFill>
              </a:rPr>
              <a:t>учебных предметов, курсов, дисциплин (модулей), методических материалов и иных компонентов образовательных программ;</a:t>
            </a:r>
          </a:p>
          <a:p>
            <a:pPr algn="just"/>
            <a:r>
              <a:rPr lang="ru-RU" sz="2400" dirty="0"/>
              <a:t>6) </a:t>
            </a:r>
            <a:r>
              <a:rPr lang="ru-RU" sz="2400" b="1" dirty="0"/>
              <a:t>право</a:t>
            </a:r>
            <a:r>
              <a:rPr lang="ru-RU" sz="2400" dirty="0"/>
              <a:t> на осуществление научной, научно-технической, творческой, исследовательской деятельности, участие в экспериментальной и международной деятельности, разработках и во внедрении инноваций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/>
              <a:t>9) </a:t>
            </a:r>
            <a:r>
              <a:rPr lang="ru-RU" sz="2400" b="1" dirty="0"/>
              <a:t>право</a:t>
            </a:r>
            <a:r>
              <a:rPr lang="ru-RU" sz="2400" dirty="0"/>
              <a:t> на участие в управлении образовательной организацией, в том числе в коллегиальных органах управления, в порядке, установленном уставом этой организации;</a:t>
            </a:r>
          </a:p>
          <a:p>
            <a:pPr algn="just"/>
            <a:r>
              <a:rPr lang="ru-RU" sz="2400" dirty="0"/>
              <a:t>10) </a:t>
            </a:r>
            <a:r>
              <a:rPr lang="ru-RU" sz="2400" b="1" dirty="0"/>
              <a:t>право</a:t>
            </a:r>
            <a:r>
              <a:rPr lang="ru-RU" sz="2400" dirty="0"/>
              <a:t> на участие в обсуждении вопросов, относящихся к деятельности образовательной организации, в том числе через органы управления и общественные организации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smtClean="0"/>
              <a:t>12</a:t>
            </a:r>
            <a:r>
              <a:rPr lang="ru-RU" sz="2400" dirty="0"/>
              <a:t>) </a:t>
            </a:r>
            <a:r>
              <a:rPr lang="ru-RU" sz="2400" b="1" dirty="0"/>
              <a:t>право</a:t>
            </a:r>
            <a:r>
              <a:rPr lang="ru-RU" sz="2400" dirty="0"/>
              <a:t> на уважение человеческого достоинства, защиту от всех форм физического и психического насилия, оскорбления </a:t>
            </a:r>
            <a:r>
              <a:rPr lang="ru-RU" sz="2400" dirty="0" smtClean="0"/>
              <a:t>личности.</a:t>
            </a:r>
          </a:p>
          <a:p>
            <a:pPr algn="just"/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ДОЛЖНОСТНЫЕ ИНСТРУКЦИИ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1552452"/>
            <a:ext cx="142341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273 ФЗ </a:t>
            </a:r>
          </a:p>
          <a:p>
            <a:r>
              <a:rPr lang="ru-RU" sz="3200" b="1" dirty="0" smtClean="0"/>
              <a:t>Статья </a:t>
            </a:r>
            <a:r>
              <a:rPr lang="ru-RU" sz="3200" b="1" dirty="0"/>
              <a:t>47. Правовой статус педагогических работников. Права и свободы педагогических работников, гарантии их реализации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4" y="3944750"/>
            <a:ext cx="3698009" cy="441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15600" y="8631382"/>
            <a:ext cx="3510898" cy="126727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Бумажное»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насилие педагогов –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печальная реальность 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ДОЛЖНОСТНЫЕ ИНСТРУКЦИИ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38684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3200" dirty="0" smtClean="0"/>
              <a:t>Скорректировать обязанности и права в соответствии с 273 ФЗ</a:t>
            </a:r>
          </a:p>
          <a:p>
            <a:pPr algn="just"/>
            <a:endParaRPr lang="ru-RU" sz="3200" dirty="0" smtClean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3200" dirty="0" smtClean="0"/>
              <a:t>Внести перечень подготавливаемых документов в соответствии с Приказом </a:t>
            </a:r>
            <a:r>
              <a:rPr lang="ru-RU" sz="3200" dirty="0" err="1" smtClean="0"/>
              <a:t>Минпросвещения</a:t>
            </a:r>
            <a:r>
              <a:rPr lang="ru-RU" sz="3200" dirty="0" smtClean="0"/>
              <a:t> №779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200" dirty="0" smtClean="0"/>
              <a:t>Ориентация на ЕКС и Профессиональный стандарт </a:t>
            </a:r>
            <a:endParaRPr lang="ru-RU" sz="3200" dirty="0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669" y="1072455"/>
            <a:ext cx="5673436" cy="62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3227" y="7992367"/>
            <a:ext cx="4408892" cy="11582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ОСНОВНЫЕ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(В СООТВЕСТСТВИИ С ДОЛЖНОСТЬЮ)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33068" y="7992367"/>
            <a:ext cx="4408892" cy="11582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ДОПОЛНИТЕЛЬНЫЕ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(ИНОЙ ФУНКЦИНАЛ)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23226" y="9348697"/>
            <a:ext cx="9018733" cy="814388"/>
          </a:xfrm>
          <a:prstGeom prst="rect">
            <a:avLst/>
          </a:prstGeom>
          <a:solidFill>
            <a:srgbClr val="5750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ФИКСИРОВАННАЯ ОПЛАТА ТРУДА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58600" y="7992367"/>
            <a:ext cx="2788920" cy="2170718"/>
          </a:xfrm>
          <a:prstGeom prst="rect">
            <a:avLst/>
          </a:prstGeom>
          <a:solidFill>
            <a:srgbClr val="9D9DD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Компенсационные выплаты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Премии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Стимулирующие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люс 15"/>
          <p:cNvSpPr/>
          <p:nvPr/>
        </p:nvSpPr>
        <p:spPr>
          <a:xfrm>
            <a:off x="10407547" y="8620526"/>
            <a:ext cx="914400" cy="914400"/>
          </a:xfrm>
          <a:prstGeom prst="mathPlus">
            <a:avLst/>
          </a:prstGeom>
          <a:solidFill>
            <a:srgbClr val="ABAB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4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НАГРУЗКА ПЕДАГОГОВ 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144228" y="6237883"/>
            <a:ext cx="3475970" cy="40857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5158" y="4574733"/>
            <a:ext cx="9570402" cy="479208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YS Text"/>
              </a:rPr>
              <a:t>36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— для воспитателей и старших воспитателей ДОО, педагогов-психологов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социальных педагогов,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мастеров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производственного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обучения и др. </a:t>
            </a:r>
          </a:p>
          <a:p>
            <a:r>
              <a:rPr lang="ru-RU" b="1" dirty="0" smtClean="0">
                <a:solidFill>
                  <a:srgbClr val="333333"/>
                </a:solidFill>
                <a:latin typeface="YS Text"/>
              </a:rPr>
              <a:t>30 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инструкторов по физкультуре, воспитателей в интернатах и организациях для детей-сирот.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25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воспитателей, работающих с детьми 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с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ОВЗ.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24 часа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музыкальных руководителей и концертмейстеров.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20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учителей-дефектологов и логопедов.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18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для учителей, педагогов дополнительного образования </a:t>
            </a:r>
          </a:p>
          <a:p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720 часов в год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– для преподавателей СПО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9827" y="9689414"/>
            <a:ext cx="8101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Учебная (преподавательская) нагрузка </a:t>
            </a:r>
            <a:endParaRPr lang="ru-RU" sz="3600" b="1" dirty="0"/>
          </a:p>
        </p:txBody>
      </p:sp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895" y="2012431"/>
            <a:ext cx="2624455" cy="14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25158" y="2012431"/>
            <a:ext cx="12359322" cy="2050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base"/>
            <a:r>
              <a:rPr lang="ru-RU" b="1" dirty="0" smtClean="0">
                <a:solidFill>
                  <a:srgbClr val="000000"/>
                </a:solidFill>
                <a:latin typeface="PT Serif"/>
              </a:rPr>
              <a:t>С 1 сентября 2025 года  </a:t>
            </a:r>
          </a:p>
          <a:p>
            <a:pPr algn="ctr" fontAlgn="base"/>
            <a:r>
              <a:rPr lang="ru-RU" b="1" dirty="0" smtClean="0">
                <a:solidFill>
                  <a:srgbClr val="000000"/>
                </a:solidFill>
                <a:latin typeface="PT Serif"/>
              </a:rPr>
              <a:t>ПРИКАЗ </a:t>
            </a:r>
            <a:r>
              <a:rPr lang="ru-RU" b="1" dirty="0" err="1" smtClean="0">
                <a:solidFill>
                  <a:srgbClr val="000000"/>
                </a:solidFill>
                <a:latin typeface="PT Serif"/>
              </a:rPr>
              <a:t>Минпросвещения</a:t>
            </a:r>
            <a:r>
              <a:rPr lang="ru-RU" b="1" dirty="0" smtClean="0">
                <a:solidFill>
                  <a:srgbClr val="000000"/>
                </a:solidFill>
                <a:latin typeface="PT Serif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PT Serif"/>
              </a:rPr>
              <a:t>№</a:t>
            </a:r>
            <a:r>
              <a:rPr lang="ru-RU" b="1" dirty="0" smtClean="0">
                <a:solidFill>
                  <a:srgbClr val="000000"/>
                </a:solidFill>
                <a:latin typeface="PT Serif"/>
              </a:rPr>
              <a:t> 269</a:t>
            </a:r>
          </a:p>
          <a:p>
            <a:pPr algn="ctr" fontAlgn="base"/>
            <a:r>
              <a:rPr lang="ru-RU" b="1" dirty="0" smtClean="0">
                <a:solidFill>
                  <a:srgbClr val="000000"/>
                </a:solidFill>
                <a:latin typeface="PT Serif"/>
              </a:rPr>
              <a:t>О продолжительности рабочего времени (нормах часов педагогической работы за ставку заработной платы) педагогических работников организаций, осуществляющих образовательную деятельность</a:t>
            </a:r>
            <a:endParaRPr lang="ru-RU" b="1" i="0" dirty="0">
              <a:solidFill>
                <a:srgbClr val="000000"/>
              </a:solidFill>
              <a:effectLst/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40679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A6DB27-BA29-C092-928D-BECF5EFA3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E9ACC3-8BA4-09A5-10B2-B2C5810B035E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ПОДЗАКОННЫЕ АКТЫ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B9BC9E-0F1D-EC1E-0150-6C1C18AE0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021" y="3592832"/>
            <a:ext cx="4589056" cy="652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Фигура, имеющая форму буквы L 3">
            <a:extLst>
              <a:ext uri="{FF2B5EF4-FFF2-40B4-BE49-F238E27FC236}">
                <a16:creationId xmlns:a16="http://schemas.microsoft.com/office/drawing/2014/main" xmlns="" id="{EE06F8C3-2DEF-8F9B-ADEA-B69895FBAD0E}"/>
              </a:ext>
            </a:extLst>
          </p:cNvPr>
          <p:cNvSpPr/>
          <p:nvPr/>
        </p:nvSpPr>
        <p:spPr>
          <a:xfrm rot="18575806">
            <a:off x="2456513" y="4153274"/>
            <a:ext cx="368661" cy="640224"/>
          </a:xfrm>
          <a:prstGeom prst="corner">
            <a:avLst>
              <a:gd name="adj1" fmla="val 43709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98A825-70D5-1E40-CBCD-AE98BFA4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0" y="3592832"/>
            <a:ext cx="4703329" cy="652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038D27-B0BB-FFE2-3B10-D25CF947A0F7}"/>
              </a:ext>
            </a:extLst>
          </p:cNvPr>
          <p:cNvSpPr txBox="1"/>
          <p:nvPr/>
        </p:nvSpPr>
        <p:spPr>
          <a:xfrm>
            <a:off x="1629298" y="2336800"/>
            <a:ext cx="4890506" cy="875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Приказ Минпросвещения </a:t>
            </a:r>
          </a:p>
          <a:p>
            <a:pPr algn="ctr"/>
            <a:r>
              <a:rPr lang="ru-RU" b="1" dirty="0"/>
              <a:t>о перечне документов педагогов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85E9B2-12A0-C9BE-F489-071160DC5454}"/>
              </a:ext>
            </a:extLst>
          </p:cNvPr>
          <p:cNvSpPr txBox="1"/>
          <p:nvPr/>
        </p:nvSpPr>
        <p:spPr>
          <a:xfrm>
            <a:off x="9610267" y="2336800"/>
            <a:ext cx="2754793" cy="875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Разъяснения </a:t>
            </a:r>
          </a:p>
          <a:p>
            <a:pPr algn="ctr"/>
            <a:r>
              <a:rPr lang="ru-RU" b="1" dirty="0"/>
              <a:t>Минпросвещения</a:t>
            </a:r>
          </a:p>
        </p:txBody>
      </p:sp>
    </p:spTree>
    <p:extLst>
      <p:ext uri="{BB962C8B-B14F-4D97-AF65-F5344CB8AC3E}">
        <p14:creationId xmlns:p14="http://schemas.microsoft.com/office/powerpoint/2010/main" val="3795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НЕ ОБЯЗАНЫ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388" y="3444240"/>
            <a:ext cx="4946961" cy="54106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879" y="2010368"/>
            <a:ext cx="11762083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Осуществлять функции органов опеки (подомовые обходы) и других ведомств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Формировать дежурные патрули и участвовать в их работе </a:t>
            </a:r>
          </a:p>
          <a:p>
            <a:pPr algn="just"/>
            <a:endParaRPr lang="ru-RU" sz="2800" dirty="0" smtClean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/>
              <a:t>П</a:t>
            </a:r>
            <a:r>
              <a:rPr lang="ru-RU" sz="2800" dirty="0" smtClean="0"/>
              <a:t>роходить обучение (согласно 273 ФЗ – это </a:t>
            </a:r>
            <a:r>
              <a:rPr lang="ru-RU" sz="2800" b="1" dirty="0" smtClean="0"/>
              <a:t>право</a:t>
            </a:r>
            <a:r>
              <a:rPr lang="ru-RU" sz="2800" dirty="0" smtClean="0"/>
              <a:t>, а не обязанность)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Принимать участие в профессиональных конкурсах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Организовывать мероприятия, не предусмотренные образовательной программой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Принимать участие в работе методических объединений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Методическую работу осуществлять исключительно на рабочем месте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/>
              <a:t>Г</a:t>
            </a:r>
            <a:r>
              <a:rPr lang="ru-RU" sz="2800" dirty="0" smtClean="0"/>
              <a:t>отовить отчеты для разных ведомств  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69988" y="9655968"/>
            <a:ext cx="11687880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ОСНОВНОЙ ВИД ДЕЯТЕЛЬНОСТИ – ОБРАЗОВАТЕЛЬНАЯ !!!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ОБРАЗОВАТЕЛЬНЫЕ ОРГАНИЗАЦИИ НЕ ВПРАВЕ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385" y="2880360"/>
            <a:ext cx="10052473" cy="56545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43318" y="2090198"/>
            <a:ext cx="6644322" cy="3931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3200" dirty="0" smtClean="0">
                <a:solidFill>
                  <a:srgbClr val="575086"/>
                </a:solidFill>
                <a:latin typeface="Arial" panose="020B0604020202020204" pitchFamily="34" charset="0"/>
              </a:rPr>
              <a:t>Осуществлять деятельность, не предусмотренную 273 ФЗ</a:t>
            </a:r>
            <a:endParaRPr lang="ru-RU" sz="3200" dirty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endParaRPr lang="ru-RU" sz="3200" b="1" dirty="0" smtClean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endParaRPr lang="ru-RU" sz="3200" b="1" dirty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575086"/>
                </a:solidFill>
                <a:latin typeface="Arial" panose="020B0604020202020204" pitchFamily="34" charset="0"/>
              </a:rPr>
              <a:t>Статья </a:t>
            </a:r>
            <a:r>
              <a:rPr lang="ru-RU" sz="3200" b="1" dirty="0">
                <a:solidFill>
                  <a:srgbClr val="575086"/>
                </a:solidFill>
                <a:latin typeface="Arial" panose="020B0604020202020204" pitchFamily="34" charset="0"/>
              </a:rPr>
              <a:t>28. Компетенция, права, обязанности и ответственность образовательной организации</a:t>
            </a:r>
            <a:endParaRPr lang="ru-RU" sz="3200" dirty="0">
              <a:solidFill>
                <a:srgbClr val="57508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318" y="7200764"/>
            <a:ext cx="7071042" cy="120032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ОСНОВНОЙ ВИД ДЕЯТЕЛЬНОСТИ – ОБРАЗОВАТЕЛЬНАЯ !!!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423D67"/>
                </a:solidFill>
              </a:rPr>
              <a:t>ЕСЛИ ТРЕБУЮТ БОЛЬШЕ ДОКУМЕНТОВ?     </a:t>
            </a:r>
            <a:endParaRPr lang="ru-RU" sz="4800" b="1" dirty="0">
              <a:solidFill>
                <a:srgbClr val="423D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473" y="2133600"/>
            <a:ext cx="7013053" cy="692497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Выяснить какой </a:t>
            </a:r>
            <a:r>
              <a:rPr lang="ru-RU" sz="2000" b="1" dirty="0"/>
              <a:t>федеральный нормативный акт </a:t>
            </a:r>
            <a:r>
              <a:rPr lang="ru-RU" sz="2000" dirty="0"/>
              <a:t>устанавливает требования к ведению данного </a:t>
            </a:r>
            <a:r>
              <a:rPr lang="ru-RU" sz="2000" dirty="0" smtClean="0"/>
              <a:t>документа. 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</a:t>
            </a:r>
            <a:r>
              <a:rPr lang="ru-RU" sz="2000" dirty="0"/>
              <a:t>на федеральном уровне нет такого требования, </a:t>
            </a:r>
            <a:r>
              <a:rPr lang="ru-RU" sz="2000" dirty="0" smtClean="0"/>
              <a:t>то </a:t>
            </a:r>
            <a:r>
              <a:rPr lang="ru-RU" sz="2000" dirty="0"/>
              <a:t>необходимо выяснить какой </a:t>
            </a:r>
            <a:r>
              <a:rPr lang="ru-RU" sz="2000" b="1" dirty="0"/>
              <a:t>региональный нормативный акт </a:t>
            </a:r>
            <a:r>
              <a:rPr lang="ru-RU" sz="2000" dirty="0"/>
              <a:t>устанавливает требования к подготовке данного </a:t>
            </a:r>
            <a:r>
              <a:rPr lang="ru-RU" sz="2000" dirty="0" smtClean="0"/>
              <a:t>документа и насколько это правомерно.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требование </a:t>
            </a:r>
            <a:r>
              <a:rPr lang="ru-RU" sz="2000" dirty="0"/>
              <a:t>не установлено ни на федеральном, ни на региональном уровне, то необходимо проанализировать </a:t>
            </a:r>
            <a:r>
              <a:rPr lang="ru-RU" sz="2000" b="1" dirty="0"/>
              <a:t>локальные акты</a:t>
            </a:r>
            <a:r>
              <a:rPr lang="ru-RU" sz="2000" dirty="0"/>
              <a:t> вашей организации на предмет установления требования ведения данного документа</a:t>
            </a:r>
            <a:r>
              <a:rPr lang="ru-RU" sz="20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Проверить </a:t>
            </a:r>
            <a:r>
              <a:rPr lang="ru-RU" sz="2000" b="1" dirty="0" smtClean="0"/>
              <a:t>должностные инструкции</a:t>
            </a:r>
            <a:r>
              <a:rPr lang="ru-RU" sz="2000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запрашивают </a:t>
            </a:r>
            <a:r>
              <a:rPr lang="ru-RU" sz="2000" dirty="0"/>
              <a:t>документ, который не требуется ни федеральными, ни региональными, ни локальными актами, то вы</a:t>
            </a:r>
            <a:r>
              <a:rPr lang="ru-RU" sz="2000" b="1" dirty="0"/>
              <a:t> </a:t>
            </a:r>
            <a:r>
              <a:rPr lang="ru-RU" sz="4400" b="1" dirty="0"/>
              <a:t>не обязаны </a:t>
            </a:r>
            <a:r>
              <a:rPr lang="ru-RU" sz="2000" dirty="0"/>
              <a:t>предоставлять такой документ</a:t>
            </a:r>
            <a:r>
              <a:rPr lang="ru-RU" sz="2000" dirty="0" smtClean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3006" y="9245668"/>
            <a:ext cx="12916013" cy="14296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dirty="0"/>
              <a:t>Если в ваших локальных актах есть требования о подготовке документации, не являющейся обязательным требованием, то </a:t>
            </a:r>
            <a:r>
              <a:rPr lang="ru-RU" dirty="0" smtClean="0"/>
              <a:t>можно </a:t>
            </a:r>
            <a:r>
              <a:rPr lang="ru-RU" sz="3600" b="1" dirty="0"/>
              <a:t>скорректировать локальный акт </a:t>
            </a:r>
            <a:r>
              <a:rPr lang="ru-RU" dirty="0"/>
              <a:t>и упразднить данные документы из номенклатуры дел организации.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16" y="2133600"/>
            <a:ext cx="5479770" cy="6654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29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40D1C7-0DBA-A30B-CF66-4789F1398CF0}"/>
              </a:ext>
            </a:extLst>
          </p:cNvPr>
          <p:cNvSpPr txBox="1"/>
          <p:nvPr/>
        </p:nvSpPr>
        <p:spPr>
          <a:xfrm>
            <a:off x="2400698" y="506273"/>
            <a:ext cx="113040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423D67"/>
                </a:solidFill>
              </a:rPr>
              <a:t>ЧТО ДЕЛАТЬ В ОСВОБОДИВШЕЕСЯ ВРЕМЯ?       </a:t>
            </a:r>
            <a:endParaRPr lang="ru-RU" sz="4400" b="1" dirty="0">
              <a:solidFill>
                <a:srgbClr val="423D6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2" y="2064327"/>
            <a:ext cx="5130209" cy="51361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43" y="2064327"/>
            <a:ext cx="4458029" cy="85359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2" y="7401487"/>
            <a:ext cx="5130209" cy="31987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072" y="4142508"/>
            <a:ext cx="4119512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C24046-98DA-7384-D2DF-081D9450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A9F134-2467-7BCC-BA1A-F1DE792D2D62}"/>
              </a:ext>
            </a:extLst>
          </p:cNvPr>
          <p:cNvSpPr txBox="1"/>
          <p:nvPr/>
        </p:nvSpPr>
        <p:spPr>
          <a:xfrm>
            <a:off x="2937164" y="422448"/>
            <a:ext cx="8021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МЕТОДИЧЕСКАЯ РАБОТА ПЕДАГОГА 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480052-0A5B-4353-CDFE-3C763CA6090D}"/>
              </a:ext>
            </a:extLst>
          </p:cNvPr>
          <p:cNvSpPr/>
          <p:nvPr/>
        </p:nvSpPr>
        <p:spPr>
          <a:xfrm>
            <a:off x="372534" y="1692841"/>
            <a:ext cx="4628444" cy="6852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МЕТОДИЧЕСКАЯ РАБОТА ПЕДАГОГА </a:t>
            </a:r>
          </a:p>
          <a:p>
            <a:pPr algn="ctr"/>
            <a:endParaRPr lang="ru-RU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подготовкой к реализации ОП и анализом ее результативности </a:t>
            </a:r>
          </a:p>
          <a:p>
            <a:pPr algn="ctr"/>
            <a:endParaRPr lang="ru-RU" sz="2000" b="1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КТП </a:t>
            </a:r>
            <a:r>
              <a:rPr lang="ru-RU" sz="2000" dirty="0">
                <a:solidFill>
                  <a:srgbClr val="575086"/>
                </a:solidFill>
              </a:rPr>
              <a:t>(обязательный документ)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ОП </a:t>
            </a:r>
            <a:r>
              <a:rPr lang="ru-RU" sz="2000" dirty="0">
                <a:solidFill>
                  <a:srgbClr val="575086"/>
                </a:solidFill>
              </a:rPr>
              <a:t>(может участвовать)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дидактических материалов </a:t>
            </a:r>
            <a:r>
              <a:rPr lang="ru-RU" sz="2000" dirty="0">
                <a:solidFill>
                  <a:srgbClr val="575086"/>
                </a:solidFill>
              </a:rPr>
              <a:t>для занятий, конспектов, сценариев, подбор форм, методов и средств, и </a:t>
            </a:r>
            <a:r>
              <a:rPr lang="ru-RU" sz="2000" dirty="0" err="1">
                <a:solidFill>
                  <a:srgbClr val="575086"/>
                </a:solidFill>
              </a:rPr>
              <a:t>тд</a:t>
            </a:r>
            <a:r>
              <a:rPr lang="ru-RU" sz="2000" dirty="0">
                <a:solidFill>
                  <a:srgbClr val="575086"/>
                </a:solidFill>
              </a:rPr>
              <a:t>. (делает по своему усмотрению по мере необходимости)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Проведение педагогической диагностики </a:t>
            </a:r>
            <a:r>
              <a:rPr lang="ru-RU" sz="2000" dirty="0">
                <a:solidFill>
                  <a:srgbClr val="575086"/>
                </a:solidFill>
              </a:rPr>
              <a:t>и анализ ее результатов (делает по своему усмотрению по мере необходимости)</a:t>
            </a:r>
          </a:p>
          <a:p>
            <a:pPr algn="just"/>
            <a:endParaRPr lang="ru-RU" sz="2000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00673E0-862A-6DED-D2FC-6BABBB978651}"/>
              </a:ext>
            </a:extLst>
          </p:cNvPr>
          <p:cNvSpPr/>
          <p:nvPr/>
        </p:nvSpPr>
        <p:spPr>
          <a:xfrm>
            <a:off x="5245453" y="1692839"/>
            <a:ext cx="4628444" cy="6852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ПОВЫШЕНИЕ КВАЛИФИКАЦИИ</a:t>
            </a:r>
          </a:p>
          <a:p>
            <a:pPr algn="ctr"/>
            <a:endParaRPr lang="ru-RU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повышением уровня профессионального мастерства</a:t>
            </a:r>
          </a:p>
          <a:p>
            <a:pPr algn="just"/>
            <a:r>
              <a:rPr lang="ru-RU" sz="2000" b="1" dirty="0">
                <a:solidFill>
                  <a:srgbClr val="575086"/>
                </a:solidFill>
              </a:rPr>
              <a:t>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Обучение по программам ПК </a:t>
            </a:r>
            <a:r>
              <a:rPr lang="ru-RU" sz="2000" dirty="0">
                <a:solidFill>
                  <a:srgbClr val="575086"/>
                </a:solidFill>
              </a:rPr>
              <a:t>(ст.47 п.5 273 ФЗ право на ДПО по профилю деятельности не реже 1 раза в 3 года)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Участие в проектах, конкурсах</a:t>
            </a:r>
            <a:r>
              <a:rPr lang="ru-RU" sz="2000" dirty="0">
                <a:solidFill>
                  <a:srgbClr val="575086"/>
                </a:solidFill>
              </a:rPr>
              <a:t>,  форумах и др. НЕ является обязательным, по решению педагога.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Планы по саморазвитию</a:t>
            </a:r>
            <a:r>
              <a:rPr lang="ru-RU" sz="2000" dirty="0">
                <a:solidFill>
                  <a:srgbClr val="575086"/>
                </a:solidFill>
              </a:rPr>
              <a:t>, отчеты по самообразованию  не являются обязательным документом.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Подготовка к аттестации </a:t>
            </a:r>
            <a:r>
              <a:rPr lang="ru-RU" sz="2000" dirty="0">
                <a:solidFill>
                  <a:srgbClr val="575086"/>
                </a:solidFill>
              </a:rPr>
              <a:t>в соответствии с установленными требованиями. 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rgbClr val="575086"/>
                </a:solidFill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48E4BC4-0CA3-C851-4DC2-69E9FDD8022C}"/>
              </a:ext>
            </a:extLst>
          </p:cNvPr>
          <p:cNvSpPr/>
          <p:nvPr/>
        </p:nvSpPr>
        <p:spPr>
          <a:xfrm>
            <a:off x="10118372" y="1692839"/>
            <a:ext cx="4628444" cy="6852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НАУЧНО-ИССЛЕДОВАТЕЛЬСКАЯ ДЕЯТЕЛЬНОСТЬ</a:t>
            </a: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проведением научных исследований </a:t>
            </a: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Собственные исследования (магистратура, аспирантура и др.)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Участие в исследованиях ОО в рамках «методической темы ОО»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Разработка и публикация научных статей, учебных изданий, монографий и др. 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Участие в конференциях, симпозиумах, семинарах и др. 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rgbClr val="575086"/>
                </a:solidFill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E04A388-4A73-91E3-B347-7C806FC7853D}"/>
              </a:ext>
            </a:extLst>
          </p:cNvPr>
          <p:cNvSpPr/>
          <p:nvPr/>
        </p:nvSpPr>
        <p:spPr>
          <a:xfrm>
            <a:off x="372534" y="1229997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3FA42E9-B432-A584-2CCA-D45D419F97AD}"/>
              </a:ext>
            </a:extLst>
          </p:cNvPr>
          <p:cNvSpPr/>
          <p:nvPr/>
        </p:nvSpPr>
        <p:spPr>
          <a:xfrm>
            <a:off x="418253" y="8730215"/>
            <a:ext cx="10326703" cy="14253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Главный результат – удовлетворенность всех участников образовательных отношений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38" y="7274889"/>
            <a:ext cx="3667478" cy="29106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2559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ИСКЛЮЧЕНИЕ НЕЗАПЛАНИОВАННЫХ ПОРУЧЕНИЙ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3228" y="4721597"/>
            <a:ext cx="3445329" cy="2008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План мероприятий на год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5520" y="7084675"/>
            <a:ext cx="3445329" cy="2008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Образовательная программа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(ФГОС)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1180" y="1754636"/>
            <a:ext cx="5866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 Внеплановая  </a:t>
            </a:r>
          </a:p>
          <a:p>
            <a:pPr algn="ctr"/>
            <a:r>
              <a:rPr lang="ru-RU" sz="3600" b="1" dirty="0" smtClean="0"/>
              <a:t> деятельность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150" y="1653807"/>
            <a:ext cx="5850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Плановая </a:t>
            </a:r>
          </a:p>
          <a:p>
            <a:pPr algn="ctr"/>
            <a:r>
              <a:rPr lang="ru-RU" sz="3600" b="1" dirty="0" smtClean="0"/>
              <a:t>деятельность образовательной организации   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12085" y="3261348"/>
            <a:ext cx="3445329" cy="9508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ГИБДД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80032" y="8021538"/>
            <a:ext cx="3445329" cy="983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МИНЭКОЛОГИИ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12085" y="4366210"/>
            <a:ext cx="3445329" cy="10083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МЧС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12085" y="5635042"/>
            <a:ext cx="3445329" cy="9465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МВД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80033" y="6813350"/>
            <a:ext cx="3445329" cy="9764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МИНЗДРАВ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80031" y="9234382"/>
            <a:ext cx="3445329" cy="9625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ДРУГИЕ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>
          <a:xfrm>
            <a:off x="7107381" y="349060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>
            <a:off x="7107381" y="4693890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лево 20"/>
          <p:cNvSpPr/>
          <p:nvPr/>
        </p:nvSpPr>
        <p:spPr>
          <a:xfrm>
            <a:off x="7107381" y="5967777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7029113" y="724166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6983255" y="8364242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>
            <a:off x="6983255" y="9473347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Минус 17"/>
          <p:cNvSpPr/>
          <p:nvPr/>
        </p:nvSpPr>
        <p:spPr>
          <a:xfrm rot="16200000">
            <a:off x="1857448" y="6487929"/>
            <a:ext cx="9147465" cy="650841"/>
          </a:xfrm>
          <a:prstGeom prst="mathMinu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лево 25"/>
          <p:cNvSpPr/>
          <p:nvPr/>
        </p:nvSpPr>
        <p:spPr>
          <a:xfrm>
            <a:off x="5247094" y="528234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лево 26"/>
          <p:cNvSpPr/>
          <p:nvPr/>
        </p:nvSpPr>
        <p:spPr>
          <a:xfrm>
            <a:off x="5168745" y="7648863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3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5EB8FC-A60F-2992-D7CB-E02165D00F23}"/>
              </a:ext>
            </a:extLst>
          </p:cNvPr>
          <p:cNvSpPr txBox="1"/>
          <p:nvPr/>
        </p:nvSpPr>
        <p:spPr>
          <a:xfrm>
            <a:off x="2332017" y="483904"/>
            <a:ext cx="10477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ЧЕК-ЛИСТ МЕРОПРИЯТИЙ В РЕГИОНЕ  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597E4480-42D1-5E64-A003-EC8B577CE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95956"/>
              </p:ext>
            </p:extLst>
          </p:nvPr>
        </p:nvGraphicFramePr>
        <p:xfrm>
          <a:off x="424543" y="1607127"/>
          <a:ext cx="13683343" cy="88768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6752">
                  <a:extLst>
                    <a:ext uri="{9D8B030D-6E8A-4147-A177-3AD203B41FA5}">
                      <a16:colId xmlns:a16="http://schemas.microsoft.com/office/drawing/2014/main" xmlns="" val="1753451466"/>
                    </a:ext>
                  </a:extLst>
                </a:gridCol>
                <a:gridCol w="11454747">
                  <a:extLst>
                    <a:ext uri="{9D8B030D-6E8A-4147-A177-3AD203B41FA5}">
                      <a16:colId xmlns:a16="http://schemas.microsoft.com/office/drawing/2014/main" xmlns="" val="1901480196"/>
                    </a:ext>
                  </a:extLst>
                </a:gridCol>
                <a:gridCol w="1431844">
                  <a:extLst>
                    <a:ext uri="{9D8B030D-6E8A-4147-A177-3AD203B41FA5}">
                      <a16:colId xmlns:a16="http://schemas.microsoft.com/office/drawing/2014/main" xmlns="" val="4105617575"/>
                    </a:ext>
                  </a:extLst>
                </a:gridCol>
              </a:tblGrid>
              <a:tr h="519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00" dirty="0">
                          <a:effectLst/>
                        </a:rPr>
                        <a:t>№</a:t>
                      </a: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Мероприятие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Отметка</a:t>
                      </a: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9535796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Издание приказа о назначении ответственных за исполнение мероприятий по снижению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189829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2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и сопровождение «Горячей линии</a:t>
                      </a:r>
                      <a:r>
                        <a:rPr lang="ru-RU" sz="1800" kern="100" dirty="0" smtClean="0">
                          <a:effectLst/>
                        </a:rPr>
                        <a:t>»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667046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3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Информирование работников образования о нормах законодательства, регулирующих объем документарной нагрузки на учителей. Доведение до каждого </a:t>
                      </a:r>
                      <a:r>
                        <a:rPr lang="ru-RU" sz="1800" kern="100" dirty="0" smtClean="0">
                          <a:effectLst/>
                        </a:rPr>
                        <a:t>педагога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617554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4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Корректировка инструкции о делопроизводстве в </a:t>
                      </a:r>
                      <a:r>
                        <a:rPr lang="ru-RU" sz="1800" kern="100" dirty="0" smtClean="0">
                          <a:effectLst/>
                        </a:rPr>
                        <a:t>РОИВ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2593489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5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 smtClean="0">
                          <a:effectLst/>
                        </a:rPr>
                        <a:t>Формирование </a:t>
                      </a:r>
                      <a:r>
                        <a:rPr lang="ru-RU" sz="1800" kern="100" dirty="0">
                          <a:effectLst/>
                        </a:rPr>
                        <a:t>единого регионального плана мероприятий для </a:t>
                      </a:r>
                      <a:r>
                        <a:rPr lang="ru-RU" sz="1800" kern="100" dirty="0" smtClean="0">
                          <a:effectLst/>
                        </a:rPr>
                        <a:t>ОО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1877941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6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Анализ</a:t>
                      </a:r>
                      <a:r>
                        <a:rPr lang="ru-RU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и устранение скрытых механизмов, препятствующих снижению бюрократической 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392467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7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Корректировка правил внутреннего распорядка </a:t>
                      </a:r>
                      <a:r>
                        <a:rPr lang="ru-RU" sz="1800" kern="100" dirty="0" smtClean="0">
                          <a:effectLst/>
                        </a:rPr>
                        <a:t>ОО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048330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8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Корректировка положения об аттестации педагогических </a:t>
                      </a:r>
                      <a:r>
                        <a:rPr lang="ru-RU" sz="1800" kern="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работников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7136467"/>
                  </a:ext>
                </a:extLst>
              </a:tr>
              <a:tr h="45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9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совещаний и педагогических советов по вопросу снижения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338095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10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анализа и сокращение мониторингов и </a:t>
                      </a:r>
                      <a:r>
                        <a:rPr lang="ru-RU" sz="1800" kern="100" dirty="0" smtClean="0">
                          <a:effectLst/>
                        </a:rPr>
                        <a:t>запросов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0376154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11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анализа и сокращения данных, собираемых в региональных </a:t>
                      </a:r>
                      <a:r>
                        <a:rPr lang="ru-RU" sz="1800" kern="100" dirty="0" smtClean="0">
                          <a:effectLst/>
                        </a:rPr>
                        <a:t>информационных</a:t>
                      </a:r>
                      <a:r>
                        <a:rPr lang="ru-RU" sz="1800" kern="100" baseline="0" dirty="0" smtClean="0">
                          <a:effectLst/>
                        </a:rPr>
                        <a:t> систем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8078923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12 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Доработка региональных информационных систем в сфере образования с учетом принимаемых мер по снижению бюрократической нагрузки на образовательные организации.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771408"/>
                  </a:ext>
                </a:extLst>
              </a:tr>
              <a:tr h="37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13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Освещение мероприятий по снижению бюрократической нагрузки в региональных СМИ и </a:t>
                      </a:r>
                      <a:r>
                        <a:rPr lang="ru-RU" sz="1800" kern="100" dirty="0" smtClean="0">
                          <a:effectLst/>
                        </a:rPr>
                        <a:t>социальных</a:t>
                      </a:r>
                      <a:r>
                        <a:rPr lang="ru-RU" sz="1800" kern="100" baseline="0" dirty="0" smtClean="0">
                          <a:effectLst/>
                        </a:rPr>
                        <a:t> сетях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1391892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14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специального раздела на сайте </a:t>
                      </a:r>
                      <a:r>
                        <a:rPr lang="ru-RU" sz="1800" kern="100" dirty="0" smtClean="0">
                          <a:effectLst/>
                        </a:rPr>
                        <a:t>РОИВ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406201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15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и организация работы межведомственной рабочей </a:t>
                      </a:r>
                      <a:r>
                        <a:rPr lang="ru-RU" sz="1800" kern="100" dirty="0" smtClean="0">
                          <a:effectLst/>
                        </a:rPr>
                        <a:t>группы</a:t>
                      </a:r>
                      <a:r>
                        <a:rPr lang="ru-RU" sz="1800" kern="100" baseline="0" dirty="0" smtClean="0">
                          <a:effectLst/>
                        </a:rPr>
                        <a:t> по снижению бюрократической нагрузки 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7890410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16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аудита мониторингов и запросов на предмет соответствия закону в каждом </a:t>
                      </a:r>
                      <a:r>
                        <a:rPr lang="ru-RU" sz="1800" kern="100" dirty="0" smtClean="0">
                          <a:effectLst/>
                        </a:rPr>
                        <a:t>ведомстве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2335628"/>
                  </a:ext>
                </a:extLst>
              </a:tr>
              <a:tr h="37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17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Формирование единого </a:t>
                      </a:r>
                      <a:r>
                        <a:rPr lang="ru-RU" sz="1800" kern="100" dirty="0" smtClean="0">
                          <a:effectLst/>
                        </a:rPr>
                        <a:t>межведомственного</a:t>
                      </a:r>
                      <a:r>
                        <a:rPr lang="ru-RU" sz="1800" kern="100" baseline="0" dirty="0" smtClean="0">
                          <a:effectLst/>
                        </a:rPr>
                        <a:t> </a:t>
                      </a:r>
                      <a:r>
                        <a:rPr lang="ru-RU" sz="1800" kern="100" dirty="0" smtClean="0">
                          <a:effectLst/>
                        </a:rPr>
                        <a:t> </a:t>
                      </a:r>
                      <a:r>
                        <a:rPr lang="ru-RU" sz="1800" kern="100" dirty="0">
                          <a:effectLst/>
                        </a:rPr>
                        <a:t>перечня документов и показателей, требуемых </a:t>
                      </a:r>
                      <a:r>
                        <a:rPr lang="ru-RU" sz="1800" kern="100" dirty="0" smtClean="0">
                          <a:effectLst/>
                        </a:rPr>
                        <a:t>от</a:t>
                      </a:r>
                      <a:r>
                        <a:rPr lang="ru-RU" sz="1800" kern="100" baseline="0" dirty="0" smtClean="0">
                          <a:effectLst/>
                        </a:rPr>
                        <a:t> ОО</a:t>
                      </a:r>
                      <a:r>
                        <a:rPr lang="ru-RU" sz="1800" kern="100" dirty="0" smtClean="0">
                          <a:effectLst/>
                        </a:rPr>
                        <a:t> 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5602507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18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Организация контрольных (надзорных) и профилактических мероприятий,</a:t>
                      </a:r>
                      <a:r>
                        <a:rPr lang="ru-RU" sz="1800" kern="1200" dirty="0">
                          <a:effectLst/>
                        </a:rPr>
                        <a:t> </a:t>
                      </a:r>
                      <a:r>
                        <a:rPr lang="ru-RU" sz="1800" kern="100" dirty="0">
                          <a:effectLst/>
                        </a:rPr>
                        <a:t>направленных на соблюдение контролируемыми лицами допустимой документационной нагрузки педагогических </a:t>
                      </a:r>
                      <a:r>
                        <a:rPr lang="ru-RU" sz="1800" kern="100" dirty="0" smtClean="0">
                          <a:effectLst/>
                        </a:rPr>
                        <a:t>работников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1546015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19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в образовательных организациях профилактических визитов, экспертных сессий по вопросам снижения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6015388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20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ежемесячных мониторингов забюрократизированности </a:t>
                      </a:r>
                      <a:r>
                        <a:rPr lang="ru-RU" sz="1800" kern="100" dirty="0" smtClean="0">
                          <a:effectLst/>
                        </a:rPr>
                        <a:t>региона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840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1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ПЛАН МЕРОПРИЯТИЙ </a:t>
            </a:r>
            <a:r>
              <a:rPr lang="ru-RU" sz="4000" b="1" dirty="0" smtClean="0">
                <a:solidFill>
                  <a:srgbClr val="423D67"/>
                </a:solidFill>
              </a:rPr>
              <a:t>ОБРАЗОВАТЕЛЬНОЙ ОРГАНИЗАЦИИ ПО СНИЖЕНИЮ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9AF6C140-D492-98A8-03D7-B4CEF951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070" y="6892214"/>
            <a:ext cx="2978728" cy="32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0C58725-D6DE-A3E6-F10B-FF270A0F40FB}"/>
              </a:ext>
            </a:extLst>
          </p:cNvPr>
          <p:cNvSpPr txBox="1"/>
          <p:nvPr/>
        </p:nvSpPr>
        <p:spPr>
          <a:xfrm>
            <a:off x="557188" y="2437961"/>
            <a:ext cx="12604629" cy="7709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Проведение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педагогического совета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 вопросу снижения документационной нагрузки педагогических работников ДОУ.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575086"/>
                </a:solidFill>
                <a:latin typeface="YS Text"/>
              </a:rPr>
              <a:t>Анализ </a:t>
            </a:r>
            <a:r>
              <a:rPr lang="ru-RU" sz="2000" b="1" dirty="0">
                <a:solidFill>
                  <a:srgbClr val="575086"/>
                </a:solidFill>
                <a:latin typeface="YS Text"/>
              </a:rPr>
              <a:t>нормативно-правовых актов</a:t>
            </a:r>
            <a:r>
              <a:rPr lang="ru-RU" sz="2000" dirty="0">
                <a:solidFill>
                  <a:srgbClr val="575086"/>
                </a:solidFill>
                <a:latin typeface="YS Text"/>
              </a:rPr>
              <a:t>, связанных с трудовой деятельностью воспитателя и их актуализация.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Актуализация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 упорядочение перечня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внутренних отчётных документов и мониторингов, требующих привлечение педагогов.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изменений в должностные инструкции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с учётом положений Федерального </a:t>
            </a:r>
            <a:r>
              <a:rPr lang="ru-RU" sz="2000" b="0" i="0" dirty="0" smtClean="0">
                <a:solidFill>
                  <a:srgbClr val="575086"/>
                </a:solidFill>
                <a:effectLst/>
                <a:latin typeface="YS Text"/>
              </a:rPr>
              <a:t>закона 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«Об образовании в РФ», приказов Минпросвещения и Минтруда России.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изменений в локальные акты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ДОУ (должностные инструкции, должностные обязанности, Правила внутреннего распорядка, положение об оплате труда, положение о разработке и реализации образовательной программы, положение о проведении педагогической диагностики и  др.).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незапланированных поручений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и обязанностей, не связанных с непосредственным 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решением педагогических задач.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YS Text"/>
              </a:rPr>
              <a:t> Внедрение</a:t>
            </a: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информационных технологий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 для сбора отчётных данных и данных мониторингов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YS Text"/>
              </a:rPr>
              <a:t>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YS Text"/>
              </a:rPr>
              <a:t> Повышение </a:t>
            </a:r>
            <a:r>
              <a:rPr lang="ru-RU" sz="2000" b="1" dirty="0">
                <a:solidFill>
                  <a:srgbClr val="FF0000"/>
                </a:solidFill>
                <a:latin typeface="YS Text"/>
              </a:rPr>
              <a:t>квалификации</a:t>
            </a:r>
            <a:r>
              <a:rPr lang="ru-RU" sz="2000" dirty="0">
                <a:solidFill>
                  <a:srgbClr val="FF0000"/>
                </a:solidFill>
                <a:latin typeface="YS Text"/>
              </a:rPr>
              <a:t> в области применения информационных технологий для оформления содержания и результатов педагогической деятельности</a:t>
            </a:r>
            <a:endParaRPr lang="ru-RU" sz="20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Замещение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документов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, оформляемых на бумажном носителе, на электронную форму.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дублирования информации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 на электронном и бумажном носителе.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Правовое просвещение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посредством размещения правовой информации в открытых и общедоступных информационных ресурсах образовательной организации, проведения заседания педагогического совета, индивидуальных консультаций, 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YS Text"/>
              </a:rPr>
              <a:t>обучения.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</a:pP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40990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5EB8FC-A60F-2992-D7CB-E02165D00F23}"/>
              </a:ext>
            </a:extLst>
          </p:cNvPr>
          <p:cNvSpPr txBox="1"/>
          <p:nvPr/>
        </p:nvSpPr>
        <p:spPr>
          <a:xfrm>
            <a:off x="2332017" y="483904"/>
            <a:ext cx="10477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НАУЧНО-МЕТОДИЧЕСКОЕ СОПРОВОЖДЕНИЕ СНИЖЕНИЯ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9424812"/>
              </p:ext>
            </p:extLst>
          </p:nvPr>
        </p:nvGraphicFramePr>
        <p:xfrm>
          <a:off x="1117811" y="2621280"/>
          <a:ext cx="7462309" cy="608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68840" y="2621280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</a:rPr>
              <a:t>Вебинары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68840" y="4149002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Работа в чатах 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68840" y="5676724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Информационный ресурс «Образование без бюрократии»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68840" y="7204446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Семинары-совещания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6400" y="9037320"/>
            <a:ext cx="12176760" cy="1082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Синхронизация ОО, ИРО, РОИВ, Рособрнадзора  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10D0901-8285-AAA7-2E90-9B067413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1BBD90D-9CAB-291C-E06B-563DFA32BBE5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6B1B43-C29C-CA08-681F-55BBFFE4F3A8}"/>
              </a:ext>
            </a:extLst>
          </p:cNvPr>
          <p:cNvSpPr txBox="1"/>
          <p:nvPr/>
        </p:nvSpPr>
        <p:spPr>
          <a:xfrm>
            <a:off x="1834487" y="625982"/>
            <a:ext cx="11315456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ЧАТЫ С ПЕДАГОГИЧЕСКИМИ </a:t>
            </a:r>
            <a:r>
              <a:rPr lang="ru-RU" sz="3182" b="1" dirty="0" smtClean="0">
                <a:solidFill>
                  <a:srgbClr val="423D67"/>
                </a:solidFill>
                <a:latin typeface="Arial" panose="020B0604020202020204"/>
              </a:rPr>
              <a:t>РАБОТНИКАМИ (</a:t>
            </a:r>
            <a:r>
              <a:rPr lang="ru-RU" sz="3182" b="1" dirty="0" err="1" smtClean="0">
                <a:solidFill>
                  <a:srgbClr val="423D67"/>
                </a:solidFill>
                <a:latin typeface="Arial" panose="020B0604020202020204"/>
              </a:rPr>
              <a:t>тг</a:t>
            </a:r>
            <a:r>
              <a:rPr lang="ru-RU" sz="3182" b="1" dirty="0" smtClean="0">
                <a:solidFill>
                  <a:srgbClr val="423D67"/>
                </a:solidFill>
                <a:latin typeface="Arial" panose="020B0604020202020204"/>
              </a:rPr>
              <a:t>)  </a:t>
            </a:r>
            <a:endParaRPr lang="ru-RU" sz="3182" b="1" dirty="0">
              <a:solidFill>
                <a:srgbClr val="423D67"/>
              </a:solidFill>
              <a:latin typeface="Arial" panose="020B060402020202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2D2877-0E41-ACDE-EFFC-D2B0CF4EF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15" y="1954820"/>
            <a:ext cx="3101174" cy="3101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EAB2DC0-5C5C-52A6-F2A7-B8954DE12135}"/>
              </a:ext>
            </a:extLst>
          </p:cNvPr>
          <p:cNvSpPr txBox="1"/>
          <p:nvPr/>
        </p:nvSpPr>
        <p:spPr>
          <a:xfrm>
            <a:off x="4329843" y="2993964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Дошкольное </a:t>
            </a:r>
            <a:r>
              <a:rPr lang="ru-RU" sz="4000" b="1" dirty="0" err="1"/>
              <a:t>образование_Бюрнагрузка</a:t>
            </a:r>
            <a:r>
              <a:rPr lang="ru-RU" sz="4000" b="1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4B64578-80D8-DCB9-E7DC-E8B53BA76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404" y="4696132"/>
            <a:ext cx="3334032" cy="3334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C7FCDB6-4C7E-41A6-4734-A1B547A01933}"/>
              </a:ext>
            </a:extLst>
          </p:cNvPr>
          <p:cNvSpPr txBox="1"/>
          <p:nvPr/>
        </p:nvSpPr>
        <p:spPr>
          <a:xfrm>
            <a:off x="6305578" y="5886377"/>
            <a:ext cx="4796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/>
              <a:t>СПО_Рособрнадзор</a:t>
            </a:r>
            <a:r>
              <a:rPr lang="ru-RU" sz="4000" b="1" dirty="0"/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03" y="6802583"/>
            <a:ext cx="3156886" cy="3156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3455" y="8030164"/>
            <a:ext cx="5015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/>
              <a:t>Школы_Бюрнагрузка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7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РАБОТА С РОСПОТРЕБНАДЗОРОМ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1C46AF-C251-B894-AACA-AFE76D66F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06" y="1856381"/>
            <a:ext cx="5845335" cy="825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F65ACA-4D19-A0C1-35E9-D4C49DD729D0}"/>
              </a:ext>
            </a:extLst>
          </p:cNvPr>
          <p:cNvSpPr txBox="1"/>
          <p:nvPr/>
        </p:nvSpPr>
        <p:spPr>
          <a:xfrm>
            <a:off x="8251038" y="1702698"/>
            <a:ext cx="6891438" cy="5584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Не требуются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3200" dirty="0"/>
              <a:t>1</a:t>
            </a:r>
            <a:r>
              <a:rPr lang="ru-RU" sz="3200" dirty="0" smtClean="0"/>
              <a:t>. Журнал </a:t>
            </a:r>
            <a:r>
              <a:rPr lang="ru-RU" sz="3200" dirty="0"/>
              <a:t>утреннего фильтра </a:t>
            </a:r>
          </a:p>
          <a:p>
            <a:r>
              <a:rPr lang="ru-RU" sz="3200" dirty="0"/>
              <a:t>2. Журнал кварцевания </a:t>
            </a:r>
          </a:p>
          <a:p>
            <a:r>
              <a:rPr lang="ru-RU" sz="3200" dirty="0"/>
              <a:t>3. Журнал проветривания </a:t>
            </a:r>
          </a:p>
          <a:p>
            <a:r>
              <a:rPr lang="ru-RU" sz="3200" dirty="0"/>
              <a:t>4. Журнал карантина </a:t>
            </a:r>
          </a:p>
          <a:p>
            <a:r>
              <a:rPr lang="ru-RU" sz="3200" dirty="0"/>
              <a:t>5. Журнал обработки игрушек</a:t>
            </a:r>
          </a:p>
          <a:p>
            <a:r>
              <a:rPr lang="ru-RU" sz="3200" dirty="0"/>
              <a:t>6. Журнал учета бактерицидных ламп </a:t>
            </a:r>
          </a:p>
          <a:p>
            <a:r>
              <a:rPr lang="ru-RU" sz="3200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5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0D0901-8285-AAA7-2E90-9B067413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BBD90D-9CAB-291C-E06B-563DFA32BBE5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6B1B43-C29C-CA08-681F-55BBFFE4F3A8}"/>
              </a:ext>
            </a:extLst>
          </p:cNvPr>
          <p:cNvSpPr txBox="1"/>
          <p:nvPr/>
        </p:nvSpPr>
        <p:spPr>
          <a:xfrm>
            <a:off x="1834487" y="625982"/>
            <a:ext cx="11315456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ЧАТЫ С ПЕДАГОГИЧЕСКИМИ </a:t>
            </a:r>
            <a:r>
              <a:rPr lang="ru-RU" sz="3182" b="1" dirty="0" smtClean="0">
                <a:solidFill>
                  <a:srgbClr val="423D67"/>
                </a:solidFill>
                <a:latin typeface="Arial" panose="020B0604020202020204"/>
              </a:rPr>
              <a:t>РАБОТНИКАМИ  (МАХ)  </a:t>
            </a:r>
            <a:endParaRPr lang="ru-RU" sz="3182" b="1" dirty="0">
              <a:solidFill>
                <a:srgbClr val="423D67"/>
              </a:solidFill>
              <a:latin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AB2DC0-5C5C-52A6-F2A7-B8954DE12135}"/>
              </a:ext>
            </a:extLst>
          </p:cNvPr>
          <p:cNvSpPr txBox="1"/>
          <p:nvPr/>
        </p:nvSpPr>
        <p:spPr>
          <a:xfrm>
            <a:off x="1559917" y="4249995"/>
            <a:ext cx="57013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Дошкольное образование</a:t>
            </a:r>
            <a:r>
              <a:rPr lang="ru-RU" sz="3600" b="1" dirty="0" smtClean="0"/>
              <a:t>_</a:t>
            </a:r>
          </a:p>
          <a:p>
            <a:r>
              <a:rPr lang="ru-RU" sz="3600" b="1" dirty="0" err="1" smtClean="0"/>
              <a:t>Бюрнагрузка</a:t>
            </a:r>
            <a:r>
              <a:rPr lang="ru-RU" sz="3600" b="1" dirty="0" smtClean="0"/>
              <a:t> </a:t>
            </a:r>
            <a:endParaRPr lang="ru-RU" sz="3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7FCDB6-4C7E-41A6-4734-A1B547A01933}"/>
              </a:ext>
            </a:extLst>
          </p:cNvPr>
          <p:cNvSpPr txBox="1"/>
          <p:nvPr/>
        </p:nvSpPr>
        <p:spPr>
          <a:xfrm>
            <a:off x="8226215" y="4203829"/>
            <a:ext cx="4337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/>
              <a:t>СПО_Рособрнадзор</a:t>
            </a:r>
            <a:r>
              <a:rPr lang="ru-RU" sz="3600" b="1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0615" y="8664399"/>
            <a:ext cx="4566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/>
              <a:t>Школы_Бюрнагрузка</a:t>
            </a:r>
            <a:r>
              <a:rPr lang="ru-RU" sz="3600" b="1" dirty="0" smtClean="0"/>
              <a:t> </a:t>
            </a:r>
            <a:endParaRPr lang="ru-RU" sz="3600" b="1" dirty="0"/>
          </a:p>
        </p:txBody>
      </p:sp>
      <p:pic>
        <p:nvPicPr>
          <p:cNvPr id="14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58196"/>
            <a:ext cx="2192155" cy="209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879" y="6173975"/>
            <a:ext cx="2255520" cy="22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795" y="1958196"/>
            <a:ext cx="2226055" cy="2193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2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19" y="3567236"/>
            <a:ext cx="5271964" cy="5271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3" y="3608799"/>
            <a:ext cx="8099858" cy="5230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8073" y="531169"/>
            <a:ext cx="6364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423D67"/>
                </a:solidFill>
              </a:rPr>
              <a:t>ИНФОРМАЦИОННЫЙ КАНАЛ </a:t>
            </a:r>
            <a:endParaRPr lang="ru-RU" sz="3600" b="1" dirty="0">
              <a:solidFill>
                <a:srgbClr val="423D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065" y="2147221"/>
            <a:ext cx="33329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423D67"/>
                </a:solidFill>
              </a:rPr>
              <a:t>RUTUBE</a:t>
            </a:r>
            <a:r>
              <a:rPr lang="ru-RU" sz="5400" b="1" dirty="0">
                <a:solidFill>
                  <a:srgbClr val="423D67"/>
                </a:solidFill>
              </a:rPr>
              <a:t>     </a:t>
            </a:r>
          </a:p>
          <a:p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26813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6B1B43-C29C-CA08-681F-55BBFFE4F3A8}"/>
              </a:ext>
            </a:extLst>
          </p:cNvPr>
          <p:cNvSpPr txBox="1"/>
          <p:nvPr/>
        </p:nvSpPr>
        <p:spPr>
          <a:xfrm>
            <a:off x="1834487" y="625982"/>
            <a:ext cx="12020058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 smtClean="0">
                <a:solidFill>
                  <a:srgbClr val="423D67"/>
                </a:solidFill>
                <a:latin typeface="Arial" panose="020B0604020202020204"/>
              </a:rPr>
              <a:t>ОПРОС О РЕАЛИЗАЦИИ ПЛАНА </a:t>
            </a:r>
            <a:r>
              <a:rPr lang="ru-RU" sz="3182" b="1" dirty="0" smtClean="0">
                <a:solidFill>
                  <a:srgbClr val="423D67"/>
                </a:solidFill>
                <a:latin typeface="Arial" panose="020B0604020202020204"/>
              </a:rPr>
              <a:t>  </a:t>
            </a:r>
            <a:endParaRPr lang="ru-RU" sz="3182" b="1" dirty="0">
              <a:solidFill>
                <a:srgbClr val="423D67"/>
              </a:solidFill>
              <a:latin typeface="Arial" panose="020B060402020202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2153732"/>
            <a:ext cx="7371339" cy="73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1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ПЕДАГОГИЧЕСКИХ РАБОТНИКОВ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709067" y="2738545"/>
            <a:ext cx="3142497" cy="5485362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423D67"/>
                </a:solidFill>
              </a:rPr>
              <a:t>Музыкальный руководитель </a:t>
            </a:r>
            <a:endParaRPr lang="ru-RU" sz="2800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423D67"/>
                </a:solidFill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423D67"/>
                </a:solidFill>
              </a:rPr>
              <a:t>Инструктор по физической культуре</a:t>
            </a: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423D67"/>
                </a:solidFill>
              </a:rPr>
              <a:t> </a:t>
            </a:r>
            <a:endParaRPr lang="ru-RU" sz="2800" b="1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Календарно –тематический план </a:t>
            </a:r>
          </a:p>
          <a:p>
            <a:endParaRPr lang="ru-RU" sz="2400" dirty="0" smtClean="0">
              <a:solidFill>
                <a:srgbClr val="423D67"/>
              </a:solidFill>
            </a:endParaRPr>
          </a:p>
          <a:p>
            <a:endParaRPr lang="en-US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0428" y="9165418"/>
            <a:ext cx="12638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Можно сокращать количество документов уже сейчас! </a:t>
            </a:r>
            <a:endParaRPr lang="ru-RU" sz="40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4125521" y="2709292"/>
            <a:ext cx="3342019" cy="5514614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Педагог-психолог </a:t>
            </a:r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3156" b="1" dirty="0" smtClean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План работы педагога-психолога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 Журнал учета групповых и  индивидуальных занятий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Психологическое заключение (по запросу)</a:t>
            </a:r>
          </a:p>
          <a:p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7619899" y="2673627"/>
            <a:ext cx="3477591" cy="5550279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Учитель-логопед</a:t>
            </a:r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 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План  работы учителя-логопеда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Журнал учета логопедических занятий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Заключение учителя-логопеда( по запросу) </a:t>
            </a: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11249849" y="2658231"/>
            <a:ext cx="3477591" cy="5550279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 smtClean="0">
              <a:solidFill>
                <a:srgbClr val="423D67"/>
              </a:solidFill>
            </a:endParaRPr>
          </a:p>
          <a:p>
            <a:pPr algn="ctr"/>
            <a:endParaRPr lang="ru-RU" sz="3156" b="1" dirty="0" smtClean="0">
              <a:solidFill>
                <a:srgbClr val="423D67"/>
              </a:solidFill>
            </a:endParaRP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Учитель-дефектолог</a:t>
            </a:r>
          </a:p>
          <a:p>
            <a:pPr algn="ctr"/>
            <a:endParaRPr lang="ru-RU" sz="3156" b="1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План коррекционно-развивающей работы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Журнал учета групповой и индивидуальной работы 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Заключение учителя – дефектолога  ( по запросу) </a:t>
            </a:r>
          </a:p>
          <a:p>
            <a:pPr marL="457200" indent="-457200">
              <a:buAutoNum type="arabicPeriod"/>
            </a:pPr>
            <a:endParaRPr lang="ru-RU" sz="20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0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en-US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5521" y="1852452"/>
            <a:ext cx="6732356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Обсуждено на заседании в Госдуме 6.10.2025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4812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10D0901-8285-AAA7-2E90-9B067413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1BBD90D-9CAB-291C-E06B-563DFA32BBE5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6B1B43-C29C-CA08-681F-55BBFFE4F3A8}"/>
              </a:ext>
            </a:extLst>
          </p:cNvPr>
          <p:cNvSpPr txBox="1"/>
          <p:nvPr/>
        </p:nvSpPr>
        <p:spPr>
          <a:xfrm>
            <a:off x="1834487" y="625982"/>
            <a:ext cx="11315456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 smtClean="0">
                <a:solidFill>
                  <a:srgbClr val="423D67"/>
                </a:solidFill>
                <a:latin typeface="Arial" panose="020B0604020202020204"/>
              </a:rPr>
              <a:t>МЕХАНИЗМЫ РАБОТЫ  </a:t>
            </a:r>
            <a:endParaRPr lang="ru-RU" sz="3182" b="1" dirty="0">
              <a:solidFill>
                <a:srgbClr val="423D67"/>
              </a:solidFill>
              <a:latin typeface="Arial" panose="020B0604020202020204"/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748146" y="2410690"/>
          <a:ext cx="6525490" cy="580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/>
          </p:nvPr>
        </p:nvGraphicFramePr>
        <p:xfrm>
          <a:off x="8271164" y="2258290"/>
          <a:ext cx="6428509" cy="6075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Схема 11"/>
          <p:cNvGraphicFramePr/>
          <p:nvPr>
            <p:extLst/>
          </p:nvPr>
        </p:nvGraphicFramePr>
        <p:xfrm>
          <a:off x="748147" y="8024814"/>
          <a:ext cx="13951526" cy="2701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88474" y="2272144"/>
            <a:ext cx="550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Механизмы обратной связи 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030749" y="2333699"/>
            <a:ext cx="5668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Организационные структуры   </a:t>
            </a:r>
            <a:endParaRPr lang="ru-RU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01048" y="7618697"/>
            <a:ext cx="3004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Формы работы </a:t>
            </a:r>
            <a:endParaRPr lang="ru-RU" sz="3200" b="1" dirty="0"/>
          </a:p>
        </p:txBody>
      </p:sp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2" y="2856919"/>
            <a:ext cx="914428" cy="914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59" y="5212192"/>
            <a:ext cx="914428" cy="914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860" y="2952642"/>
            <a:ext cx="914428" cy="914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3" y="5212192"/>
            <a:ext cx="914428" cy="914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698" y="2918474"/>
            <a:ext cx="914428" cy="914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765" y="8333509"/>
            <a:ext cx="720189" cy="72018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трелка вниз 23"/>
          <p:cNvSpPr/>
          <p:nvPr/>
        </p:nvSpPr>
        <p:spPr>
          <a:xfrm>
            <a:off x="2146591" y="5165662"/>
            <a:ext cx="484632" cy="371190"/>
          </a:xfrm>
          <a:prstGeom prst="downArrow">
            <a:avLst/>
          </a:prstGeom>
          <a:solidFill>
            <a:srgbClr val="CDCD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5540955" y="5132467"/>
            <a:ext cx="484632" cy="371190"/>
          </a:xfrm>
          <a:prstGeom prst="downArrow">
            <a:avLst/>
          </a:prstGeom>
          <a:solidFill>
            <a:srgbClr val="CDCD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6200000">
            <a:off x="3796270" y="6158543"/>
            <a:ext cx="484632" cy="371190"/>
          </a:xfrm>
          <a:prstGeom prst="downArrow">
            <a:avLst/>
          </a:prstGeom>
          <a:solidFill>
            <a:srgbClr val="CDCD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5" y="8101793"/>
            <a:ext cx="789725" cy="7897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39" y="8333509"/>
            <a:ext cx="722836" cy="7228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трелка вниз 25"/>
          <p:cNvSpPr/>
          <p:nvPr/>
        </p:nvSpPr>
        <p:spPr>
          <a:xfrm rot="16200000" flipV="1">
            <a:off x="7558019" y="5780482"/>
            <a:ext cx="484632" cy="692275"/>
          </a:xfrm>
          <a:prstGeom prst="downArrow">
            <a:avLst/>
          </a:prstGeom>
          <a:solidFill>
            <a:srgbClr val="CDCD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873" y="2856919"/>
            <a:ext cx="914428" cy="914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65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0989" y="433702"/>
            <a:ext cx="11174670" cy="1395042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 marR="8400">
              <a:spcBef>
                <a:spcPts val="165"/>
              </a:spcBef>
              <a:tabLst>
                <a:tab pos="2848575" algn="l"/>
              </a:tabLst>
            </a:pP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РЕЗУЛЬТАТЫ</a:t>
            </a:r>
            <a:r>
              <a:rPr sz="2976" b="1" dirty="0">
                <a:solidFill>
                  <a:srgbClr val="423B62"/>
                </a:solidFill>
                <a:latin typeface="Arial"/>
                <a:cs typeface="Arial"/>
              </a:rPr>
              <a:t>	УЧАСТИЯ</a:t>
            </a:r>
            <a:r>
              <a:rPr sz="2976" b="1" spc="-58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ПЕДАГОГИЧЕСКИХ</a:t>
            </a:r>
            <a:r>
              <a:rPr sz="2976" b="1" spc="-58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РАБОТНИКОВ </a:t>
            </a:r>
            <a:r>
              <a:rPr sz="2976" b="1" dirty="0">
                <a:solidFill>
                  <a:srgbClr val="423B62"/>
                </a:solidFill>
                <a:latin typeface="Arial"/>
                <a:cs typeface="Arial"/>
              </a:rPr>
              <a:t>В</a:t>
            </a:r>
            <a:r>
              <a:rPr sz="2976" b="1" spc="-83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ДОБРОВОЛЬНОМ</a:t>
            </a:r>
            <a:r>
              <a:rPr sz="2976" b="1" spc="-66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АНКЕТИРОВАНИИ</a:t>
            </a:r>
            <a:r>
              <a:rPr sz="2976" b="1" spc="33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23B62"/>
                </a:solidFill>
                <a:latin typeface="Arial"/>
                <a:cs typeface="Arial"/>
              </a:rPr>
              <a:t>ПО</a:t>
            </a:r>
            <a:r>
              <a:rPr sz="2976" b="1" spc="-83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ВОПРОСАМ БЮРОКРАТИЧЕСКОЙ</a:t>
            </a:r>
            <a:r>
              <a:rPr sz="2976" b="1" spc="-58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НАГРУЗКИ</a:t>
            </a:r>
            <a:endParaRPr sz="2976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2462" y="3319807"/>
            <a:ext cx="11075974" cy="859829"/>
          </a:xfrm>
          <a:prstGeom prst="rect">
            <a:avLst/>
          </a:prstGeom>
          <a:solidFill>
            <a:srgbClr val="709EE4">
              <a:alpha val="25881"/>
            </a:srgbClr>
          </a:solidFill>
        </p:spPr>
        <p:txBody>
          <a:bodyPr vert="horz" wrap="square" lIns="0" tIns="246739" rIns="0" bIns="0" rtlCol="0">
            <a:spAutoFit/>
          </a:bodyPr>
          <a:lstStyle/>
          <a:p>
            <a:pPr marL="222594">
              <a:spcBef>
                <a:spcPts val="1943"/>
              </a:spcBef>
            </a:pPr>
            <a:r>
              <a:rPr sz="1984" b="1" dirty="0">
                <a:solidFill>
                  <a:srgbClr val="433C63"/>
                </a:solidFill>
                <a:latin typeface="Arial"/>
                <a:cs typeface="Arial"/>
              </a:rPr>
              <a:t>КОЛИЧЕСТВО</a:t>
            </a:r>
            <a:r>
              <a:rPr sz="1984" b="1" spc="-83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984" b="1" dirty="0">
                <a:solidFill>
                  <a:srgbClr val="433C63"/>
                </a:solidFill>
                <a:latin typeface="Arial"/>
                <a:cs typeface="Arial"/>
              </a:rPr>
              <a:t>УЧАСТНИКОВ</a:t>
            </a:r>
            <a:r>
              <a:rPr sz="1984" b="1" spc="-17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984" b="1" dirty="0">
                <a:solidFill>
                  <a:srgbClr val="433C63"/>
                </a:solidFill>
                <a:latin typeface="Arial"/>
                <a:cs typeface="Arial"/>
              </a:rPr>
              <a:t>ДОБРОВОЛЬНОГО</a:t>
            </a:r>
            <a:r>
              <a:rPr sz="1984" b="1" spc="-83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984" b="1" spc="-17" dirty="0">
                <a:solidFill>
                  <a:srgbClr val="433C63"/>
                </a:solidFill>
                <a:latin typeface="Arial"/>
                <a:cs typeface="Arial"/>
              </a:rPr>
              <a:t>АНКЕТИРОВАНИЯ</a:t>
            </a:r>
            <a:endParaRPr sz="1984">
              <a:latin typeface="Arial"/>
              <a:cs typeface="Arial"/>
            </a:endParaRPr>
          </a:p>
          <a:p>
            <a:pPr marL="222594"/>
            <a:r>
              <a:rPr sz="1984" b="1" dirty="0">
                <a:solidFill>
                  <a:srgbClr val="433C63"/>
                </a:solidFill>
                <a:latin typeface="Arial"/>
                <a:cs typeface="Arial"/>
              </a:rPr>
              <a:t>ПО</a:t>
            </a:r>
            <a:r>
              <a:rPr sz="1984" b="1" spc="-33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984" b="1" dirty="0">
                <a:solidFill>
                  <a:srgbClr val="433C63"/>
                </a:solidFill>
                <a:latin typeface="Arial"/>
                <a:cs typeface="Arial"/>
              </a:rPr>
              <a:t>УРОВНЯМ</a:t>
            </a:r>
            <a:r>
              <a:rPr sz="1984" b="1" spc="-33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984" b="1" spc="-17" dirty="0">
                <a:solidFill>
                  <a:srgbClr val="433C63"/>
                </a:solidFill>
                <a:latin typeface="Arial"/>
                <a:cs typeface="Arial"/>
              </a:rPr>
              <a:t>ОБРАЗОВАНИЯ</a:t>
            </a:r>
            <a:endParaRPr sz="1984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96137" y="5320077"/>
            <a:ext cx="2060011" cy="326544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</a:pPr>
            <a:r>
              <a:rPr sz="1984" b="1" dirty="0">
                <a:solidFill>
                  <a:srgbClr val="433C63"/>
                </a:solidFill>
                <a:latin typeface="Arial"/>
                <a:cs typeface="Arial"/>
              </a:rPr>
              <a:t>ДЕТСКИЕ</a:t>
            </a:r>
            <a:r>
              <a:rPr sz="1984" b="1" spc="-17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984" b="1" spc="-33" dirty="0">
                <a:solidFill>
                  <a:srgbClr val="433C63"/>
                </a:solidFill>
                <a:latin typeface="Arial"/>
                <a:cs typeface="Arial"/>
              </a:rPr>
              <a:t>САДЫ</a:t>
            </a:r>
            <a:endParaRPr sz="1984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13997" y="4943877"/>
            <a:ext cx="4825593" cy="1119252"/>
          </a:xfrm>
          <a:custGeom>
            <a:avLst/>
            <a:gdLst/>
            <a:ahLst/>
            <a:cxnLst/>
            <a:rect l="l" t="t" r="r" b="b"/>
            <a:pathLst>
              <a:path w="2918460" h="676910">
                <a:moveTo>
                  <a:pt x="0" y="676592"/>
                </a:moveTo>
                <a:lnTo>
                  <a:pt x="2918079" y="676592"/>
                </a:lnTo>
                <a:lnTo>
                  <a:pt x="2918079" y="0"/>
                </a:lnTo>
                <a:lnTo>
                  <a:pt x="0" y="0"/>
                </a:lnTo>
                <a:lnTo>
                  <a:pt x="0" y="676592"/>
                </a:lnTo>
                <a:close/>
              </a:path>
            </a:pathLst>
          </a:custGeom>
          <a:ln w="19050">
            <a:solidFill>
              <a:srgbClr val="8496AF"/>
            </a:solidFill>
          </a:ln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6" name="object 6"/>
          <p:cNvSpPr txBox="1"/>
          <p:nvPr/>
        </p:nvSpPr>
        <p:spPr>
          <a:xfrm>
            <a:off x="5189507" y="5157752"/>
            <a:ext cx="6723911" cy="631820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  <a:tabLst>
                <a:tab pos="5190014" algn="l"/>
              </a:tabLst>
            </a:pPr>
            <a:r>
              <a:rPr sz="3968" dirty="0">
                <a:solidFill>
                  <a:srgbClr val="433C63"/>
                </a:solidFill>
                <a:latin typeface="Arial Black"/>
                <a:cs typeface="Arial Black"/>
              </a:rPr>
              <a:t>15</a:t>
            </a:r>
            <a:r>
              <a:rPr sz="3968" spc="-25" dirty="0">
                <a:solidFill>
                  <a:srgbClr val="433C63"/>
                </a:solidFill>
                <a:latin typeface="Arial Black"/>
                <a:cs typeface="Arial Black"/>
              </a:rPr>
              <a:t> </a:t>
            </a:r>
            <a:r>
              <a:rPr sz="3968" spc="-41" dirty="0">
                <a:solidFill>
                  <a:srgbClr val="433C63"/>
                </a:solidFill>
                <a:latin typeface="Arial Black"/>
                <a:cs typeface="Arial Black"/>
              </a:rPr>
              <a:t>911</a:t>
            </a:r>
            <a:r>
              <a:rPr sz="3968" dirty="0">
                <a:solidFill>
                  <a:srgbClr val="433C63"/>
                </a:solidFill>
                <a:latin typeface="Arial Black"/>
                <a:cs typeface="Arial Black"/>
              </a:rPr>
              <a:t>	4</a:t>
            </a:r>
            <a:r>
              <a:rPr sz="3968" spc="-17" dirty="0">
                <a:solidFill>
                  <a:srgbClr val="433C63"/>
                </a:solidFill>
                <a:latin typeface="Arial Black"/>
                <a:cs typeface="Arial Black"/>
              </a:rPr>
              <a:t> </a:t>
            </a:r>
            <a:r>
              <a:rPr sz="3968" spc="-41" dirty="0">
                <a:solidFill>
                  <a:srgbClr val="433C63"/>
                </a:solidFill>
                <a:latin typeface="Arial Black"/>
                <a:cs typeface="Arial Black"/>
              </a:rPr>
              <a:t>078</a:t>
            </a:r>
            <a:endParaRPr sz="3968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89508" y="6746336"/>
            <a:ext cx="1865770" cy="631820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</a:pPr>
            <a:r>
              <a:rPr sz="3968" dirty="0">
                <a:solidFill>
                  <a:srgbClr val="433C63"/>
                </a:solidFill>
                <a:latin typeface="Arial Black"/>
                <a:cs typeface="Arial Black"/>
              </a:rPr>
              <a:t>68</a:t>
            </a:r>
            <a:r>
              <a:rPr sz="3968" spc="-17" dirty="0">
                <a:solidFill>
                  <a:srgbClr val="433C63"/>
                </a:solidFill>
                <a:latin typeface="Arial Black"/>
                <a:cs typeface="Arial Black"/>
              </a:rPr>
              <a:t> </a:t>
            </a:r>
            <a:r>
              <a:rPr sz="3968" spc="-41" dirty="0">
                <a:solidFill>
                  <a:srgbClr val="433C63"/>
                </a:solidFill>
                <a:latin typeface="Arial Black"/>
                <a:cs typeface="Arial Black"/>
              </a:rPr>
              <a:t>702</a:t>
            </a:r>
            <a:endParaRPr sz="3968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96137" y="6908574"/>
            <a:ext cx="1042605" cy="326544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</a:pPr>
            <a:r>
              <a:rPr sz="1984" b="1" spc="-17" dirty="0">
                <a:solidFill>
                  <a:srgbClr val="433C63"/>
                </a:solidFill>
                <a:latin typeface="Arial"/>
                <a:cs typeface="Arial"/>
              </a:rPr>
              <a:t>ШКОЛЫ</a:t>
            </a:r>
            <a:endParaRPr sz="1984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13997" y="6531998"/>
            <a:ext cx="4825593" cy="1119252"/>
          </a:xfrm>
          <a:custGeom>
            <a:avLst/>
            <a:gdLst/>
            <a:ahLst/>
            <a:cxnLst/>
            <a:rect l="l" t="t" r="r" b="b"/>
            <a:pathLst>
              <a:path w="2918460" h="676910">
                <a:moveTo>
                  <a:pt x="0" y="676592"/>
                </a:moveTo>
                <a:lnTo>
                  <a:pt x="2918079" y="676592"/>
                </a:lnTo>
                <a:lnTo>
                  <a:pt x="2918079" y="0"/>
                </a:lnTo>
                <a:lnTo>
                  <a:pt x="0" y="0"/>
                </a:lnTo>
                <a:lnTo>
                  <a:pt x="0" y="676592"/>
                </a:lnTo>
                <a:close/>
              </a:path>
            </a:pathLst>
          </a:custGeom>
          <a:ln w="19050">
            <a:solidFill>
              <a:srgbClr val="8496AF"/>
            </a:solidFill>
          </a:ln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0" name="object 10"/>
          <p:cNvSpPr txBox="1"/>
          <p:nvPr/>
        </p:nvSpPr>
        <p:spPr>
          <a:xfrm>
            <a:off x="12232605" y="5320077"/>
            <a:ext cx="580625" cy="326544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</a:pPr>
            <a:r>
              <a:rPr sz="1984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984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103926" y="4943877"/>
            <a:ext cx="3656993" cy="1119252"/>
          </a:xfrm>
          <a:custGeom>
            <a:avLst/>
            <a:gdLst/>
            <a:ahLst/>
            <a:cxnLst/>
            <a:rect l="l" t="t" r="r" b="b"/>
            <a:pathLst>
              <a:path w="2211704" h="676910">
                <a:moveTo>
                  <a:pt x="0" y="676592"/>
                </a:moveTo>
                <a:lnTo>
                  <a:pt x="2211196" y="676592"/>
                </a:lnTo>
                <a:lnTo>
                  <a:pt x="2211196" y="0"/>
                </a:lnTo>
                <a:lnTo>
                  <a:pt x="0" y="0"/>
                </a:lnTo>
                <a:lnTo>
                  <a:pt x="0" y="676592"/>
                </a:lnTo>
                <a:close/>
              </a:path>
            </a:pathLst>
          </a:custGeom>
          <a:ln w="19050">
            <a:solidFill>
              <a:srgbClr val="8496AF"/>
            </a:solidFill>
          </a:ln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2" name="object 12"/>
          <p:cNvSpPr txBox="1"/>
          <p:nvPr/>
        </p:nvSpPr>
        <p:spPr>
          <a:xfrm>
            <a:off x="10379852" y="6746336"/>
            <a:ext cx="1532934" cy="631820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</a:pPr>
            <a:r>
              <a:rPr sz="3968" dirty="0">
                <a:solidFill>
                  <a:srgbClr val="433C63"/>
                </a:solidFill>
                <a:latin typeface="Arial Black"/>
                <a:cs typeface="Arial Black"/>
              </a:rPr>
              <a:t>4 </a:t>
            </a:r>
            <a:r>
              <a:rPr sz="3968" spc="-41" dirty="0">
                <a:solidFill>
                  <a:srgbClr val="433C63"/>
                </a:solidFill>
                <a:latin typeface="Arial Black"/>
                <a:cs typeface="Arial Black"/>
              </a:rPr>
              <a:t>048</a:t>
            </a:r>
            <a:endParaRPr sz="3968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32604" y="6908574"/>
            <a:ext cx="764367" cy="326544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</a:pPr>
            <a:r>
              <a:rPr sz="1984" b="1" spc="-33" dirty="0">
                <a:solidFill>
                  <a:srgbClr val="433C63"/>
                </a:solidFill>
                <a:latin typeface="Arial"/>
                <a:cs typeface="Arial"/>
              </a:rPr>
              <a:t>ВУЗЫ</a:t>
            </a:r>
            <a:endParaRPr sz="1984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103926" y="6531998"/>
            <a:ext cx="3656993" cy="1119252"/>
          </a:xfrm>
          <a:custGeom>
            <a:avLst/>
            <a:gdLst/>
            <a:ahLst/>
            <a:cxnLst/>
            <a:rect l="l" t="t" r="r" b="b"/>
            <a:pathLst>
              <a:path w="2211704" h="676910">
                <a:moveTo>
                  <a:pt x="0" y="676592"/>
                </a:moveTo>
                <a:lnTo>
                  <a:pt x="2211196" y="676592"/>
                </a:lnTo>
                <a:lnTo>
                  <a:pt x="2211196" y="0"/>
                </a:lnTo>
                <a:lnTo>
                  <a:pt x="0" y="0"/>
                </a:lnTo>
                <a:lnTo>
                  <a:pt x="0" y="676592"/>
                </a:lnTo>
                <a:close/>
              </a:path>
            </a:pathLst>
          </a:custGeom>
          <a:ln w="19050">
            <a:solidFill>
              <a:srgbClr val="8496AF"/>
            </a:solidFill>
          </a:ln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5" name="object 15"/>
          <p:cNvSpPr txBox="1"/>
          <p:nvPr/>
        </p:nvSpPr>
        <p:spPr>
          <a:xfrm>
            <a:off x="871546" y="5033505"/>
            <a:ext cx="3434402" cy="1830507"/>
          </a:xfrm>
          <a:prstGeom prst="rect">
            <a:avLst/>
          </a:prstGeom>
        </p:spPr>
        <p:txBody>
          <a:bodyPr vert="horz" wrap="square" lIns="0" tIns="275088" rIns="0" bIns="0" rtlCol="0">
            <a:spAutoFit/>
          </a:bodyPr>
          <a:lstStyle/>
          <a:p>
            <a:pPr algn="ctr">
              <a:spcBef>
                <a:spcPts val="2166"/>
              </a:spcBef>
            </a:pPr>
            <a:r>
              <a:rPr sz="7275" dirty="0">
                <a:solidFill>
                  <a:srgbClr val="1B75BB"/>
                </a:solidFill>
                <a:latin typeface="Arial Black"/>
                <a:cs typeface="Arial Black"/>
              </a:rPr>
              <a:t>92</a:t>
            </a:r>
            <a:r>
              <a:rPr sz="7275" spc="-25" dirty="0">
                <a:solidFill>
                  <a:srgbClr val="1B75BB"/>
                </a:solidFill>
                <a:latin typeface="Arial Black"/>
                <a:cs typeface="Arial Black"/>
              </a:rPr>
              <a:t> </a:t>
            </a:r>
            <a:r>
              <a:rPr sz="7275" spc="-41" dirty="0">
                <a:solidFill>
                  <a:srgbClr val="1B75BB"/>
                </a:solidFill>
                <a:latin typeface="Arial Black"/>
                <a:cs typeface="Arial Black"/>
              </a:rPr>
              <a:t>739</a:t>
            </a:r>
            <a:endParaRPr sz="7275">
              <a:latin typeface="Arial Black"/>
              <a:cs typeface="Arial Black"/>
            </a:endParaRPr>
          </a:p>
          <a:p>
            <a:pPr marL="15750" algn="ctr">
              <a:spcBef>
                <a:spcPts val="645"/>
              </a:spcBef>
            </a:pPr>
            <a:r>
              <a:rPr sz="2315" b="1" spc="-17" dirty="0">
                <a:solidFill>
                  <a:srgbClr val="1B75BB"/>
                </a:solidFill>
                <a:latin typeface="Arial"/>
                <a:cs typeface="Arial"/>
              </a:rPr>
              <a:t>УЧАСТНИКОВ</a:t>
            </a:r>
            <a:endParaRPr sz="2315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7655844" y="18927174"/>
            <a:ext cx="5624871" cy="232154"/>
          </a:xfrm>
          <a:prstGeom prst="rect">
            <a:avLst/>
          </a:prstGeom>
        </p:spPr>
        <p:txBody>
          <a:bodyPr vert="horz" wrap="square" lIns="0" tIns="3150" rIns="0" bIns="0" rtlCol="0" anchor="ctr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7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92431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73055" y="376735"/>
            <a:ext cx="845842" cy="7591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097203" cy="1124502"/>
            <a:chOff x="0" y="0"/>
            <a:chExt cx="663575" cy="68008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63575" cy="680085"/>
            </a:xfrm>
            <a:custGeom>
              <a:avLst/>
              <a:gdLst/>
              <a:ahLst/>
              <a:cxnLst/>
              <a:rect l="l" t="t" r="r" b="b"/>
              <a:pathLst>
                <a:path w="663575" h="680085">
                  <a:moveTo>
                    <a:pt x="14951" y="0"/>
                  </a:moveTo>
                  <a:lnTo>
                    <a:pt x="0" y="0"/>
                  </a:lnTo>
                  <a:lnTo>
                    <a:pt x="0" y="168173"/>
                  </a:lnTo>
                  <a:lnTo>
                    <a:pt x="488162" y="680085"/>
                  </a:lnTo>
                  <a:lnTo>
                    <a:pt x="663486" y="680085"/>
                  </a:lnTo>
                  <a:lnTo>
                    <a:pt x="1495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6670"/>
              <a:ext cx="548005" cy="574675"/>
            </a:xfrm>
            <a:custGeom>
              <a:avLst/>
              <a:gdLst/>
              <a:ahLst/>
              <a:cxnLst/>
              <a:rect l="l" t="t" r="r" b="b"/>
              <a:pathLst>
                <a:path w="548005" h="574675">
                  <a:moveTo>
                    <a:pt x="0" y="0"/>
                  </a:moveTo>
                  <a:lnTo>
                    <a:pt x="0" y="183848"/>
                  </a:lnTo>
                  <a:lnTo>
                    <a:pt x="372605" y="574580"/>
                  </a:lnTo>
                  <a:lnTo>
                    <a:pt x="547916" y="574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1DA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6" name="object 6"/>
            <p:cNvSpPr/>
            <p:nvPr/>
          </p:nvSpPr>
          <p:spPr>
            <a:xfrm>
              <a:off x="151587" y="0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449" y="0"/>
                  </a:moveTo>
                  <a:lnTo>
                    <a:pt x="0" y="0"/>
                  </a:lnTo>
                  <a:lnTo>
                    <a:pt x="402449" y="402463"/>
                  </a:lnTo>
                  <a:lnTo>
                    <a:pt x="402449" y="0"/>
                  </a:lnTo>
                  <a:close/>
                </a:path>
              </a:pathLst>
            </a:custGeom>
            <a:solidFill>
              <a:srgbClr val="544F86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84700" y="637300"/>
            <a:ext cx="21562004" cy="575202"/>
          </a:xfrm>
          <a:prstGeom prst="rect">
            <a:avLst/>
          </a:prstGeom>
        </p:spPr>
        <p:txBody>
          <a:bodyPr vert="horz" wrap="square" lIns="0" tIns="20999" rIns="0" bIns="0" rtlCol="0" anchor="ctr">
            <a:spAutoFit/>
          </a:bodyPr>
          <a:lstStyle/>
          <a:p>
            <a:pPr marL="115497">
              <a:lnSpc>
                <a:spcPct val="100000"/>
              </a:lnSpc>
              <a:spcBef>
                <a:spcPts val="165"/>
              </a:spcBef>
            </a:pPr>
            <a:r>
              <a:rPr sz="3600" b="1" dirty="0">
                <a:solidFill>
                  <a:srgbClr val="565087"/>
                </a:solidFill>
                <a:latin typeface="+mn-lt"/>
              </a:rPr>
              <a:t>КАКИМ</a:t>
            </a:r>
            <a:r>
              <a:rPr sz="3600" b="1" spc="-50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ОБРАЗОМ</a:t>
            </a:r>
            <a:r>
              <a:rPr sz="3600" b="1" spc="-66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ВАС</a:t>
            </a:r>
            <a:r>
              <a:rPr sz="3600" b="1" spc="-33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ИНФОРМИРОВАЛИ?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2463" y="2620999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162320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99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56948" y="2620999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41935" y="2620999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3510" y="3555475"/>
            <a:ext cx="3363682" cy="33828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12475" y="3439561"/>
            <a:ext cx="3425930" cy="338888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2209" y="3425391"/>
            <a:ext cx="3726986" cy="352799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083530" y="7248338"/>
            <a:ext cx="6209433" cy="1245736"/>
          </a:xfrm>
          <a:prstGeom prst="rect">
            <a:avLst/>
          </a:prstGeom>
        </p:spPr>
        <p:txBody>
          <a:bodyPr vert="horz" wrap="square" lIns="0" tIns="19949" rIns="0" bIns="0" rtlCol="0">
            <a:spAutoFit/>
          </a:bodyPr>
          <a:lstStyle/>
          <a:p>
            <a:pPr marL="20999" marR="2067396">
              <a:lnSpc>
                <a:spcPct val="145500"/>
              </a:lnSpc>
              <a:spcBef>
                <a:spcPts val="157"/>
              </a:spcBef>
            </a:pP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На</a:t>
            </a:r>
            <a:r>
              <a:rPr sz="1819" b="1" spc="-7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собрании</a:t>
            </a:r>
            <a:r>
              <a:rPr sz="1819" b="1" spc="-12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трудового</a:t>
            </a:r>
            <a:r>
              <a:rPr sz="1819" b="1" spc="-33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коллектива 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Посредством</a:t>
            </a:r>
            <a:r>
              <a:rPr sz="1819" b="1" spc="-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электронной</a:t>
            </a:r>
            <a:r>
              <a:rPr sz="1819" b="1" spc="-7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33" dirty="0">
                <a:solidFill>
                  <a:srgbClr val="7E7E7E"/>
                </a:solidFill>
                <a:latin typeface="Arial"/>
                <a:cs typeface="Arial"/>
              </a:rPr>
              <a:t>почты</a:t>
            </a:r>
            <a:endParaRPr sz="1819">
              <a:latin typeface="Arial"/>
              <a:cs typeface="Arial"/>
            </a:endParaRPr>
          </a:p>
          <a:p>
            <a:pPr marL="20999">
              <a:spcBef>
                <a:spcPts val="1000"/>
              </a:spcBef>
            </a:pP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Информация</a:t>
            </a:r>
            <a:r>
              <a:rPr sz="1819" b="1" spc="-58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размещена</a:t>
            </a:r>
            <a:r>
              <a:rPr sz="1819" b="1" spc="-33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на</a:t>
            </a:r>
            <a:r>
              <a:rPr sz="1819" b="1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информационном</a:t>
            </a:r>
            <a:r>
              <a:rPr sz="1819" b="1" spc="-91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стенде</a:t>
            </a:r>
            <a:endParaRPr sz="1819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19007" y="7462604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6" name="object 16"/>
          <p:cNvSpPr txBox="1"/>
          <p:nvPr/>
        </p:nvSpPr>
        <p:spPr>
          <a:xfrm>
            <a:off x="9538421" y="7248338"/>
            <a:ext cx="3045919" cy="1245736"/>
          </a:xfrm>
          <a:prstGeom prst="rect">
            <a:avLst/>
          </a:prstGeom>
        </p:spPr>
        <p:txBody>
          <a:bodyPr vert="horz" wrap="square" lIns="0" tIns="19949" rIns="0" bIns="0" rtlCol="0">
            <a:spAutoFit/>
          </a:bodyPr>
          <a:lstStyle/>
          <a:p>
            <a:pPr marL="20999" marR="8400">
              <a:lnSpc>
                <a:spcPct val="145500"/>
              </a:lnSpc>
              <a:spcBef>
                <a:spcPts val="157"/>
              </a:spcBef>
            </a:pP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Через</a:t>
            </a:r>
            <a:r>
              <a:rPr sz="1819" b="1" spc="58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корпоративный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чат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Индивидуально</a:t>
            </a:r>
            <a:endParaRPr sz="1819">
              <a:latin typeface="Arial"/>
              <a:cs typeface="Arial"/>
            </a:endParaRPr>
          </a:p>
          <a:p>
            <a:pPr marL="20999">
              <a:spcBef>
                <a:spcPts val="1000"/>
              </a:spcBef>
            </a:pP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Не</a:t>
            </a:r>
            <a:r>
              <a:rPr sz="1819" b="1" spc="-33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информировали</a:t>
            </a:r>
            <a:endParaRPr sz="1819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19007" y="7843759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F89645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8" name="object 18"/>
          <p:cNvSpPr/>
          <p:nvPr/>
        </p:nvSpPr>
        <p:spPr>
          <a:xfrm>
            <a:off x="1719007" y="8212209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9" name="object 19"/>
          <p:cNvSpPr/>
          <p:nvPr/>
        </p:nvSpPr>
        <p:spPr>
          <a:xfrm>
            <a:off x="9189836" y="7462604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433CB7">
              <a:alpha val="76077"/>
            </a:srgbClr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20" name="object 20"/>
          <p:cNvSpPr/>
          <p:nvPr/>
        </p:nvSpPr>
        <p:spPr>
          <a:xfrm>
            <a:off x="9189836" y="7843759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48ACC5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21" name="object 21"/>
          <p:cNvSpPr/>
          <p:nvPr/>
        </p:nvSpPr>
        <p:spPr>
          <a:xfrm>
            <a:off x="9189836" y="8212209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4294967295"/>
          </p:nvPr>
        </p:nvSpPr>
        <p:spPr>
          <a:xfrm>
            <a:off x="14591853" y="9071998"/>
            <a:ext cx="254089" cy="1178118"/>
          </a:xfrm>
          <a:prstGeom prst="rect">
            <a:avLst/>
          </a:prstGeom>
        </p:spPr>
        <p:txBody>
          <a:bodyPr vert="horz" wrap="square" lIns="0" tIns="3150" rIns="0" bIns="0" rtlCol="0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8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171814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3509" y="690876"/>
            <a:ext cx="10584595" cy="479150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ПРИХОДИТСЯ</a:t>
            </a:r>
            <a:r>
              <a:rPr sz="2976" b="1" spc="-107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ЛИ</a:t>
            </a:r>
            <a:r>
              <a:rPr sz="2976" b="1" spc="-124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ВАМ</a:t>
            </a:r>
            <a:r>
              <a:rPr sz="2976" b="1" spc="-33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ГОТОВИТЬ</a:t>
            </a:r>
            <a:r>
              <a:rPr sz="2976" b="1" spc="-132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ИНЫЕ</a:t>
            </a:r>
            <a:r>
              <a:rPr sz="2976" b="1" spc="-124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33C63"/>
                </a:solidFill>
                <a:latin typeface="Arial"/>
                <a:cs typeface="Arial"/>
              </a:rPr>
              <a:t>ДОКУМЕНТЫ?</a:t>
            </a:r>
            <a:endParaRPr sz="2976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2463" y="2620999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219018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56948" y="2620999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41935" y="2620999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0991" y="3562493"/>
            <a:ext cx="3316604" cy="331649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25752" y="3733532"/>
            <a:ext cx="3432951" cy="32930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7121" y="3518985"/>
            <a:ext cx="3337127" cy="333566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050351" y="7942822"/>
            <a:ext cx="316036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да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66288" y="7942822"/>
            <a:ext cx="42628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нет</a:t>
            </a:r>
            <a:endParaRPr sz="1819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19007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2" name="object 12"/>
          <p:cNvSpPr/>
          <p:nvPr/>
        </p:nvSpPr>
        <p:spPr>
          <a:xfrm>
            <a:off x="2735341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7655844" y="18927174"/>
            <a:ext cx="5624871" cy="232154"/>
          </a:xfrm>
          <a:prstGeom prst="rect">
            <a:avLst/>
          </a:prstGeom>
        </p:spPr>
        <p:txBody>
          <a:bodyPr vert="horz" wrap="square" lIns="0" tIns="3150" rIns="0" bIns="0" rtlCol="0" anchor="ctr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9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215237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17041</TotalTime>
  <Words>2121</Words>
  <Application>Microsoft Office PowerPoint</Application>
  <PresentationFormat>Произвольный</PresentationFormat>
  <Paragraphs>746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1" baseType="lpstr">
      <vt:lpstr>Arial</vt:lpstr>
      <vt:lpstr>YS Text</vt:lpstr>
      <vt:lpstr>Times New Roman</vt:lpstr>
      <vt:lpstr>Calibri Light</vt:lpstr>
      <vt:lpstr>Arial Black</vt:lpstr>
      <vt:lpstr>PT Serif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КАКИМ ОБРАЗОМ ВАС ИНФОРМИРОВАЛИ?</vt:lpstr>
      <vt:lpstr>Презентация PowerPoint</vt:lpstr>
      <vt:lpstr>Презентация PowerPoint</vt:lpstr>
      <vt:lpstr>Презентация PowerPoint</vt:lpstr>
      <vt:lpstr>ПРИХОДИТСЯ ЛИ ВАМ ПРЕДОСТАВЛЯТЬ ФОТООТЧЕТЫ О ПРОВОДИМЫХ ВАМИ МЕРОПРИЯТИЯХ?</vt:lpstr>
      <vt:lpstr>ПРИХОДИТСЯ ЛИ ВАМ ПРЕДОСТАВЛЯТЬ ИНФОРМАЦИЮ ПО ЗАПРОСАМ РАЗЛИЧНЫХ ВЕДОМСТВ?</vt:lpstr>
      <vt:lpstr>КАК ИЗМЕНИЛСЯ С 1 МАРТА 2025 ГОДА УРОВЕНЬ ВАШЕЙ БЮРОКРАТИЧЕСКОЙ НАГРУЗКИ?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Куплинов Ярослав</dc:creator>
  <cp:lastModifiedBy>User</cp:lastModifiedBy>
  <cp:revision>1000</cp:revision>
  <cp:lastPrinted>2021-03-16T12:01:01Z</cp:lastPrinted>
  <dcterms:created xsi:type="dcterms:W3CDTF">2020-06-19T06:58:49Z</dcterms:created>
  <dcterms:modified xsi:type="dcterms:W3CDTF">2025-11-27T08:22:44Z</dcterms:modified>
</cp:coreProperties>
</file>