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90" r:id="rId3"/>
    <p:sldId id="296" r:id="rId4"/>
    <p:sldId id="293" r:id="rId5"/>
    <p:sldId id="300" r:id="rId6"/>
    <p:sldId id="294" r:id="rId7"/>
    <p:sldId id="292" r:id="rId8"/>
    <p:sldId id="299" r:id="rId9"/>
    <p:sldId id="302" r:id="rId10"/>
    <p:sldId id="305" r:id="rId11"/>
    <p:sldId id="270" r:id="rId12"/>
    <p:sldId id="303" r:id="rId13"/>
    <p:sldId id="304" r:id="rId14"/>
    <p:sldId id="274" r:id="rId15"/>
    <p:sldId id="275" r:id="rId16"/>
    <p:sldId id="277" r:id="rId17"/>
    <p:sldId id="281" r:id="rId18"/>
    <p:sldId id="282" r:id="rId19"/>
    <p:sldId id="283" r:id="rId20"/>
    <p:sldId id="287" r:id="rId21"/>
    <p:sldId id="289" r:id="rId22"/>
    <p:sldId id="301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624D-B19E-47D8-B913-0AD441B5AE3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2923A-EA29-463B-84E2-3EEDF12A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0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7650" y="809625"/>
            <a:ext cx="7196138" cy="4048125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70083" y="5127049"/>
            <a:ext cx="5360662" cy="485617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 idx="34"/>
          </p:nvPr>
        </p:nvSpPr>
        <p:spPr>
          <a:xfrm>
            <a:off x="3796189" y="10252140"/>
            <a:ext cx="2903219" cy="539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5D646D9-C21B-46FC-A1F7-CDECF38254EA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98DF20-C24F-4818-A422-13C115CE2F2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63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7FA899-955D-4EEE-8801-1D0858CCE15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36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A9D330-21EE-46C5-83FB-699521873E7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93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C8E68C7-D395-4EFF-8A25-8696639E040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20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42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489DF8-3715-4AAE-BAAB-DC1D4EE192B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0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C57408-211E-4E38-BC62-102F22BE138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8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505275-4989-48AC-AE53-5329BBAC6DC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2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F774ED-EDC7-43DD-A652-C17C044E767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9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15520" y="274560"/>
            <a:ext cx="10765920" cy="529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2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29561A-A196-4823-B03E-EBD4CFD9249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8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74B724-0F47-4F5F-B326-778A62F1D8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9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1911FA-5DEB-4259-8921-18118161F9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76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15520" y="274560"/>
            <a:ext cx="1076592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C6733A-09A7-4EEE-9519-449B50F901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3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165440" y="6356160"/>
            <a:ext cx="38596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867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 smtClean="0"/>
              <a:t> </a:t>
            </a:r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9347040" y="139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fld id="{7C19B8EA-C6CA-495D-8770-E28081BC9B67}" type="slidenum">
              <a:rPr lang="ru-RU" smtClean="0"/>
              <a:pPr/>
              <a:t>‹#›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15520" y="635616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867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33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1151971" lvl="1" indent="-431989">
              <a:lnSpc>
                <a:spcPct val="90000"/>
              </a:lnSpc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727957" lvl="2" indent="-383990">
              <a:lnSpc>
                <a:spcPct val="90000"/>
              </a:lnSpc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2303942" lvl="3" indent="-287993">
              <a:lnSpc>
                <a:spcPct val="90000"/>
              </a:lnSpc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879928" lvl="4" indent="-287993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3455914" lvl="5" indent="-287993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4031899" lvl="6" indent="-287993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0632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indent="0"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 idx="4294967295"/>
          </p:nvPr>
        </p:nvSpPr>
        <p:spPr>
          <a:xfrm>
            <a:off x="911520" y="1027680"/>
            <a:ext cx="10987403" cy="392160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733" b="1" spc="-1" dirty="0">
                <a:solidFill>
                  <a:srgbClr val="002060"/>
                </a:solidFill>
                <a:latin typeface="Arial"/>
                <a:ea typeface="DejaVu Sans"/>
              </a:rPr>
              <a:t>Бюрократическая </a:t>
            </a:r>
            <a:r>
              <a:rPr lang="ru-RU" sz="3733" b="1" spc="-1" dirty="0" smtClean="0">
                <a:solidFill>
                  <a:srgbClr val="002060"/>
                </a:solidFill>
                <a:latin typeface="Arial"/>
                <a:ea typeface="DejaVu Sans"/>
              </a:rPr>
              <a:t>нагрузка в ДОУ.</a:t>
            </a:r>
            <a:br>
              <a:rPr lang="ru-RU" sz="3733" b="1" spc="-1" dirty="0" smtClean="0">
                <a:solidFill>
                  <a:srgbClr val="002060"/>
                </a:solidFill>
                <a:latin typeface="Arial"/>
                <a:ea typeface="DejaVu Sans"/>
              </a:rPr>
            </a:br>
            <a:r>
              <a:rPr lang="ru-RU" sz="3733" b="1" spc="-1" dirty="0" smtClean="0">
                <a:solidFill>
                  <a:srgbClr val="002060"/>
                </a:solidFill>
                <a:latin typeface="Arial"/>
                <a:ea typeface="DejaVu Sans"/>
              </a:rPr>
              <a:t>Ответы на вопросы</a:t>
            </a:r>
            <a:endParaRPr lang="ru-RU" sz="3733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idx="4294967295"/>
          </p:nvPr>
        </p:nvSpPr>
        <p:spPr>
          <a:xfrm>
            <a:off x="7002720" y="5087753"/>
            <a:ext cx="5188320" cy="166752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 anchor="t">
            <a:noAutofit/>
          </a:bodyPr>
          <a:lstStyle/>
          <a:p>
            <a:pPr marL="304792" indent="0" algn="just">
              <a:lnSpc>
                <a:spcPct val="100000"/>
              </a:lnSpc>
              <a:spcBef>
                <a:spcPts val="1335"/>
              </a:spcBef>
              <a:buNone/>
              <a:tabLst>
                <a:tab pos="0" algn="l"/>
              </a:tabLst>
            </a:pPr>
            <a:r>
              <a:rPr lang="ru-RU" sz="2000" spc="-1" dirty="0" err="1">
                <a:solidFill>
                  <a:srgbClr val="002060"/>
                </a:solidFill>
                <a:latin typeface="Arial"/>
                <a:ea typeface="DejaVu Sans"/>
              </a:rPr>
              <a:t>Музипов</a:t>
            </a:r>
            <a:r>
              <a:rPr lang="ru-RU" sz="2000" spc="-1" dirty="0">
                <a:solidFill>
                  <a:srgbClr val="002060"/>
                </a:solidFill>
                <a:latin typeface="Arial"/>
                <a:ea typeface="DejaVu Sans"/>
              </a:rPr>
              <a:t> Рамис Гаптраисович –  заместитель министра образования и науки Республики Татарстан</a:t>
            </a:r>
            <a:endParaRPr lang="ru-RU" sz="20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78" name="Рисунок 13"/>
          <p:cNvPicPr/>
          <p:nvPr/>
        </p:nvPicPr>
        <p:blipFill>
          <a:blip r:embed="rId3"/>
          <a:stretch/>
        </p:blipFill>
        <p:spPr>
          <a:xfrm>
            <a:off x="11512320" y="0"/>
            <a:ext cx="679680" cy="9158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1219170"/>
            <a:fld id="{AB668130-9828-482C-BFEB-4EC528B93720}" type="slidenum">
              <a:rPr lang="ru-RU"/>
              <a:pPr defTabSz="121917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8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5C52A2C0-3F3E-44A8-ACBD-FE24D0EB6944}" type="slidenum">
              <a:rPr lang="ru-RU"/>
              <a:pPr/>
              <a:t>10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Прямоугольник 5"/>
          <p:cNvSpPr/>
          <p:nvPr/>
        </p:nvSpPr>
        <p:spPr>
          <a:xfrm>
            <a:off x="1010094" y="378720"/>
            <a:ext cx="5399672" cy="59381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ru-RU" b="1" spc="-1" dirty="0" smtClean="0">
                <a:solidFill>
                  <a:srgbClr val="002060"/>
                </a:solidFill>
                <a:latin typeface="Arial"/>
              </a:rPr>
              <a:t>Вопрос</a:t>
            </a:r>
            <a:r>
              <a:rPr lang="ru-RU" b="1" spc="-1" dirty="0">
                <a:solidFill>
                  <a:srgbClr val="002060"/>
                </a:solidFill>
                <a:latin typeface="Arial"/>
              </a:rPr>
              <a:t>: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 Имеет ли место быть в детском саду расписание занятий по ФОП </a:t>
            </a:r>
            <a:r>
              <a:rPr lang="ru-RU" spc="-1" dirty="0" smtClean="0">
                <a:solidFill>
                  <a:srgbClr val="002060"/>
                </a:solidFill>
                <a:latin typeface="Arial"/>
              </a:rPr>
              <a:t>ДО, 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как документ, который составляется на каждый новый учебный год?</a:t>
            </a:r>
          </a:p>
          <a:p>
            <a:pPr algn="just">
              <a:tabLst>
                <a:tab pos="0" algn="l"/>
              </a:tabLst>
            </a:pPr>
            <a:endParaRPr lang="ru-RU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tabLst>
                <a:tab pos="0" algn="l"/>
              </a:tabLst>
            </a:pPr>
            <a:endParaRPr lang="ru-RU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b="1" spc="-1" dirty="0" smtClean="0">
                <a:solidFill>
                  <a:srgbClr val="002060"/>
                </a:solidFill>
                <a:latin typeface="Arial"/>
              </a:rPr>
              <a:t>Ответ</a:t>
            </a:r>
            <a:r>
              <a:rPr lang="ru-RU" b="1" spc="-1" dirty="0">
                <a:solidFill>
                  <a:srgbClr val="002060"/>
                </a:solidFill>
                <a:latin typeface="Arial"/>
              </a:rPr>
              <a:t>: </a:t>
            </a:r>
            <a:endParaRPr lang="ru-RU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pc="-1" dirty="0" smtClean="0">
                <a:solidFill>
                  <a:srgbClr val="002060"/>
                </a:solidFill>
                <a:latin typeface="Arial"/>
              </a:rPr>
              <a:t>		В 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ФОП </a:t>
            </a:r>
            <a:r>
              <a:rPr lang="ru-RU" spc="-1" dirty="0" smtClean="0">
                <a:solidFill>
                  <a:srgbClr val="002060"/>
                </a:solidFill>
                <a:latin typeface="Arial"/>
              </a:rPr>
              <a:t>ДО 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отсутствует понятие «сетка (расписание) занятий». Образовательная работа проводится в течение всего времени пребывания детей в </a:t>
            </a:r>
            <a:r>
              <a:rPr lang="ru-RU" spc="-1" dirty="0" smtClean="0">
                <a:solidFill>
                  <a:srgbClr val="002060"/>
                </a:solidFill>
                <a:latin typeface="Arial"/>
              </a:rPr>
              <a:t>ДОУ 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и не выражается в часах. В ФОП в пункте 35.12 на основе </a:t>
            </a:r>
            <a:r>
              <a:rPr lang="ru-RU" spc="-1" dirty="0" err="1">
                <a:solidFill>
                  <a:srgbClr val="002060"/>
                </a:solidFill>
                <a:latin typeface="Arial"/>
              </a:rPr>
              <a:t>СанПин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 1.2.3685-21 (табл. 6.6) указана продолжительность дневной суммарной образовательной нагрузки для детей дошкольного возраста (не более указанных параметров) и продолжительность занятия (не более указанных параметров). </a:t>
            </a:r>
          </a:p>
          <a:p>
            <a:pPr algn="just">
              <a:tabLst>
                <a:tab pos="0" algn="l"/>
              </a:tabLst>
            </a:pPr>
            <a:r>
              <a:rPr lang="ru-RU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pc="-1" dirty="0" smtClean="0">
                <a:solidFill>
                  <a:srgbClr val="002060"/>
                </a:solidFill>
                <a:latin typeface="Arial"/>
              </a:rPr>
              <a:t>	Образовательная 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организация самостоятельно определяет виды занятий и распределяет их по дням недели</a:t>
            </a:r>
            <a:r>
              <a:rPr lang="ru-RU" spc="-1" dirty="0" smtClean="0">
                <a:solidFill>
                  <a:srgbClr val="002060"/>
                </a:solidFill>
                <a:latin typeface="Arial"/>
              </a:rPr>
              <a:t>.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63236" y="1681797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13"/>
          <p:cNvPicPr/>
          <p:nvPr/>
        </p:nvPicPr>
        <p:blipFill>
          <a:blip r:embed="rId2"/>
          <a:stretch/>
        </p:blipFill>
        <p:spPr>
          <a:xfrm>
            <a:off x="11596097" y="-5597"/>
            <a:ext cx="595423" cy="751785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9" y="1113657"/>
            <a:ext cx="5266768" cy="52032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05709" y="901421"/>
            <a:ext cx="1464815" cy="18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Табл.6.6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1A7602F7-DA0A-43CE-911B-26F739F33954}" type="slidenum">
              <a:rPr lang="ru-RU"/>
              <a:pPr/>
              <a:t>11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Прямоугольник 5"/>
          <p:cNvSpPr/>
          <p:nvPr/>
        </p:nvSpPr>
        <p:spPr>
          <a:xfrm>
            <a:off x="1056000" y="574158"/>
            <a:ext cx="9948698" cy="59071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>
              <a:tabLst>
                <a:tab pos="0" algn="l"/>
              </a:tabLst>
            </a:pPr>
            <a:endParaRPr lang="ru-RU" sz="2133" spc="-1" dirty="0">
              <a:solidFill>
                <a:srgbClr val="000000"/>
              </a:solidFill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z="2400" b="1" spc="-1" dirty="0">
                <a:solidFill>
                  <a:srgbClr val="002060"/>
                </a:solidFill>
              </a:rPr>
              <a:t>Вопрос:</a:t>
            </a:r>
            <a:r>
              <a:rPr lang="ru-RU" sz="2400" spc="-1" dirty="0">
                <a:solidFill>
                  <a:srgbClr val="002060"/>
                </a:solidFill>
              </a:rPr>
              <a:t> </a:t>
            </a:r>
            <a:r>
              <a:rPr lang="ru-RU" sz="2400" spc="-1" dirty="0" smtClean="0">
                <a:solidFill>
                  <a:srgbClr val="002060"/>
                </a:solidFill>
              </a:rPr>
              <a:t>В календарно-тематическом планировании </a:t>
            </a:r>
            <a:r>
              <a:rPr lang="ru-RU" sz="2400" spc="-1" dirty="0">
                <a:solidFill>
                  <a:srgbClr val="002060"/>
                </a:solidFill>
              </a:rPr>
              <a:t>темы могут ли отличаться по возрастам?</a:t>
            </a:r>
          </a:p>
          <a:p>
            <a:pPr algn="just">
              <a:tabLst>
                <a:tab pos="0" algn="l"/>
              </a:tabLst>
            </a:pPr>
            <a:endParaRPr lang="ru-RU" sz="2400" spc="-1" dirty="0" smtClean="0">
              <a:solidFill>
                <a:srgbClr val="002060"/>
              </a:solidFill>
            </a:endParaRPr>
          </a:p>
          <a:p>
            <a:pPr algn="just">
              <a:tabLst>
                <a:tab pos="0" algn="l"/>
              </a:tabLst>
            </a:pPr>
            <a:endParaRPr lang="ru-RU" sz="2400" spc="-1" dirty="0">
              <a:solidFill>
                <a:srgbClr val="002060"/>
              </a:solidFill>
            </a:endParaRPr>
          </a:p>
          <a:p>
            <a:pPr algn="just">
              <a:tabLst>
                <a:tab pos="0" algn="l"/>
              </a:tabLst>
            </a:pPr>
            <a:r>
              <a:rPr lang="ru-RU" sz="2400" b="1" spc="-1" dirty="0">
                <a:solidFill>
                  <a:srgbClr val="002060"/>
                </a:solidFill>
              </a:rPr>
              <a:t>Ответ:</a:t>
            </a:r>
            <a:r>
              <a:rPr lang="ru-RU" sz="2400" spc="-1" dirty="0">
                <a:solidFill>
                  <a:srgbClr val="002060"/>
                </a:solidFill>
              </a:rPr>
              <a:t> </a:t>
            </a:r>
            <a:endParaRPr lang="ru-RU" sz="2400" spc="-1" dirty="0" smtClean="0">
              <a:solidFill>
                <a:srgbClr val="002060"/>
              </a:solidFill>
            </a:endParaRPr>
          </a:p>
          <a:p>
            <a:pPr algn="just">
              <a:tabLst>
                <a:tab pos="0" algn="l"/>
              </a:tabLst>
            </a:pPr>
            <a:r>
              <a:rPr lang="ru-RU" sz="2400" spc="-1" dirty="0" smtClean="0">
                <a:solidFill>
                  <a:srgbClr val="002060"/>
                </a:solidFill>
              </a:rPr>
              <a:t>		</a:t>
            </a:r>
            <a:r>
              <a:rPr lang="ru-RU" sz="2400" spc="-1" dirty="0">
                <a:solidFill>
                  <a:srgbClr val="002060"/>
                </a:solidFill>
              </a:rPr>
              <a:t>Да, в календарно-тематическом планировании темы занятий могут отличаться для разных возрастных групп. Основное различие заключается в программном материале и методике ведения работы: количестве и длительности занятий, приёмах обучения и прочее </a:t>
            </a:r>
            <a:r>
              <a:rPr lang="ru-RU" sz="2400" spc="-1" dirty="0" smtClean="0">
                <a:solidFill>
                  <a:srgbClr val="002060"/>
                </a:solidFill>
              </a:rPr>
              <a:t>(с учетом возрастных </a:t>
            </a:r>
            <a:r>
              <a:rPr lang="ru-RU" sz="2400" spc="-1" dirty="0">
                <a:solidFill>
                  <a:srgbClr val="002060"/>
                </a:solidFill>
              </a:rPr>
              <a:t>и </a:t>
            </a:r>
            <a:r>
              <a:rPr lang="ru-RU" sz="2400" spc="-1" dirty="0" smtClean="0">
                <a:solidFill>
                  <a:srgbClr val="002060"/>
                </a:solidFill>
              </a:rPr>
              <a:t>индивидуальных особенностей </a:t>
            </a:r>
            <a:r>
              <a:rPr lang="ru-RU" sz="2400" spc="-1" dirty="0">
                <a:solidFill>
                  <a:srgbClr val="002060"/>
                </a:solidFill>
              </a:rPr>
              <a:t>детей</a:t>
            </a:r>
            <a:r>
              <a:rPr lang="ru-RU" sz="2400" spc="-1" dirty="0" smtClean="0">
                <a:solidFill>
                  <a:srgbClr val="002060"/>
                </a:solidFill>
              </a:rPr>
              <a:t>).</a:t>
            </a:r>
            <a:endParaRPr lang="ru-RU" sz="2400" spc="-1" dirty="0">
              <a:solidFill>
                <a:srgbClr val="002060"/>
              </a:solidFill>
            </a:endParaRPr>
          </a:p>
          <a:p>
            <a:pPr algn="just">
              <a:tabLst>
                <a:tab pos="0" algn="l"/>
              </a:tabLst>
            </a:pPr>
            <a:endParaRPr lang="ru-RU" sz="2400" spc="-1" dirty="0">
              <a:solidFill>
                <a:srgbClr val="002060"/>
              </a:solidFill>
            </a:endParaRPr>
          </a:p>
          <a:p>
            <a:pPr algn="just">
              <a:tabLst>
                <a:tab pos="0" algn="l"/>
              </a:tabLst>
            </a:pPr>
            <a:endParaRPr lang="ru-RU" sz="2400" spc="-1" dirty="0">
              <a:solidFill>
                <a:srgbClr val="002060"/>
              </a:solidFill>
            </a:endParaRPr>
          </a:p>
          <a:p>
            <a:pPr algn="just">
              <a:tabLst>
                <a:tab pos="0" algn="l"/>
              </a:tabLst>
            </a:pPr>
            <a:endParaRPr lang="ru-RU" sz="2133" spc="-1" dirty="0">
              <a:solidFill>
                <a:srgbClr val="000000"/>
              </a:solidFill>
              <a:latin typeface="Arial"/>
            </a:endParaRPr>
          </a:p>
          <a:p>
            <a:pPr algn="just">
              <a:tabLst>
                <a:tab pos="0" algn="l"/>
              </a:tabLst>
            </a:pPr>
            <a:endParaRPr lang="ru-RU" sz="2133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00831" y="2032986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13"/>
          <p:cNvPicPr/>
          <p:nvPr/>
        </p:nvPicPr>
        <p:blipFill>
          <a:blip r:embed="rId2"/>
          <a:stretch/>
        </p:blipFill>
        <p:spPr>
          <a:xfrm>
            <a:off x="11161446" y="158769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73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2"/>
          <p:cNvSpPr/>
          <p:nvPr/>
        </p:nvSpPr>
        <p:spPr>
          <a:xfrm>
            <a:off x="962619" y="287079"/>
            <a:ext cx="10228922" cy="59381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2060"/>
                </a:solidFill>
                <a:ea typeface="Arial"/>
              </a:rPr>
              <a:t>Вопрос</a:t>
            </a:r>
            <a:r>
              <a:rPr lang="ru-RU" b="1" spc="-1" dirty="0">
                <a:solidFill>
                  <a:srgbClr val="002060"/>
                </a:solidFill>
                <a:ea typeface="Arial"/>
              </a:rPr>
              <a:t>: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 Какие документы должен вести учитель-логопед, учитель-дефектолог?</a:t>
            </a:r>
            <a:endParaRPr lang="ru-RU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lang="en-US" spc="-1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lang="ru-RU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ea typeface="Arial"/>
              </a:rPr>
              <a:t>Ответ: </a:t>
            </a:r>
            <a:endParaRPr lang="en-US" b="1" spc="-1" dirty="0" smtClean="0">
              <a:solidFill>
                <a:srgbClr val="002060"/>
              </a:solidFill>
              <a:ea typeface="Arial"/>
            </a:endParaRPr>
          </a:p>
          <a:p>
            <a:pPr algn="just">
              <a:lnSpc>
                <a:spcPct val="100000"/>
              </a:lnSpc>
            </a:pPr>
            <a:r>
              <a:rPr lang="en-US" b="1" spc="-1" dirty="0" smtClean="0">
                <a:solidFill>
                  <a:srgbClr val="002060"/>
                </a:solidFill>
                <a:ea typeface="Arial"/>
              </a:rPr>
              <a:t>	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В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соответствии с разделом III приказа </a:t>
            </a:r>
            <a:r>
              <a:rPr lang="ru-RU" spc="-1" dirty="0" err="1">
                <a:solidFill>
                  <a:srgbClr val="002060"/>
                </a:solidFill>
                <a:ea typeface="Arial"/>
              </a:rPr>
              <a:t>Минздравсоцразвития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 РФ от 26.08.2010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/>
            </a:r>
            <a:br>
              <a:rPr lang="ru-RU" spc="-1" dirty="0" smtClean="0">
                <a:solidFill>
                  <a:srgbClr val="002060"/>
                </a:solidFill>
                <a:ea typeface="Arial"/>
              </a:rPr>
            </a:br>
            <a:r>
              <a:rPr lang="ru-RU" spc="-1" dirty="0" smtClean="0">
                <a:solidFill>
                  <a:srgbClr val="002060"/>
                </a:solidFill>
                <a:ea typeface="Arial"/>
              </a:rPr>
              <a:t>№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761н «Об утверждении ЕКС должностей руководителей, специалистов …..» должности учителя-логопеда, учителя-дефектолога относятся к должностям педагогических работников.</a:t>
            </a:r>
            <a:endParaRPr lang="ru-RU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ea typeface="Arial"/>
              </a:rPr>
              <a:t>         </a:t>
            </a:r>
            <a:r>
              <a:rPr lang="en-US" spc="-1" dirty="0" smtClean="0">
                <a:solidFill>
                  <a:srgbClr val="002060"/>
                </a:solidFill>
                <a:ea typeface="Arial"/>
              </a:rPr>
              <a:t>	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В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Распоряжении </a:t>
            </a:r>
            <a:r>
              <a:rPr lang="ru-RU" spc="-1" dirty="0" err="1">
                <a:solidFill>
                  <a:srgbClr val="002060"/>
                </a:solidFill>
                <a:ea typeface="arial"/>
              </a:rPr>
              <a:t>Минпросвещения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 России от 06.08.2020 № Р-75 «Об утверждении примерного Положения об оказании логопедической помощи в организациях, осуществляющих образовательную деятельность» определен минимальный пакет документации учителя-логопеда образовательной организации, который применяется в работе учителя-дефектолога, как смежного специалиста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:</a:t>
            </a:r>
            <a:endParaRPr lang="ru-RU" spc="-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pc="-1" dirty="0" smtClean="0">
                <a:solidFill>
                  <a:srgbClr val="002060"/>
                </a:solidFill>
                <a:ea typeface="arial"/>
              </a:rPr>
              <a:t>программы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и/или планы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работы</a:t>
            </a:r>
            <a:endParaRPr lang="ru-RU" spc="-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pc="-1" dirty="0" smtClean="0">
                <a:solidFill>
                  <a:srgbClr val="002060"/>
                </a:solidFill>
                <a:ea typeface="arial"/>
              </a:rPr>
              <a:t>годовой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план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работы</a:t>
            </a:r>
            <a:endParaRPr lang="ru-RU" spc="-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pc="-1" dirty="0" smtClean="0">
                <a:solidFill>
                  <a:srgbClr val="002060"/>
                </a:solidFill>
                <a:ea typeface="arial"/>
              </a:rPr>
              <a:t>расписание занятий</a:t>
            </a:r>
            <a:endParaRPr lang="ru-RU" spc="-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pc="-1" dirty="0" smtClean="0">
                <a:solidFill>
                  <a:srgbClr val="002060"/>
                </a:solidFill>
                <a:ea typeface="arial"/>
              </a:rPr>
              <a:t>индивидуальные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карты речевого развития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обучающихся</a:t>
            </a:r>
            <a:endParaRPr lang="ru-RU" spc="-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pc="-1" dirty="0" smtClean="0">
                <a:solidFill>
                  <a:srgbClr val="002060"/>
                </a:solidFill>
                <a:ea typeface="PT Serif"/>
              </a:rPr>
              <a:t>журнал </a:t>
            </a:r>
            <a:r>
              <a:rPr lang="ru-RU" spc="-1" dirty="0">
                <a:solidFill>
                  <a:srgbClr val="002060"/>
                </a:solidFill>
                <a:ea typeface="PT Serif"/>
              </a:rPr>
              <a:t>учета посещаемости </a:t>
            </a:r>
            <a:r>
              <a:rPr lang="ru-RU" spc="-1" dirty="0" smtClean="0">
                <a:solidFill>
                  <a:srgbClr val="002060"/>
                </a:solidFill>
                <a:ea typeface="PT Serif"/>
              </a:rPr>
              <a:t>занятий</a:t>
            </a:r>
            <a:endParaRPr lang="ru-RU" spc="-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pc="-1" dirty="0" smtClean="0">
                <a:solidFill>
                  <a:srgbClr val="002060"/>
                </a:solidFill>
                <a:ea typeface="PT Serif"/>
              </a:rPr>
              <a:t>отчетная </a:t>
            </a:r>
            <a:r>
              <a:rPr lang="ru-RU" spc="-1" dirty="0">
                <a:solidFill>
                  <a:srgbClr val="002060"/>
                </a:solidFill>
                <a:ea typeface="PT Serif"/>
              </a:rPr>
              <a:t>документация по результатам </a:t>
            </a:r>
            <a:r>
              <a:rPr lang="ru-RU" spc="-1" dirty="0" smtClean="0">
                <a:solidFill>
                  <a:srgbClr val="002060"/>
                </a:solidFill>
                <a:ea typeface="PT Serif"/>
              </a:rPr>
              <a:t>работы</a:t>
            </a:r>
            <a:endParaRPr lang="ru-RU" sz="2133" spc="-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57928" y="914400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324821" y="135799"/>
            <a:ext cx="647439" cy="95351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520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2"/>
          <p:cNvSpPr/>
          <p:nvPr/>
        </p:nvSpPr>
        <p:spPr>
          <a:xfrm>
            <a:off x="882719" y="310718"/>
            <a:ext cx="11128767" cy="7030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  <a:ea typeface="Arial"/>
              </a:rPr>
              <a:t>Вопрос</a:t>
            </a:r>
            <a:r>
              <a:rPr lang="ru-RU" sz="2000" b="1" spc="-1" dirty="0">
                <a:solidFill>
                  <a:srgbClr val="002060"/>
                </a:solidFill>
                <a:ea typeface="Arial"/>
              </a:rPr>
              <a:t>: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 Какие документы должен вести педагог-психолог </a:t>
            </a: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?</a:t>
            </a:r>
            <a:endParaRPr lang="en-US" sz="2000" spc="-1" dirty="0" smtClean="0">
              <a:solidFill>
                <a:srgbClr val="002060"/>
              </a:solidFill>
              <a:ea typeface="Arial"/>
            </a:endParaRP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ea typeface="Arial"/>
              </a:rPr>
              <a:t>Ответ: </a:t>
            </a:r>
            <a:endParaRPr lang="en-US" sz="2000" b="1" spc="-1" dirty="0" smtClean="0">
              <a:solidFill>
                <a:srgbClr val="002060"/>
              </a:solidFill>
              <a:ea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b="1" spc="-1" dirty="0">
                <a:solidFill>
                  <a:srgbClr val="002060"/>
                </a:solidFill>
                <a:ea typeface="Arial"/>
              </a:rPr>
              <a:t>	</a:t>
            </a: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В 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соответствии с разделом III приказа </a:t>
            </a:r>
            <a:r>
              <a:rPr lang="ru-RU" sz="2000" spc="-1" dirty="0" err="1">
                <a:solidFill>
                  <a:srgbClr val="002060"/>
                </a:solidFill>
                <a:ea typeface="Arial"/>
              </a:rPr>
              <a:t>Минздравсоцразвития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 РФ от 26.08.2010 </a:t>
            </a: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/>
            </a:r>
            <a:br>
              <a:rPr lang="ru-RU" sz="2000" spc="-1" dirty="0" smtClean="0">
                <a:solidFill>
                  <a:srgbClr val="002060"/>
                </a:solidFill>
                <a:ea typeface="Arial"/>
              </a:rPr>
            </a:b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№ 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761н «Об утверждении ЕКС должностей руководителей, специалистов …..» </a:t>
            </a:r>
            <a:r>
              <a:rPr lang="ru-RU" sz="2000" b="1" spc="-1" dirty="0">
                <a:solidFill>
                  <a:srgbClr val="002060"/>
                </a:solidFill>
                <a:ea typeface="Arial"/>
              </a:rPr>
              <a:t>должность </a:t>
            </a:r>
            <a:r>
              <a:rPr lang="ru-RU" sz="2000" b="1" spc="-1" dirty="0" smtClean="0">
                <a:solidFill>
                  <a:srgbClr val="002060"/>
                </a:solidFill>
                <a:ea typeface="Arial"/>
              </a:rPr>
              <a:t>педагога - психолога </a:t>
            </a:r>
            <a:r>
              <a:rPr lang="ru-RU" sz="2000" b="1" spc="-1" dirty="0">
                <a:solidFill>
                  <a:srgbClr val="002060"/>
                </a:solidFill>
                <a:ea typeface="Arial"/>
              </a:rPr>
              <a:t>относится к должностям педагогических </a:t>
            </a:r>
            <a:r>
              <a:rPr lang="ru-RU" sz="2000" b="1" spc="-1" dirty="0" smtClean="0">
                <a:solidFill>
                  <a:srgbClr val="002060"/>
                </a:solidFill>
                <a:ea typeface="Arial"/>
              </a:rPr>
              <a:t>работников.</a:t>
            </a:r>
            <a:endParaRPr lang="en-US" sz="2000" b="1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000" spc="-1" dirty="0">
                <a:solidFill>
                  <a:srgbClr val="002060"/>
                </a:solidFill>
                <a:ea typeface="Arial"/>
              </a:rPr>
              <a:t>	</a:t>
            </a: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Обобщенной 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трудовой функцией педагога-психолога является психолого-педагогическое сопровождение образовательного процесса </a:t>
            </a: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(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Приказ Минтруда России от 24.07.2015 </a:t>
            </a: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№ 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514н «Об утверждении </a:t>
            </a:r>
            <a:r>
              <a:rPr lang="ru-RU" sz="2000" spc="-1" dirty="0" err="1">
                <a:solidFill>
                  <a:srgbClr val="002060"/>
                </a:solidFill>
                <a:ea typeface="Arial"/>
              </a:rPr>
              <a:t>профстандарта</a:t>
            </a:r>
            <a:r>
              <a:rPr lang="ru-RU" sz="2000" spc="-1" dirty="0">
                <a:solidFill>
                  <a:srgbClr val="002060"/>
                </a:solidFill>
                <a:ea typeface="Arial"/>
              </a:rPr>
              <a:t> «Педагог-психолог (психолог в сфере образования)». </a:t>
            </a:r>
            <a:endParaRPr lang="ru-RU" sz="2000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ea typeface="Arial"/>
              </a:rPr>
              <a:t>            </a:t>
            </a:r>
            <a:endParaRPr lang="en-US" sz="900" b="1" spc="-1" dirty="0" smtClean="0">
              <a:solidFill>
                <a:srgbClr val="002060"/>
              </a:solidFill>
              <a:ea typeface="arial"/>
            </a:endParaRPr>
          </a:p>
          <a:p>
            <a:pPr>
              <a:lnSpc>
                <a:spcPct val="100000"/>
              </a:lnSpc>
            </a:pPr>
            <a:endParaRPr lang="ru-RU" sz="900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600" spc="-1" dirty="0" smtClean="0">
              <a:solidFill>
                <a:srgbClr val="002060"/>
              </a:solidFill>
              <a:ea typeface="arial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планы работы</a:t>
            </a:r>
            <a:endParaRPr lang="en-US" sz="1600" spc="-1" dirty="0">
              <a:solidFill>
                <a:srgbClr val="002060"/>
              </a:solidFill>
              <a:ea typeface="arial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протоколы</a:t>
            </a:r>
            <a:endParaRPr lang="en-US" sz="1600" spc="-1" dirty="0">
              <a:solidFill>
                <a:srgbClr val="002060"/>
              </a:solidFill>
              <a:ea typeface="arial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журналы</a:t>
            </a:r>
            <a:endParaRPr lang="en-US" sz="1600" spc="-1" dirty="0">
              <a:solidFill>
                <a:srgbClr val="002060"/>
              </a:solidFill>
              <a:ea typeface="arial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>
                <a:solidFill>
                  <a:srgbClr val="002060"/>
                </a:solidFill>
                <a:ea typeface="arial"/>
              </a:rPr>
              <a:t>психологические заключения</a:t>
            </a:r>
            <a:endParaRPr lang="en-US" sz="1600" spc="-1" dirty="0">
              <a:solidFill>
                <a:srgbClr val="002060"/>
              </a:solidFill>
              <a:ea typeface="arial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отчеты</a:t>
            </a:r>
            <a:endParaRPr lang="ru-RU" sz="1600" spc="-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213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13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133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82719" y="905523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94298" y="3826276"/>
            <a:ext cx="4715959" cy="43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" dirty="0" smtClean="0">
                <a:solidFill>
                  <a:srgbClr val="002060"/>
                </a:solidFill>
                <a:ea typeface="arial"/>
              </a:rPr>
              <a:t>педагог-психолог ведет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21878" y="3826276"/>
            <a:ext cx="5189608" cy="43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" dirty="0" smtClean="0">
                <a:solidFill>
                  <a:srgbClr val="002060"/>
                </a:solidFill>
              </a:rPr>
              <a:t>составляет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4298" y="4420422"/>
            <a:ext cx="4715960" cy="19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21878" y="4421924"/>
            <a:ext cx="5189608" cy="1969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анкеты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диагностические материалы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spc="-1" dirty="0" smtClean="0">
                <a:solidFill>
                  <a:srgbClr val="002060"/>
                </a:solidFill>
                <a:ea typeface="arial"/>
              </a:rPr>
              <a:t>коррекционно-развивающие </a:t>
            </a:r>
            <a:r>
              <a:rPr lang="ru-RU" sz="1600" spc="-1" dirty="0">
                <a:solidFill>
                  <a:srgbClr val="002060"/>
                </a:solidFill>
                <a:ea typeface="arial"/>
              </a:rPr>
              <a:t>программы</a:t>
            </a:r>
            <a:endParaRPr lang="ru-RU" sz="1600" dirty="0"/>
          </a:p>
        </p:txBody>
      </p:sp>
      <p:pic>
        <p:nvPicPr>
          <p:cNvPr id="10" name="Рисунок 13"/>
          <p:cNvPicPr/>
          <p:nvPr/>
        </p:nvPicPr>
        <p:blipFill>
          <a:blip r:embed="rId2"/>
          <a:stretch/>
        </p:blipFill>
        <p:spPr>
          <a:xfrm>
            <a:off x="11206716" y="310718"/>
            <a:ext cx="627321" cy="80570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039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D5EFF183-E603-4A02-A397-8ED9A7411C32}" type="slidenum">
              <a:rPr lang="ru-RU"/>
              <a:pPr/>
              <a:t>14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Прямоугольник 2"/>
          <p:cNvSpPr/>
          <p:nvPr/>
        </p:nvSpPr>
        <p:spPr>
          <a:xfrm>
            <a:off x="818707" y="893134"/>
            <a:ext cx="10363536" cy="5351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 Какие документы обязательны для подготовки воспитателем 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ДОУ?</a:t>
            </a: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133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	Согласно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Приказу № 779 при реализации образовательной программы дошкольного образования воспитателем осуществляется подготовка двух документов: </a:t>
            </a: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журнала посещаемости и календарно-тематического плана.</a:t>
            </a:r>
          </a:p>
          <a:p>
            <a:pPr algn="just">
              <a:lnSpc>
                <a:spcPct val="100000"/>
              </a:lnSpc>
            </a:pPr>
            <a:endParaRPr lang="ru-RU" sz="2133" b="1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	Воспитатели ДОУ,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реализующие образовательную программу дошкольного образования, 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планируют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свою деятельность в форме календарно-тематического плана в соответствии с образовательной программой дошкольного образования. В период замещения основного воспитателя другим воспитателем (временная нетрудоспособность, отпуск и так далее) может использоваться календарно-тематический план, подготовленный другими педагогическими работниками.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6544" y="1731146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182242" y="247200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589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227659F7-724A-4365-A34A-66F053159577}" type="slidenum">
              <a:rPr lang="ru-RU"/>
              <a:pPr/>
              <a:t>15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Прямоугольник 2"/>
          <p:cNvSpPr/>
          <p:nvPr/>
        </p:nvSpPr>
        <p:spPr>
          <a:xfrm>
            <a:off x="868869" y="196320"/>
            <a:ext cx="10335106" cy="30758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2060"/>
                </a:solidFill>
              </a:rPr>
              <a:t>Вопрос:</a:t>
            </a:r>
            <a:r>
              <a:rPr lang="ru-RU" sz="2400" spc="-1" dirty="0">
                <a:solidFill>
                  <a:srgbClr val="002060"/>
                </a:solidFill>
              </a:rPr>
              <a:t> Можно ли вести журнал посещаемости и календарно-тематический план в электронной форме</a:t>
            </a:r>
            <a:r>
              <a:rPr lang="ru-RU" sz="2400" spc="-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2060"/>
                </a:solidFill>
              </a:rPr>
              <a:t>Ответ</a:t>
            </a:r>
            <a:r>
              <a:rPr lang="ru-RU" sz="2400" b="1" spc="-1" dirty="0">
                <a:solidFill>
                  <a:srgbClr val="002060"/>
                </a:solidFill>
              </a:rPr>
              <a:t>: </a:t>
            </a:r>
            <a:endParaRPr lang="ru-RU" sz="2400" b="1" spc="-1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</a:rPr>
              <a:t>	Да</a:t>
            </a:r>
            <a:r>
              <a:rPr lang="ru-RU" sz="2400" spc="-1" dirty="0">
                <a:solidFill>
                  <a:srgbClr val="002060"/>
                </a:solidFill>
              </a:rPr>
              <a:t>, </a:t>
            </a:r>
            <a:r>
              <a:rPr lang="ru-RU" sz="2400" spc="-1" dirty="0" smtClean="0">
                <a:solidFill>
                  <a:srgbClr val="002060"/>
                </a:solidFill>
              </a:rPr>
              <a:t>ДОУ </a:t>
            </a:r>
            <a:r>
              <a:rPr lang="ru-RU" sz="2400" spc="-1" dirty="0">
                <a:solidFill>
                  <a:srgbClr val="002060"/>
                </a:solidFill>
              </a:rPr>
              <a:t>имеет право применять в своей деятельности электронный документооборот без дублирования на бумажном носителе. Данное право закреплено частью 8 статьи 28 Федерального закона </a:t>
            </a:r>
            <a:r>
              <a:rPr lang="ru-RU" sz="2400" spc="-1" dirty="0" smtClean="0">
                <a:solidFill>
                  <a:srgbClr val="002060"/>
                </a:solidFill>
              </a:rPr>
              <a:t>№ </a:t>
            </a:r>
            <a:r>
              <a:rPr lang="ru-RU" sz="2400" spc="-1" dirty="0">
                <a:solidFill>
                  <a:srgbClr val="002060"/>
                </a:solidFill>
              </a:rPr>
              <a:t>273-ФЗ</a:t>
            </a:r>
            <a:r>
              <a:rPr lang="ru-RU" sz="2400" spc="-1" dirty="0" smtClean="0">
                <a:solidFill>
                  <a:srgbClr val="002060"/>
                </a:solidFill>
              </a:rPr>
              <a:t>.</a:t>
            </a:r>
            <a:endParaRPr lang="ru-RU" sz="2400" spc="-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6544" y="1121038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203975" y="196320"/>
            <a:ext cx="679680" cy="915840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2"/>
          <p:cNvSpPr/>
          <p:nvPr/>
        </p:nvSpPr>
        <p:spPr>
          <a:xfrm>
            <a:off x="976544" y="3655523"/>
            <a:ext cx="10227431" cy="30758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400" spc="-1" dirty="0">
                <a:solidFill>
                  <a:srgbClr val="002060"/>
                </a:solidFill>
                <a:latin typeface="Arial"/>
              </a:rPr>
              <a:t> Должен ли сотрудник, осуществляющий присмотр и уход за детьми без реализации образовательной программы, вести календарно-тематический план</a:t>
            </a:r>
            <a:r>
              <a:rPr lang="ru-RU" sz="2400" spc="-1" dirty="0" smtClean="0">
                <a:solidFill>
                  <a:srgbClr val="002060"/>
                </a:solidFill>
                <a:latin typeface="Arial"/>
              </a:rPr>
              <a:t>?</a:t>
            </a:r>
            <a:endParaRPr lang="ru-RU" sz="2400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400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  <a:latin typeface="Arial"/>
              </a:rPr>
              <a:t>	Нет</a:t>
            </a:r>
            <a:r>
              <a:rPr lang="ru-RU" sz="2400" spc="-1" dirty="0">
                <a:solidFill>
                  <a:srgbClr val="002060"/>
                </a:solidFill>
                <a:latin typeface="Arial"/>
              </a:rPr>
              <a:t>, действие Приказа </a:t>
            </a:r>
            <a:r>
              <a:rPr lang="ru-RU" sz="2400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z="2400" spc="-1" dirty="0">
                <a:solidFill>
                  <a:srgbClr val="002060"/>
                </a:solidFill>
                <a:latin typeface="Arial"/>
              </a:rPr>
              <a:t>779 распространяется только на воспитателей, которые осуществляют образовательную деятельность.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1954" y="4980373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09524767-ABE0-417C-8CBD-53BFD199A197}" type="slidenum">
              <a:rPr lang="ru-RU"/>
              <a:pPr/>
              <a:t>16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Прямоугольник 2"/>
          <p:cNvSpPr/>
          <p:nvPr/>
        </p:nvSpPr>
        <p:spPr>
          <a:xfrm>
            <a:off x="922374" y="196320"/>
            <a:ext cx="10313978" cy="29731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 Существует ли утвержденная форма журнала посещаемости и календарно-тематического плана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?</a:t>
            </a: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000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	Нет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, действующим федеральным законодательством не закреплено обязательных требований к форме журнала посещаемости и календарно-тематического плана.</a:t>
            </a:r>
          </a:p>
          <a:p>
            <a:pPr algn="just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	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62800" y="949910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151292" y="196320"/>
            <a:ext cx="679680" cy="915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10139"/>
              </p:ext>
            </p:extLst>
          </p:nvPr>
        </p:nvGraphicFramePr>
        <p:xfrm>
          <a:off x="1062800" y="5515593"/>
          <a:ext cx="10173552" cy="7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142">
                  <a:extLst>
                    <a:ext uri="{9D8B030D-6E8A-4147-A177-3AD203B41FA5}">
                      <a16:colId xmlns:a16="http://schemas.microsoft.com/office/drawing/2014/main" val="1384591272"/>
                    </a:ext>
                  </a:extLst>
                </a:gridCol>
                <a:gridCol w="1718997">
                  <a:extLst>
                    <a:ext uri="{9D8B030D-6E8A-4147-A177-3AD203B41FA5}">
                      <a16:colId xmlns:a16="http://schemas.microsoft.com/office/drawing/2014/main" val="357049386"/>
                    </a:ext>
                  </a:extLst>
                </a:gridCol>
                <a:gridCol w="1845284">
                  <a:extLst>
                    <a:ext uri="{9D8B030D-6E8A-4147-A177-3AD203B41FA5}">
                      <a16:colId xmlns:a16="http://schemas.microsoft.com/office/drawing/2014/main" val="112392554"/>
                    </a:ext>
                  </a:extLst>
                </a:gridCol>
                <a:gridCol w="1827865">
                  <a:extLst>
                    <a:ext uri="{9D8B030D-6E8A-4147-A177-3AD203B41FA5}">
                      <a16:colId xmlns:a16="http://schemas.microsoft.com/office/drawing/2014/main" val="1083559029"/>
                    </a:ext>
                  </a:extLst>
                </a:gridCol>
                <a:gridCol w="1844194">
                  <a:extLst>
                    <a:ext uri="{9D8B030D-6E8A-4147-A177-3AD203B41FA5}">
                      <a16:colId xmlns:a16="http://schemas.microsoft.com/office/drawing/2014/main" val="1641566597"/>
                    </a:ext>
                  </a:extLst>
                </a:gridCol>
                <a:gridCol w="1376070">
                  <a:extLst>
                    <a:ext uri="{9D8B030D-6E8A-4147-A177-3AD203B41FA5}">
                      <a16:colId xmlns:a16="http://schemas.microsoft.com/office/drawing/2014/main" val="1956319287"/>
                    </a:ext>
                  </a:extLst>
                </a:gridCol>
              </a:tblGrid>
              <a:tr h="221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Срок </a:t>
                      </a:r>
                      <a:r>
                        <a:rPr lang="ru-RU" sz="1100" dirty="0">
                          <a:effectLst/>
                        </a:rPr>
                        <a:t>изучения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Содержание </a:t>
                      </a:r>
                      <a:r>
                        <a:rPr lang="ru-RU" sz="1100" dirty="0">
                          <a:effectLst/>
                        </a:rPr>
                        <a:t>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Форма проведения занятий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Отметка о выполнении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46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512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01331" y="6233143"/>
            <a:ext cx="7128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C00000"/>
                </a:solidFill>
              </a:rPr>
              <a:t>Рекомендуемое содержание календарно-тематического </a:t>
            </a:r>
            <a:r>
              <a:rPr lang="ru-RU" spc="-1" dirty="0" smtClean="0">
                <a:solidFill>
                  <a:srgbClr val="C00000"/>
                </a:solidFill>
              </a:rPr>
              <a:t>плана</a:t>
            </a:r>
            <a:endParaRPr lang="ru-RU" spc="-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922374" y="2556308"/>
            <a:ext cx="10313978" cy="29527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pc="-1" dirty="0">
                <a:solidFill>
                  <a:srgbClr val="002060"/>
                </a:solidFill>
                <a:latin typeface="Arial"/>
              </a:rPr>
              <a:t>Вопрос</a:t>
            </a: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: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  Какая информация должна быть отражена в календарно-тематическом плане?</a:t>
            </a:r>
          </a:p>
          <a:p>
            <a:pPr algn="just">
              <a:lnSpc>
                <a:spcPct val="100000"/>
              </a:lnSpc>
            </a:pPr>
            <a:endParaRPr lang="ru-RU" sz="2000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Arial"/>
              </a:rPr>
              <a:t>Ответ</a:t>
            </a: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: </a:t>
            </a:r>
            <a:endParaRPr lang="ru-RU" sz="2000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На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основании части 1 статьи 28 Федерального закона 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273-ФЗ образовательная организация самостоятельна в осуществлении образовательной, научной, административной, финансово-экономической деятельности, разработке и принятии локальных нормативных актов. Таким образом, 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ДОУ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вправе самостоятельно разработать и утвердить форму календарно-тематического плана. </a:t>
            </a:r>
            <a:endParaRPr lang="ru-RU" sz="2000" spc="-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95965" y="3338004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A688B58C-1D01-40F7-9099-406D0A761DD0}" type="slidenum">
              <a:rPr lang="ru-RU"/>
              <a:pPr/>
              <a:t>17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Прямоугольник 2"/>
          <p:cNvSpPr/>
          <p:nvPr/>
        </p:nvSpPr>
        <p:spPr>
          <a:xfrm>
            <a:off x="865920" y="457200"/>
            <a:ext cx="10444382" cy="53841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  Почему Приказ </a:t>
            </a:r>
            <a:r>
              <a:rPr lang="ru-RU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pc="-1" dirty="0">
                <a:solidFill>
                  <a:srgbClr val="002060"/>
                </a:solidFill>
                <a:latin typeface="Arial"/>
              </a:rPr>
              <a:t>779 не обязывает педагогических работников 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Arial"/>
              </a:rPr>
              <a:t>разрабатывать образовательные программы и рабочие программы?</a:t>
            </a:r>
          </a:p>
          <a:p>
            <a:pPr algn="just">
              <a:lnSpc>
                <a:spcPct val="100000"/>
              </a:lnSpc>
            </a:pPr>
            <a:endParaRPr lang="ru-RU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Образовательные программы самостоятельно разрабатываются и утверждаются организацией, осуществляющей образовательную деятельность, в соответствии с ФГОС ДО и ФОП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ДО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(части 5 и 6 статьи 12 Федерального закона № 273-ФЗ).</a:t>
            </a:r>
            <a:endParaRPr lang="ru-RU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ea typeface="Arial"/>
              </a:rPr>
              <a:t>	Состав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рабочей группы образовательной организации, которая занимается разработкой образовательных программ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ДОУ,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определяется самостоятельно образовательной организацией. </a:t>
            </a:r>
            <a:r>
              <a:rPr lang="ru-RU" spc="-1" dirty="0" smtClean="0">
                <a:solidFill>
                  <a:srgbClr val="002060"/>
                </a:solidFill>
                <a:ea typeface="Arial"/>
              </a:rPr>
              <a:t>	Педагогические 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работники имеют право на участие в разработке образовательных программ (часть 3 статьи 47 Федерального закона № 273-ФЗ). Таким образом, </a:t>
            </a:r>
            <a:r>
              <a:rPr lang="ru-RU" b="1" spc="-1" dirty="0">
                <a:solidFill>
                  <a:srgbClr val="002060"/>
                </a:solidFill>
                <a:ea typeface="Arial"/>
              </a:rPr>
              <a:t>участие в разработке образовательных программ является правом, а не обязанностью педагогического работника</a:t>
            </a:r>
            <a:r>
              <a:rPr lang="ru-RU" spc="-1" dirty="0">
                <a:solidFill>
                  <a:srgbClr val="002060"/>
                </a:solidFill>
                <a:ea typeface="Arial"/>
              </a:rPr>
              <a:t>. </a:t>
            </a:r>
            <a:endParaRPr lang="ru-RU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lang="ru-RU" spc="-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latin typeface="arial"/>
                <a:ea typeface="arial"/>
              </a:rPr>
              <a:t>	Рабочие </a:t>
            </a:r>
            <a:r>
              <a:rPr lang="ru-RU" spc="-1" dirty="0">
                <a:solidFill>
                  <a:srgbClr val="002060"/>
                </a:solidFill>
                <a:latin typeface="arial"/>
                <a:ea typeface="arial"/>
              </a:rPr>
              <a:t>программы воспитателей и других педагогических работников не предусмотрены ФГОС ДО и ФОП ДО. В определении понятия «образовательная программа» (пункт 9 статьи 2 Федерального закона № 273-ФЗ) используется понятие «рабочие программы предметов, курсов, дисциплин (модулей)», что не соотносится со спецификой деятельности </a:t>
            </a:r>
            <a:r>
              <a:rPr lang="ru-RU" spc="-1" dirty="0" smtClean="0">
                <a:solidFill>
                  <a:srgbClr val="002060"/>
                </a:solidFill>
                <a:latin typeface="arial"/>
                <a:ea typeface="arial"/>
              </a:rPr>
              <a:t>ДОУ.</a:t>
            </a:r>
            <a:endParaRPr lang="ru-RU" spc="-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49910" y="1216240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225242" y="202018"/>
            <a:ext cx="598163" cy="8721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161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11D98F74-989E-47BC-A8F1-94D38771860E}" type="slidenum">
              <a:rPr lang="ru-RU"/>
              <a:pPr/>
              <a:t>18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Прямоугольник 2"/>
          <p:cNvSpPr/>
          <p:nvPr/>
        </p:nvSpPr>
        <p:spPr>
          <a:xfrm>
            <a:off x="809788" y="552892"/>
            <a:ext cx="10298976" cy="43881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  Является ли ведение групповых протоколов родительских собраний, встреч с родителями (законными представителями) обязательным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?</a:t>
            </a: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133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Родительские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собрания, проводимые в 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ДОУ,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являются средством реализации просветительского и консультационного направлений деятельности педагогических работников. 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ru-RU" sz="2133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Ведение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протоколов родительских собраний, встреч с родителями не является обязательным, так как протоколы не входят в перечень документации, обозначенной Приказом 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779. </a:t>
            </a:r>
            <a:endParaRPr lang="ru-RU" sz="2133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spc="-1" dirty="0">
                <a:solidFill>
                  <a:srgbClr val="002060"/>
                </a:solidFill>
                <a:latin typeface="Arial"/>
              </a:rPr>
              <a:t>	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49911" y="1358283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108764" y="196320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529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3126CB13-8BC5-4F09-8169-E58F629EA343}" type="slidenum">
              <a:rPr lang="ru-RU"/>
              <a:pPr/>
              <a:t>19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Прямоугольник 2"/>
          <p:cNvSpPr/>
          <p:nvPr/>
        </p:nvSpPr>
        <p:spPr>
          <a:xfrm>
            <a:off x="808874" y="276447"/>
            <a:ext cx="10274811" cy="27470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  Должен ли педагог разрабатывать план самообразования?</a:t>
            </a:r>
          </a:p>
          <a:p>
            <a:pPr algn="just">
              <a:lnSpc>
                <a:spcPct val="100000"/>
              </a:lnSpc>
            </a:pPr>
            <a:endParaRPr lang="ru-RU" sz="2133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133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	Заполнение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плана самообразования не относится к трудовой функции, связанной с реализацией образовательной программы, то есть план самообразования не является документом, подготовку которого обязаны осуществлять педагогические работники.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6645" y="949911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2"/>
          <p:cNvSpPr/>
          <p:nvPr/>
        </p:nvSpPr>
        <p:spPr>
          <a:xfrm>
            <a:off x="808874" y="3696930"/>
            <a:ext cx="10352749" cy="17623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  Распространяется ли Приказ 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z="2133" spc="-1" dirty="0">
                <a:solidFill>
                  <a:srgbClr val="002060"/>
                </a:solidFill>
                <a:latin typeface="Arial"/>
              </a:rPr>
              <a:t>779 на старших воспитателей?</a:t>
            </a:r>
          </a:p>
          <a:p>
            <a:pPr algn="just">
              <a:lnSpc>
                <a:spcPct val="100000"/>
              </a:lnSpc>
            </a:pPr>
            <a:endParaRPr lang="ru-RU" sz="2133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133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133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33" b="1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2133" spc="-1" dirty="0" smtClean="0">
                <a:solidFill>
                  <a:srgbClr val="002060"/>
                </a:solidFill>
                <a:latin typeface="Arial"/>
              </a:rPr>
              <a:t>На старших воспитателей не распространяется.</a:t>
            </a:r>
            <a:endParaRPr lang="ru-RU" sz="2133" spc="-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67667" y="4333783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13"/>
          <p:cNvPicPr/>
          <p:nvPr/>
        </p:nvPicPr>
        <p:blipFill>
          <a:blip r:embed="rId2"/>
          <a:stretch/>
        </p:blipFill>
        <p:spPr>
          <a:xfrm>
            <a:off x="11083685" y="34071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959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6"/>
          <p:cNvSpPr/>
          <p:nvPr/>
        </p:nvSpPr>
        <p:spPr>
          <a:xfrm>
            <a:off x="934560" y="96676"/>
            <a:ext cx="10029362" cy="12599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  <a:ea typeface="Times New Roman"/>
              </a:rPr>
              <a:t>Приказ Министерства просвещения РФ от 6 ноября 2024 года № 779</a:t>
            </a: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Arial"/>
                <a:ea typeface="Times New Roman"/>
              </a:rPr>
              <a:t>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</a:t>
            </a:r>
            <a:endParaRPr lang="ru-RU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473475" y="4389120"/>
            <a:ext cx="4092823" cy="96051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827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16255" algn="l"/>
              </a:tabLst>
            </a:pPr>
            <a:r>
              <a:rPr sz="1800" b="1" dirty="0" err="1" smtClean="0">
                <a:solidFill>
                  <a:srgbClr val="423C67"/>
                </a:solidFill>
                <a:cs typeface="Calibri"/>
              </a:rPr>
              <a:t>Журнал</a:t>
            </a:r>
            <a:r>
              <a:rPr sz="1800" b="1" spc="-65" dirty="0" smtClean="0">
                <a:solidFill>
                  <a:srgbClr val="423C67"/>
                </a:solidFill>
                <a:cs typeface="Calibri"/>
              </a:rPr>
              <a:t> </a:t>
            </a:r>
            <a:r>
              <a:rPr sz="1800" b="1" spc="-10" dirty="0" err="1" smtClean="0">
                <a:solidFill>
                  <a:srgbClr val="423C67"/>
                </a:solidFill>
                <a:cs typeface="Calibri"/>
              </a:rPr>
              <a:t>посещаемости</a:t>
            </a:r>
            <a:endParaRPr lang="ru-RU" sz="1800" b="1" spc="-10" dirty="0" smtClean="0">
              <a:solidFill>
                <a:srgbClr val="423C67"/>
              </a:solidFill>
              <a:cs typeface="Calibri"/>
            </a:endParaRPr>
          </a:p>
          <a:p>
            <a:pPr marL="516255" indent="-42481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16255" algn="l"/>
              </a:tabLst>
            </a:pPr>
            <a:endParaRPr sz="1800" b="1" dirty="0"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16255" algn="l"/>
              </a:tabLst>
            </a:pPr>
            <a:r>
              <a:rPr sz="1800" b="1" spc="-10" dirty="0" err="1" smtClean="0">
                <a:solidFill>
                  <a:srgbClr val="423C67"/>
                </a:solidFill>
                <a:cs typeface="Calibri"/>
              </a:rPr>
              <a:t>Календарно-тематический</a:t>
            </a:r>
            <a:r>
              <a:rPr sz="1800" b="1" spc="-5" dirty="0" smtClean="0">
                <a:solidFill>
                  <a:srgbClr val="423C67"/>
                </a:solidFill>
                <a:cs typeface="Calibri"/>
              </a:rPr>
              <a:t> </a:t>
            </a:r>
            <a:r>
              <a:rPr sz="1800" b="1" spc="-20" dirty="0">
                <a:solidFill>
                  <a:srgbClr val="423C67"/>
                </a:solidFill>
                <a:cs typeface="Calibri"/>
              </a:rPr>
              <a:t>план</a:t>
            </a:r>
            <a:endParaRPr sz="1800" b="1" dirty="0"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3475" y="2195289"/>
            <a:ext cx="4092823" cy="612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Действует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4989" y="2084605"/>
            <a:ext cx="3702207" cy="612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 стадии разработки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3476" y="3296851"/>
            <a:ext cx="4092822" cy="612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Воспитатель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213717" y="1364970"/>
            <a:ext cx="2254929" cy="71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27433" y="1364970"/>
            <a:ext cx="2210540" cy="641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3306819" y="2949633"/>
            <a:ext cx="2840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328900" y="4055419"/>
            <a:ext cx="2840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94990" y="3296851"/>
            <a:ext cx="3702206" cy="3358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</a:rPr>
              <a:t>музыкальный руководитель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</a:rPr>
              <a:t>учитель-логопед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</a:rPr>
              <a:t>учитель-дефектолог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</a:rPr>
              <a:t>педагог-психолог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</a:rPr>
              <a:t>помощник воспитателя, </a:t>
            </a:r>
            <a:r>
              <a:rPr lang="ru-RU" b="1" spc="-1" dirty="0">
                <a:solidFill>
                  <a:srgbClr val="002060"/>
                </a:solidFill>
              </a:rPr>
              <a:t>младший </a:t>
            </a:r>
            <a:r>
              <a:rPr lang="ru-RU" b="1" spc="-1" dirty="0" smtClean="0">
                <a:solidFill>
                  <a:srgbClr val="002060"/>
                </a:solidFill>
              </a:rPr>
              <a:t>воспитатель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>
                <a:solidFill>
                  <a:srgbClr val="002060"/>
                </a:solidFill>
              </a:rPr>
              <a:t>инструктор по физической культуре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err="1" smtClean="0">
                <a:solidFill>
                  <a:srgbClr val="002060"/>
                </a:solidFill>
              </a:rPr>
              <a:t>тьютор</a:t>
            </a:r>
            <a:r>
              <a:rPr lang="ru-RU" b="1" spc="-1" dirty="0" smtClean="0">
                <a:solidFill>
                  <a:srgbClr val="002060"/>
                </a:solidFill>
              </a:rPr>
              <a:t> </a:t>
            </a:r>
            <a:r>
              <a:rPr lang="ru-RU" b="1" spc="-1" dirty="0">
                <a:solidFill>
                  <a:srgbClr val="002060"/>
                </a:solidFill>
              </a:rPr>
              <a:t>и иные </a:t>
            </a:r>
            <a:r>
              <a:rPr lang="ru-RU" b="1" spc="-1" dirty="0" smtClean="0">
                <a:solidFill>
                  <a:srgbClr val="002060"/>
                </a:solidFill>
              </a:rPr>
              <a:t>педагогические </a:t>
            </a:r>
            <a:r>
              <a:rPr lang="ru-RU" b="1" spc="-1" dirty="0">
                <a:solidFill>
                  <a:srgbClr val="002060"/>
                </a:solidFill>
              </a:rPr>
              <a:t>работники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9304049" y="2908231"/>
            <a:ext cx="2840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3"/>
          <p:cNvPicPr/>
          <p:nvPr/>
        </p:nvPicPr>
        <p:blipFill>
          <a:blip r:embed="rId2"/>
          <a:stretch/>
        </p:blipFill>
        <p:spPr>
          <a:xfrm>
            <a:off x="11297196" y="96676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132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C3A06003-C20D-4A1A-9BC7-E1285F11EAF0}" type="slidenum">
              <a:rPr lang="ru-RU"/>
              <a:pPr/>
              <a:t>20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Прямоугольник 2"/>
          <p:cNvSpPr/>
          <p:nvPr/>
        </p:nvSpPr>
        <p:spPr>
          <a:xfrm>
            <a:off x="843379" y="669851"/>
            <a:ext cx="10097523" cy="28911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  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Обязательно ли оформлять паспорт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группы?</a:t>
            </a: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000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	Паспорт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группы не входит в перечень документации, обозначенной Приказом 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779, следовательно, паспорт группы не является обязательным к заполнению документом.</a:t>
            </a: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	</a:t>
            </a:r>
            <a:endParaRPr lang="ru-RU" sz="2000" spc="-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43379" y="1154096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118916" y="238256"/>
            <a:ext cx="679680" cy="915840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2"/>
          <p:cNvSpPr/>
          <p:nvPr/>
        </p:nvSpPr>
        <p:spPr>
          <a:xfrm>
            <a:off x="843379" y="3395708"/>
            <a:ext cx="10130316" cy="29943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67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1867" spc="-1" dirty="0">
                <a:solidFill>
                  <a:srgbClr val="002060"/>
                </a:solidFill>
                <a:latin typeface="Arial"/>
              </a:rPr>
              <a:t>   Кем разрабатывается программа воспитания и план воспитательной работы</a:t>
            </a:r>
            <a:r>
              <a:rPr lang="ru-RU" sz="1867" spc="-1" dirty="0" smtClean="0">
                <a:solidFill>
                  <a:srgbClr val="002060"/>
                </a:solidFill>
                <a:latin typeface="Arial"/>
              </a:rPr>
              <a:t>?</a:t>
            </a:r>
          </a:p>
          <a:p>
            <a:pPr algn="just">
              <a:lnSpc>
                <a:spcPct val="100000"/>
              </a:lnSpc>
            </a:pPr>
            <a:endParaRPr lang="ru-RU" sz="1867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67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67" b="1" spc="-1" dirty="0" smtClean="0">
                <a:solidFill>
                  <a:srgbClr val="002060"/>
                </a:solidFill>
                <a:latin typeface="Arial"/>
              </a:rPr>
              <a:t>Ответ</a:t>
            </a:r>
            <a:r>
              <a:rPr lang="ru-RU" sz="1867" b="1" spc="-1" dirty="0">
                <a:solidFill>
                  <a:srgbClr val="002060"/>
                </a:solidFill>
                <a:latin typeface="Arial"/>
              </a:rPr>
              <a:t>: </a:t>
            </a:r>
            <a:endParaRPr lang="ru-RU" sz="1867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67" b="1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1867" spc="-1" dirty="0" smtClean="0">
                <a:solidFill>
                  <a:srgbClr val="002060"/>
                </a:solidFill>
                <a:latin typeface="Arial"/>
              </a:rPr>
              <a:t>ФОП </a:t>
            </a:r>
            <a:r>
              <a:rPr lang="ru-RU" sz="1867" spc="-1" dirty="0">
                <a:solidFill>
                  <a:srgbClr val="002060"/>
                </a:solidFill>
                <a:latin typeface="Arial"/>
              </a:rPr>
              <a:t>ДО включает в себя учебно-методическую документацию, в состав которой входят в том числе федеральная рабочая программа воспитания и федеральный календарный план воспитательной работы (пункт 5 ФОП ДО). </a:t>
            </a:r>
            <a:endParaRPr lang="ru-RU" sz="1867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67" spc="-1" dirty="0" smtClean="0">
                <a:solidFill>
                  <a:srgbClr val="002060"/>
                </a:solidFill>
                <a:latin typeface="Arial"/>
              </a:rPr>
              <a:t>	Таким образом, ДОУ </a:t>
            </a:r>
            <a:r>
              <a:rPr lang="ru-RU" sz="1867" spc="-1" dirty="0" smtClean="0">
                <a:solidFill>
                  <a:srgbClr val="002060"/>
                </a:solidFill>
              </a:rPr>
              <a:t>вправе непосредственно применить </a:t>
            </a:r>
            <a:r>
              <a:rPr lang="ru-RU" sz="1867" spc="-1" dirty="0" smtClean="0">
                <a:solidFill>
                  <a:srgbClr val="002060"/>
                </a:solidFill>
                <a:latin typeface="Arial"/>
              </a:rPr>
              <a:t>ФОП ДО, доработав часть, формируемую участниками образовательных отношений. </a:t>
            </a:r>
            <a:endParaRPr lang="ru-RU" sz="1867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67" spc="-1" dirty="0">
                <a:solidFill>
                  <a:srgbClr val="002060"/>
                </a:solidFill>
                <a:latin typeface="Arial"/>
              </a:rPr>
              <a:t>	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69146" y="3960919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Num" idx="4294967295"/>
          </p:nvPr>
        </p:nvSpPr>
        <p:spPr>
          <a:xfrm>
            <a:off x="9347040" y="13920"/>
            <a:ext cx="2844480" cy="36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fld id="{9166396A-2D62-4B0A-AC51-7C3B4F2D3B69}" type="slidenum">
              <a:rPr lang="ru-RU"/>
              <a:pPr/>
              <a:t>21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Прямоугольник 2"/>
          <p:cNvSpPr/>
          <p:nvPr/>
        </p:nvSpPr>
        <p:spPr>
          <a:xfrm>
            <a:off x="870063" y="1052623"/>
            <a:ext cx="10230328" cy="3814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Вопрос: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   Должен ли педагог готовить сценарии/конспекты занятий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?</a:t>
            </a: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Ответ: </a:t>
            </a:r>
            <a:endParaRPr lang="ru-RU" sz="2000" b="1" spc="-1" dirty="0" smtClean="0">
              <a:solidFill>
                <a:srgbClr val="00206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Сценарии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и конспекты занятий не входят в перечень документации, определенный Приказом </a:t>
            </a:r>
            <a:r>
              <a:rPr lang="ru-RU" sz="2000" spc="-1" dirty="0" smtClean="0">
                <a:solidFill>
                  <a:srgbClr val="002060"/>
                </a:solidFill>
                <a:latin typeface="Arial"/>
              </a:rPr>
              <a:t>№ </a:t>
            </a:r>
            <a:r>
              <a:rPr lang="ru-RU" sz="2000" spc="-1" dirty="0">
                <a:solidFill>
                  <a:srgbClr val="002060"/>
                </a:solidFill>
                <a:latin typeface="Arial"/>
              </a:rPr>
              <a:t>779. Таким образом, педагогические работники не обязаны вести данные документы. Вместе с тем, если подготовка сценариев и (или) конспектов занятий необходима педагогу для успешной реализации поставленной образовательной задачи, то в инициативном порядке он может это делать. Форма ведения данных документов определяется в данном случае педагогическим работником самостоятельно.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8790" y="1660124"/>
            <a:ext cx="221054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13"/>
          <p:cNvPicPr/>
          <p:nvPr/>
        </p:nvPicPr>
        <p:blipFill>
          <a:blip r:embed="rId2"/>
          <a:stretch/>
        </p:blipFill>
        <p:spPr>
          <a:xfrm>
            <a:off x="11100391" y="136783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220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idx="4294967295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indent="0" algn="ctr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1" spc="-1" dirty="0">
                <a:solidFill>
                  <a:srgbClr val="17375E"/>
                </a:solidFill>
                <a:latin typeface="Arial"/>
                <a:ea typeface="DejaVu Sans"/>
              </a:rPr>
              <a:t>Благодарю за внимание!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spcBef>
                <a:spcPts val="1001"/>
              </a:spcBef>
              <a:buNone/>
              <a:tabLst>
                <a:tab pos="0" algn="l"/>
              </a:tabLst>
            </a:pP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1" spc="-1" dirty="0" err="1">
                <a:solidFill>
                  <a:srgbClr val="17375E"/>
                </a:solidFill>
                <a:latin typeface="Arial"/>
                <a:ea typeface="DejaVu Sans"/>
              </a:rPr>
              <a:t>Игътибарыгыз</a:t>
            </a:r>
            <a:r>
              <a:rPr lang="ru-RU" sz="3200" b="1" spc="-1" dirty="0">
                <a:solidFill>
                  <a:srgbClr val="17375E"/>
                </a:solidFill>
                <a:latin typeface="Arial"/>
                <a:ea typeface="DejaVu Sans"/>
              </a:rPr>
              <a:t> </a:t>
            </a:r>
            <a:r>
              <a:rPr lang="ru-RU" sz="3200" b="1" spc="-1" dirty="0" err="1">
                <a:solidFill>
                  <a:srgbClr val="17375E"/>
                </a:solidFill>
                <a:latin typeface="Arial"/>
                <a:ea typeface="DejaVu Sans"/>
              </a:rPr>
              <a:t>өчен</a:t>
            </a:r>
            <a:r>
              <a:rPr lang="ru-RU" sz="3200" b="1" spc="-1" dirty="0">
                <a:solidFill>
                  <a:srgbClr val="17375E"/>
                </a:solidFill>
                <a:latin typeface="Arial"/>
                <a:ea typeface="DejaVu Sans"/>
              </a:rPr>
              <a:t> </a:t>
            </a:r>
            <a:r>
              <a:rPr lang="ru-RU" sz="3200" b="1" spc="-1" dirty="0" err="1">
                <a:solidFill>
                  <a:srgbClr val="17375E"/>
                </a:solidFill>
                <a:latin typeface="Arial"/>
                <a:ea typeface="DejaVu Sans"/>
              </a:rPr>
              <a:t>рәхмәт</a:t>
            </a:r>
            <a:r>
              <a:rPr lang="ru-RU" sz="3200" b="1" spc="-1" dirty="0">
                <a:solidFill>
                  <a:srgbClr val="17375E"/>
                </a:solidFill>
                <a:latin typeface="Arial"/>
                <a:ea typeface="DejaVu Sans"/>
              </a:rPr>
              <a:t>!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Рисунок 25"/>
          <p:cNvPicPr/>
          <p:nvPr/>
        </p:nvPicPr>
        <p:blipFill>
          <a:blip r:embed="rId2"/>
          <a:stretch/>
        </p:blipFill>
        <p:spPr>
          <a:xfrm>
            <a:off x="4847861" y="3813043"/>
            <a:ext cx="2904840" cy="254916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21"/>
          <p:cNvPicPr/>
          <p:nvPr/>
        </p:nvPicPr>
        <p:blipFill>
          <a:blip r:embed="rId3"/>
          <a:stretch/>
        </p:blipFill>
        <p:spPr>
          <a:xfrm>
            <a:off x="11200920" y="148857"/>
            <a:ext cx="759120" cy="76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128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87" y="0"/>
            <a:ext cx="9740029" cy="61255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Информирование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 rotWithShape="1">
          <a:blip r:embed="rId2"/>
          <a:srcRect l="22918" t="12772" r="23713" b="9762"/>
          <a:stretch/>
        </p:blipFill>
        <p:spPr>
          <a:xfrm>
            <a:off x="5198453" y="673801"/>
            <a:ext cx="4477855" cy="4616389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434" t="12188" r="27124" b="49316"/>
          <a:stretch/>
        </p:blipFill>
        <p:spPr>
          <a:xfrm>
            <a:off x="7676271" y="2361407"/>
            <a:ext cx="4207046" cy="18909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6473" t="15765" r="34023" b="15937"/>
          <a:stretch/>
        </p:blipFill>
        <p:spPr>
          <a:xfrm>
            <a:off x="7676271" y="4094832"/>
            <a:ext cx="4207046" cy="2640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3"/>
          <p:cNvPicPr/>
          <p:nvPr/>
        </p:nvPicPr>
        <p:blipFill>
          <a:blip r:embed="rId5"/>
          <a:stretch/>
        </p:blipFill>
        <p:spPr>
          <a:xfrm>
            <a:off x="11512320" y="0"/>
            <a:ext cx="679680" cy="91584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6134" t="12434" r="24788" b="71310"/>
          <a:stretch/>
        </p:blipFill>
        <p:spPr>
          <a:xfrm>
            <a:off x="831776" y="673801"/>
            <a:ext cx="3657600" cy="6814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Объект 3"/>
          <p:cNvPicPr>
            <a:picLocks noGrp="1" noChangeAspect="1"/>
          </p:cNvPicPr>
          <p:nvPr>
            <p:ph/>
          </p:nvPr>
        </p:nvPicPr>
        <p:blipFill rotWithShape="1">
          <a:blip r:embed="rId7"/>
          <a:srcRect l="27770" t="29261" r="26145" b="10910"/>
          <a:stretch/>
        </p:blipFill>
        <p:spPr>
          <a:xfrm>
            <a:off x="831776" y="1355237"/>
            <a:ext cx="3657600" cy="30982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27991" t="12507" r="26645" b="11902"/>
          <a:stretch/>
        </p:blipFill>
        <p:spPr>
          <a:xfrm>
            <a:off x="3631584" y="2920752"/>
            <a:ext cx="3728621" cy="38150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2" descr="https://sun9-55.userapi.com/s/v1/ig2/U58PlHorRajH359kTy7WJN9pRQNCO-XOxpHDjR-8F_Ftu-9pVrfxGEqwtnL6wsuRvv_glDJuQKe1hu23O7D6xUqc.jpg?quality=95&amp;as=32x32,48x47,72x71,108x106,160x158,240x236,360x355,403x397&amp;from=bu&amp;u=FIVCPiI5r0vmxkF0YZ9EJCAWZbfmm2b2TkKLzU9vZ3E&amp;cs=403x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6" y="4715676"/>
            <a:ext cx="1980946" cy="19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0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Объект 4"/>
          <p:cNvPicPr/>
          <p:nvPr/>
        </p:nvPicPr>
        <p:blipFill>
          <a:blip r:embed="rId2"/>
          <a:stretch/>
        </p:blipFill>
        <p:spPr>
          <a:xfrm>
            <a:off x="1078821" y="1244656"/>
            <a:ext cx="7568640" cy="4686720"/>
          </a:xfrm>
          <a:prstGeom prst="rect">
            <a:avLst/>
          </a:prstGeom>
          <a:ln w="0">
            <a:solidFill>
              <a:srgbClr val="1F497D"/>
            </a:solidFill>
          </a:ln>
        </p:spPr>
      </p:pic>
      <p:sp>
        <p:nvSpPr>
          <p:cNvPr id="111" name="5-конечная звезда 10"/>
          <p:cNvSpPr/>
          <p:nvPr/>
        </p:nvSpPr>
        <p:spPr>
          <a:xfrm>
            <a:off x="1801440" y="3383557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2" name="5-конечная звезда 12"/>
          <p:cNvSpPr/>
          <p:nvPr/>
        </p:nvSpPr>
        <p:spPr>
          <a:xfrm>
            <a:off x="6132000" y="4892056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3" name="5-конечная звезда 13"/>
          <p:cNvSpPr/>
          <p:nvPr/>
        </p:nvSpPr>
        <p:spPr>
          <a:xfrm>
            <a:off x="6874085" y="4892056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4" name="5-конечная звезда 15"/>
          <p:cNvSpPr/>
          <p:nvPr/>
        </p:nvSpPr>
        <p:spPr>
          <a:xfrm>
            <a:off x="3289056" y="4176258"/>
            <a:ext cx="245760" cy="1934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4400" rIns="120000" bIns="144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5" name="5-конечная звезда 16"/>
          <p:cNvSpPr/>
          <p:nvPr/>
        </p:nvSpPr>
        <p:spPr>
          <a:xfrm>
            <a:off x="4719621" y="2191397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6" name="5-конечная звезда 22"/>
          <p:cNvSpPr/>
          <p:nvPr/>
        </p:nvSpPr>
        <p:spPr>
          <a:xfrm>
            <a:off x="4512480" y="3099478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7" name="5-конечная звезда 25"/>
          <p:cNvSpPr/>
          <p:nvPr/>
        </p:nvSpPr>
        <p:spPr>
          <a:xfrm>
            <a:off x="3675584" y="1966199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9" name="PlaceHolder 1"/>
          <p:cNvSpPr/>
          <p:nvPr/>
        </p:nvSpPr>
        <p:spPr>
          <a:xfrm>
            <a:off x="812900" y="124819"/>
            <a:ext cx="10026735" cy="5779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120000" tIns="60000" rIns="120000" bIns="60000" numCol="1" spcCol="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02060"/>
                </a:solidFill>
                <a:latin typeface="Arial"/>
                <a:ea typeface="DejaVu Sans"/>
              </a:rPr>
              <a:t>Стратегические сессии с руководителями </a:t>
            </a:r>
            <a:r>
              <a:rPr lang="ru-RU" sz="3200" b="1" spc="-1" dirty="0" smtClean="0">
                <a:solidFill>
                  <a:srgbClr val="002060"/>
                </a:solidFill>
                <a:latin typeface="Arial"/>
                <a:ea typeface="DejaVu Sans"/>
              </a:rPr>
              <a:t>ДОУ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21"/>
          <p:cNvSpPr/>
          <p:nvPr/>
        </p:nvSpPr>
        <p:spPr>
          <a:xfrm>
            <a:off x="8794560" y="1244633"/>
            <a:ext cx="3222240" cy="2343383"/>
          </a:xfrm>
          <a:prstGeom prst="rect">
            <a:avLst/>
          </a:prstGeom>
          <a:noFill/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pPr marL="507827" indent="-507827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spc="-1" dirty="0">
                <a:solidFill>
                  <a:srgbClr val="002060"/>
                </a:solidFill>
                <a:latin typeface="Arial"/>
              </a:rPr>
              <a:t>анализ дорожных карт по снижению бюрократической нагрузки</a:t>
            </a:r>
          </a:p>
          <a:p>
            <a:pPr marL="507827" indent="-507827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400" spc="-1" dirty="0" smtClean="0">
                <a:solidFill>
                  <a:srgbClr val="002060"/>
                </a:solidFill>
                <a:latin typeface="Arial"/>
              </a:rPr>
              <a:t>анализ </a:t>
            </a:r>
            <a:r>
              <a:rPr lang="ru-RU" sz="1400" spc="-1" dirty="0">
                <a:solidFill>
                  <a:srgbClr val="002060"/>
                </a:solidFill>
                <a:latin typeface="Arial"/>
              </a:rPr>
              <a:t>отчетов педагогов</a:t>
            </a:r>
          </a:p>
          <a:p>
            <a:pPr marL="507827" indent="-507827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400" spc="-1" dirty="0" smtClean="0">
                <a:solidFill>
                  <a:srgbClr val="002060"/>
                </a:solidFill>
                <a:latin typeface="Arial"/>
              </a:rPr>
              <a:t>раздача </a:t>
            </a:r>
            <a:r>
              <a:rPr lang="ru-RU" sz="1400" spc="-1" dirty="0">
                <a:solidFill>
                  <a:srgbClr val="002060"/>
                </a:solidFill>
                <a:latin typeface="Arial"/>
              </a:rPr>
              <a:t>памяток для руководителей </a:t>
            </a:r>
          </a:p>
          <a:p>
            <a:pPr marL="507827" indent="-507827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400" spc="-1" dirty="0" smtClean="0">
                <a:solidFill>
                  <a:srgbClr val="002060"/>
                </a:solidFill>
                <a:latin typeface="Arial"/>
              </a:rPr>
              <a:t>разбор </a:t>
            </a:r>
            <a:r>
              <a:rPr lang="ru-RU" sz="1400" spc="-1" dirty="0">
                <a:solidFill>
                  <a:srgbClr val="002060"/>
                </a:solidFill>
                <a:latin typeface="Arial"/>
              </a:rPr>
              <a:t>чек-листа и т.д. </a:t>
            </a:r>
            <a:endParaRPr lang="ru-RU" sz="1400" spc="-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8628C10B-303A-4F03-8474-81208C3B2EEB}" type="slidenum">
              <a:t>4</a:t>
            </a:fld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1440" y="6347534"/>
            <a:ext cx="4617600" cy="34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Охват более 400 ДОУ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3"/>
          <p:cNvPicPr/>
          <p:nvPr/>
        </p:nvPicPr>
        <p:blipFill>
          <a:blip r:embed="rId3"/>
          <a:stretch/>
        </p:blipFill>
        <p:spPr>
          <a:xfrm>
            <a:off x="11512320" y="0"/>
            <a:ext cx="679680" cy="915840"/>
          </a:xfrm>
          <a:prstGeom prst="rect">
            <a:avLst/>
          </a:prstGeom>
          <a:ln w="0">
            <a:noFill/>
          </a:ln>
        </p:spPr>
      </p:pic>
      <p:sp>
        <p:nvSpPr>
          <p:cNvPr id="17" name="Прямоугольник 21"/>
          <p:cNvSpPr/>
          <p:nvPr/>
        </p:nvSpPr>
        <p:spPr>
          <a:xfrm>
            <a:off x="8794560" y="3685221"/>
            <a:ext cx="3222240" cy="3180471"/>
          </a:xfrm>
          <a:prstGeom prst="rect">
            <a:avLst/>
          </a:prstGeom>
          <a:noFill/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b="1" spc="-1" dirty="0" err="1" smtClean="0">
                <a:solidFill>
                  <a:srgbClr val="002060"/>
                </a:solidFill>
                <a:latin typeface="Arial"/>
              </a:rPr>
              <a:t>Запланированые</a:t>
            </a:r>
            <a:r>
              <a:rPr lang="ru-RU" sz="1400" b="1" spc="-1" dirty="0" smtClean="0">
                <a:solidFill>
                  <a:srgbClr val="002060"/>
                </a:solidFill>
                <a:latin typeface="Arial"/>
              </a:rPr>
              <a:t> сессии: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Ютазинский</a:t>
            </a:r>
            <a:endParaRPr lang="ru-RU" sz="1400" spc="-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Кайбицкий</a:t>
            </a:r>
            <a:endParaRPr lang="ru-RU" sz="1400" spc="-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Буинский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Дрожжановский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smtClean="0">
                <a:solidFill>
                  <a:srgbClr val="002060"/>
                </a:solidFill>
              </a:rPr>
              <a:t>Менделеевский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Пестречинский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Новошешминский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Черемшанский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Сармановский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Мензелинский</a:t>
            </a:r>
            <a:r>
              <a:rPr lang="ru-RU" sz="1400" spc="-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spc="-1" dirty="0" err="1" smtClean="0">
                <a:solidFill>
                  <a:srgbClr val="002060"/>
                </a:solidFill>
              </a:rPr>
              <a:t>Тукаевский</a:t>
            </a:r>
            <a:endParaRPr lang="ru-RU" sz="1400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8" name="5-конечная звезда 25"/>
          <p:cNvSpPr/>
          <p:nvPr/>
        </p:nvSpPr>
        <p:spPr>
          <a:xfrm>
            <a:off x="3002016" y="2748914"/>
            <a:ext cx="287040" cy="191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13440" rIns="120000" bIns="134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>
              <a:solidFill>
                <a:schemeClr val="l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932156" y="662376"/>
            <a:ext cx="8540318" cy="619562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8145" rIns="0" bIns="0" rtlCol="0" anchor="ctr">
            <a:sp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ru-RU" sz="1867" b="0" strike="noStrike" kern="1200" spc="-1">
                <a:solidFill>
                  <a:srgbClr val="000000"/>
                </a:solidFill>
                <a:latin typeface="Times New Roman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45" marR="132756" indent="162890" algn="l">
              <a:lnSpc>
                <a:spcPct val="150000"/>
              </a:lnSpc>
              <a:spcBef>
                <a:spcPts val="64"/>
              </a:spcBef>
              <a:buSzPct val="97222"/>
              <a:buFontTx/>
              <a:buAutoNum type="arabicPeriod"/>
              <a:tabLst>
                <a:tab pos="171035" algn="l"/>
              </a:tabLst>
            </a:pP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Проведение</a:t>
            </a:r>
            <a:r>
              <a:rPr lang="ru-RU" sz="1400" b="1" spc="-48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педагогического</a:t>
            </a:r>
            <a:r>
              <a:rPr lang="ru-RU" sz="1400" b="1" spc="-32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совета</a:t>
            </a:r>
            <a:r>
              <a:rPr lang="ru-RU" sz="1400" b="1" spc="-19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вопросу</a:t>
            </a:r>
            <a:r>
              <a:rPr lang="ru-RU" sz="1400" spc="-2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снижения</a:t>
            </a:r>
            <a:r>
              <a:rPr lang="ru-RU" sz="1400" spc="-3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документационной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нагрузки 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педагогических</a:t>
            </a:r>
            <a:r>
              <a:rPr lang="ru-RU" sz="1400" spc="-38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работников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ДОУ.</a:t>
            </a:r>
          </a:p>
          <a:p>
            <a:pPr marL="8145" marR="3258" indent="162890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/>
              <a:tabLst>
                <a:tab pos="17103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Анализ</a:t>
            </a:r>
            <a:r>
              <a:rPr lang="ru-RU" sz="1400" b="1" spc="-13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16" dirty="0" smtClean="0">
                <a:solidFill>
                  <a:srgbClr val="002060"/>
                </a:solidFill>
                <a:latin typeface="+mn-lt"/>
                <a:cs typeface="Arial"/>
              </a:rPr>
              <a:t>нормативно-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правовых</a:t>
            </a:r>
            <a:r>
              <a:rPr lang="ru-RU" sz="1400" b="1" spc="-13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актов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400" spc="-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связанных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трудовой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деятельностью</a:t>
            </a:r>
            <a:r>
              <a:rPr lang="ru-RU" sz="1400" spc="-2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воспитателя,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их</a:t>
            </a:r>
            <a:r>
              <a:rPr lang="ru-RU" sz="1400" spc="-3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актуализация.</a:t>
            </a:r>
          </a:p>
          <a:p>
            <a:pPr marL="8145" marR="917072" indent="162890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/>
              <a:tabLst>
                <a:tab pos="17103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Актуализация</a:t>
            </a:r>
            <a:r>
              <a:rPr lang="ru-RU" sz="1400" b="1" spc="-29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и</a:t>
            </a:r>
            <a:r>
              <a:rPr lang="ru-RU" sz="1400" b="1" spc="-5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упорядочение</a:t>
            </a:r>
            <a:r>
              <a:rPr lang="ru-RU" sz="1400" b="1" spc="-48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перечня</a:t>
            </a:r>
            <a:r>
              <a:rPr lang="ru-RU" sz="1400" b="1" spc="-42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внутренних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отчётных</a:t>
            </a:r>
            <a:r>
              <a:rPr lang="ru-RU" sz="1400" spc="-38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документов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мониторингов,</a:t>
            </a:r>
            <a:r>
              <a:rPr lang="ru-RU" sz="1400" spc="-4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требующих</a:t>
            </a:r>
            <a:r>
              <a:rPr lang="ru-RU" sz="1400" spc="-4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привлечение</a:t>
            </a:r>
            <a:r>
              <a:rPr lang="ru-RU" sz="1400" spc="-5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воспитателей.</a:t>
            </a:r>
          </a:p>
          <a:p>
            <a:pPr marL="170627" indent="-162483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/>
              <a:tabLst>
                <a:tab pos="170627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Внесение</a:t>
            </a:r>
            <a:r>
              <a:rPr lang="ru-RU" sz="1400" b="1" spc="-5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изменений</a:t>
            </a:r>
            <a:r>
              <a:rPr lang="ru-RU" sz="1400" b="1" spc="-4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в</a:t>
            </a:r>
            <a:r>
              <a:rPr lang="ru-RU" sz="1400" b="1" spc="-48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должностные</a:t>
            </a:r>
            <a:r>
              <a:rPr lang="ru-RU" sz="1400" b="1" spc="-4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инструкции</a:t>
            </a:r>
            <a:r>
              <a:rPr lang="ru-RU" sz="1400" b="1" spc="-22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1400" spc="-4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учётом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положений</a:t>
            </a:r>
            <a:r>
              <a:rPr lang="ru-RU" sz="1400" spc="-4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Федерального</a:t>
            </a:r>
          </a:p>
          <a:p>
            <a:pPr marL="8145" algn="l">
              <a:lnSpc>
                <a:spcPct val="150000"/>
              </a:lnSpc>
            </a:pP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закона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«Об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образовании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РФ»,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приказов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err="1" smtClean="0">
                <a:solidFill>
                  <a:srgbClr val="002060"/>
                </a:solidFill>
                <a:latin typeface="+mn-lt"/>
              </a:rPr>
              <a:t>Минпросвещения</a:t>
            </a:r>
            <a:r>
              <a:rPr lang="ru-RU" sz="1400" spc="-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России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Минтруда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России.</a:t>
            </a:r>
          </a:p>
          <a:p>
            <a:pPr marL="8145" marR="231711" indent="162890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 startAt="5"/>
              <a:tabLst>
                <a:tab pos="17103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Внесение</a:t>
            </a:r>
            <a:r>
              <a:rPr lang="ru-RU" sz="1400" b="1" spc="-29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изменений</a:t>
            </a:r>
            <a:r>
              <a:rPr lang="ru-RU" sz="1400" b="1" spc="-22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в</a:t>
            </a:r>
            <a:r>
              <a:rPr lang="ru-RU" sz="1400" b="1" spc="-26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локальные</a:t>
            </a:r>
            <a:r>
              <a:rPr lang="ru-RU" sz="1400" b="1" spc="-32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акты</a:t>
            </a:r>
            <a:r>
              <a:rPr lang="ru-RU" sz="1400" b="1" spc="-10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ДОУ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должностные</a:t>
            </a:r>
            <a:r>
              <a:rPr lang="ru-RU" sz="1400" i="1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13" dirty="0" smtClean="0">
                <a:solidFill>
                  <a:srgbClr val="002060"/>
                </a:solidFill>
                <a:latin typeface="+mn-lt"/>
              </a:rPr>
              <a:t>инструкции,</a:t>
            </a:r>
            <a:r>
              <a:rPr lang="ru-RU" sz="1400" i="1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должностные обязанности,</a:t>
            </a:r>
            <a:r>
              <a:rPr lang="ru-RU" sz="1400" i="1" spc="-4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Правила</a:t>
            </a:r>
            <a:r>
              <a:rPr lang="ru-RU" sz="1400" i="1" spc="-4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внутреннего</a:t>
            </a:r>
            <a:r>
              <a:rPr lang="ru-RU" sz="1400" i="1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распорядка,</a:t>
            </a:r>
            <a:r>
              <a:rPr lang="ru-RU" sz="1400" i="1" spc="-3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положение</a:t>
            </a:r>
            <a:r>
              <a:rPr lang="ru-RU" sz="1400" i="1" spc="-38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об</a:t>
            </a:r>
            <a:r>
              <a:rPr lang="ru-RU" sz="1400" i="1" spc="-5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оплате</a:t>
            </a:r>
            <a:r>
              <a:rPr lang="ru-RU" sz="1400" i="1" spc="-4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труда,</a:t>
            </a:r>
            <a:r>
              <a:rPr lang="ru-RU" sz="1400" i="1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13" dirty="0" smtClean="0">
                <a:solidFill>
                  <a:srgbClr val="002060"/>
                </a:solidFill>
                <a:latin typeface="+mn-lt"/>
              </a:rPr>
              <a:t>положение</a:t>
            </a:r>
            <a:r>
              <a:rPr lang="ru-RU" sz="1400" i="1" spc="-4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32" dirty="0" smtClean="0">
                <a:solidFill>
                  <a:srgbClr val="002060"/>
                </a:solidFill>
                <a:latin typeface="+mn-lt"/>
              </a:rPr>
              <a:t>о </a:t>
            </a:r>
            <a:r>
              <a:rPr lang="ru-RU" sz="1400" i="1" spc="-16" dirty="0" smtClean="0">
                <a:solidFill>
                  <a:srgbClr val="002060"/>
                </a:solidFill>
                <a:latin typeface="+mn-lt"/>
              </a:rPr>
              <a:t>разработке</a:t>
            </a:r>
            <a:r>
              <a:rPr lang="ru-RU" sz="1400" i="1" spc="-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i="1" spc="-13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реализации</a:t>
            </a:r>
            <a:r>
              <a:rPr lang="ru-RU" sz="1400" i="1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16" dirty="0" smtClean="0">
                <a:solidFill>
                  <a:srgbClr val="002060"/>
                </a:solidFill>
                <a:latin typeface="+mn-lt"/>
              </a:rPr>
              <a:t>образовательной</a:t>
            </a:r>
            <a:r>
              <a:rPr lang="ru-RU" sz="1400" i="1" spc="-3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13" dirty="0" smtClean="0">
                <a:solidFill>
                  <a:srgbClr val="002060"/>
                </a:solidFill>
                <a:latin typeface="+mn-lt"/>
              </a:rPr>
              <a:t>программы,</a:t>
            </a:r>
            <a:r>
              <a:rPr lang="ru-RU" sz="1400" i="1" spc="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13" dirty="0" smtClean="0">
                <a:solidFill>
                  <a:srgbClr val="002060"/>
                </a:solidFill>
                <a:latin typeface="+mn-lt"/>
              </a:rPr>
              <a:t>положение</a:t>
            </a:r>
            <a:r>
              <a:rPr lang="ru-RU" sz="1400" i="1" spc="-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1400" i="1" spc="-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проведении</a:t>
            </a:r>
          </a:p>
          <a:p>
            <a:pPr marL="8145" algn="l">
              <a:lnSpc>
                <a:spcPct val="150000"/>
              </a:lnSpc>
            </a:pPr>
            <a:r>
              <a:rPr lang="ru-RU" sz="1400" i="1" spc="-19" dirty="0" smtClean="0">
                <a:solidFill>
                  <a:srgbClr val="002060"/>
                </a:solidFill>
                <a:latin typeface="+mn-lt"/>
              </a:rPr>
              <a:t>педагогической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 диагностики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i="1" spc="30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spc="-6" dirty="0" smtClean="0">
                <a:solidFill>
                  <a:srgbClr val="002060"/>
                </a:solidFill>
                <a:latin typeface="+mn-lt"/>
              </a:rPr>
              <a:t>др.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).</a:t>
            </a:r>
          </a:p>
          <a:p>
            <a:pPr marL="8145" marR="750924" indent="162890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 startAt="6"/>
              <a:tabLst>
                <a:tab pos="171035" algn="l"/>
              </a:tabLst>
            </a:pP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Исключение</a:t>
            </a:r>
            <a:r>
              <a:rPr lang="ru-RU" sz="1400" b="1" spc="-19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поручений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обязанностей,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не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связанных 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непосредственным</a:t>
            </a:r>
            <a:r>
              <a:rPr lang="ru-RU" sz="1400" spc="-3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решением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педагогических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задач.</a:t>
            </a:r>
          </a:p>
          <a:p>
            <a:pPr marL="170627" indent="-162483" algn="l">
              <a:lnSpc>
                <a:spcPct val="150000"/>
              </a:lnSpc>
              <a:spcBef>
                <a:spcPts val="388"/>
              </a:spcBef>
              <a:buSzPct val="97222"/>
              <a:buFontTx/>
              <a:buAutoNum type="arabicPeriod" startAt="6"/>
              <a:tabLst>
                <a:tab pos="170627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Внедрение</a:t>
            </a:r>
            <a:r>
              <a:rPr lang="ru-RU" sz="1400" b="1" spc="-38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информационных</a:t>
            </a:r>
            <a:r>
              <a:rPr lang="ru-RU" sz="1400" b="1" spc="-10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технологий</a:t>
            </a:r>
            <a:r>
              <a:rPr lang="ru-RU" sz="1400" b="1" spc="6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для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сбора</a:t>
            </a:r>
            <a:r>
              <a:rPr lang="ru-RU" sz="1400" spc="-2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отчётных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данных</a:t>
            </a:r>
            <a:r>
              <a:rPr lang="ru-RU" sz="1400" spc="-1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spc="-2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данных</a:t>
            </a:r>
          </a:p>
          <a:p>
            <a:pPr marL="8145" algn="l">
              <a:lnSpc>
                <a:spcPct val="150000"/>
              </a:lnSpc>
            </a:pP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мониторингов.</a:t>
            </a:r>
          </a:p>
          <a:p>
            <a:pPr marL="171035" indent="-162890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 startAt="8"/>
              <a:tabLst>
                <a:tab pos="17103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Замещение</a:t>
            </a:r>
            <a:r>
              <a:rPr lang="ru-RU" sz="1400" b="1" spc="-3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/>
              </a:rPr>
              <a:t>документов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400" spc="-13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оформляемых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на</a:t>
            </a:r>
            <a:r>
              <a:rPr lang="ru-RU" sz="1400" spc="-4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бумажном</a:t>
            </a:r>
            <a:r>
              <a:rPr lang="ru-RU" sz="1400" spc="-29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носителе,</a:t>
            </a:r>
            <a:r>
              <a:rPr lang="ru-RU" sz="1400" spc="-4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на</a:t>
            </a:r>
            <a:r>
              <a:rPr lang="ru-RU" sz="1400" spc="-4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электронную</a:t>
            </a:r>
            <a:r>
              <a:rPr lang="ru-RU" sz="1400" spc="-38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форму.</a:t>
            </a:r>
          </a:p>
          <a:p>
            <a:pPr marL="171035" indent="-162890" algn="l">
              <a:lnSpc>
                <a:spcPct val="150000"/>
              </a:lnSpc>
              <a:spcBef>
                <a:spcPts val="385"/>
              </a:spcBef>
              <a:buSzPct val="97222"/>
              <a:buFontTx/>
              <a:buAutoNum type="arabicPeriod" startAt="8"/>
              <a:tabLst>
                <a:tab pos="171035" algn="l"/>
              </a:tabLst>
            </a:pP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Исключение</a:t>
            </a:r>
            <a:r>
              <a:rPr lang="ru-RU" sz="1400" b="1" spc="-3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дублирования</a:t>
            </a:r>
            <a:r>
              <a:rPr lang="ru-RU" sz="1400" b="1" spc="-35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b="1" spc="-6" dirty="0" smtClean="0">
                <a:solidFill>
                  <a:srgbClr val="002060"/>
                </a:solidFill>
                <a:latin typeface="+mn-lt"/>
                <a:cs typeface="Arial"/>
              </a:rPr>
              <a:t>информации</a:t>
            </a:r>
            <a:r>
              <a:rPr lang="ru-RU" sz="1400" b="1" spc="-3" dirty="0" smtClean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на</a:t>
            </a:r>
            <a:r>
              <a:rPr lang="ru-RU" sz="1400" spc="-32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электронном</a:t>
            </a:r>
            <a:r>
              <a:rPr lang="ru-RU" sz="1400" spc="-38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spc="-35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19" dirty="0" smtClean="0">
                <a:solidFill>
                  <a:srgbClr val="002060"/>
                </a:solidFill>
                <a:latin typeface="+mn-lt"/>
              </a:rPr>
              <a:t>бумажном</a:t>
            </a:r>
            <a:r>
              <a:rPr lang="ru-RU" sz="1400" spc="-16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spc="-6" dirty="0" smtClean="0">
                <a:solidFill>
                  <a:srgbClr val="002060"/>
                </a:solidFill>
                <a:latin typeface="+mn-lt"/>
              </a:rPr>
              <a:t>носителе.</a:t>
            </a: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781236" y="-163328"/>
            <a:ext cx="10173810" cy="756515"/>
          </a:xfrm>
          <a:prstGeom prst="rect">
            <a:avLst/>
          </a:prstGeom>
        </p:spPr>
        <p:txBody>
          <a:bodyPr vert="horz" wrap="square" lIns="0" tIns="255423" rIns="0" bIns="0" rtlCol="0">
            <a:spAutoFit/>
          </a:bodyPr>
          <a:lstStyle/>
          <a:p>
            <a:pPr marL="273656">
              <a:spcBef>
                <a:spcPts val="64"/>
              </a:spcBef>
            </a:pPr>
            <a:r>
              <a:rPr sz="3600" b="1" dirty="0" smtClean="0">
                <a:solidFill>
                  <a:srgbClr val="002060"/>
                </a:solidFill>
              </a:rPr>
              <a:t>П</a:t>
            </a:r>
            <a:r>
              <a:rPr lang="ru-RU" sz="3600" b="1" dirty="0" smtClean="0">
                <a:solidFill>
                  <a:srgbClr val="002060"/>
                </a:solidFill>
              </a:rPr>
              <a:t>лан</a:t>
            </a:r>
            <a:r>
              <a:rPr sz="3600" b="1" spc="-35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мероприятий</a:t>
            </a:r>
            <a:r>
              <a:rPr sz="3600" b="1" spc="-32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в</a:t>
            </a:r>
            <a:r>
              <a:rPr sz="3600" b="1" spc="-32" dirty="0" smtClean="0">
                <a:solidFill>
                  <a:srgbClr val="002060"/>
                </a:solidFill>
              </a:rPr>
              <a:t> </a:t>
            </a:r>
            <a:r>
              <a:rPr lang="ru-RU" sz="3600" b="1" spc="-32" dirty="0" smtClean="0">
                <a:solidFill>
                  <a:srgbClr val="002060"/>
                </a:solidFill>
              </a:rPr>
              <a:t>ДОУ</a:t>
            </a:r>
            <a:endParaRPr sz="3600" b="1" spc="-16" dirty="0">
              <a:solidFill>
                <a:srgbClr val="002060"/>
              </a:solidFill>
            </a:endParaRP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64" y="1557269"/>
            <a:ext cx="3006036" cy="4017908"/>
          </a:xfrm>
          <a:prstGeom prst="rect">
            <a:avLst/>
          </a:prstGeom>
        </p:spPr>
      </p:pic>
      <p:pic>
        <p:nvPicPr>
          <p:cNvPr id="7" name="Рисунок 13"/>
          <p:cNvPicPr/>
          <p:nvPr/>
        </p:nvPicPr>
        <p:blipFill>
          <a:blip r:embed="rId3"/>
          <a:stretch/>
        </p:blipFill>
        <p:spPr>
          <a:xfrm>
            <a:off x="11250852" y="85800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133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2"/>
          <p:cNvPicPr/>
          <p:nvPr/>
        </p:nvPicPr>
        <p:blipFill>
          <a:blip r:embed="rId2"/>
          <a:stretch/>
        </p:blipFill>
        <p:spPr>
          <a:xfrm>
            <a:off x="5405280" y="634560"/>
            <a:ext cx="4270080" cy="370272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pic>
        <p:nvPicPr>
          <p:cNvPr id="124" name="Рисунок 4"/>
          <p:cNvPicPr/>
          <p:nvPr/>
        </p:nvPicPr>
        <p:blipFill>
          <a:blip r:embed="rId3"/>
          <a:stretch/>
        </p:blipFill>
        <p:spPr>
          <a:xfrm>
            <a:off x="924238" y="1034148"/>
            <a:ext cx="4031520" cy="540480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pic>
        <p:nvPicPr>
          <p:cNvPr id="125" name="Рисунок 5"/>
          <p:cNvPicPr/>
          <p:nvPr/>
        </p:nvPicPr>
        <p:blipFill>
          <a:blip r:embed="rId4"/>
          <a:stretch/>
        </p:blipFill>
        <p:spPr>
          <a:xfrm>
            <a:off x="5191200" y="3561120"/>
            <a:ext cx="3401760" cy="303552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sp>
        <p:nvSpPr>
          <p:cNvPr id="126" name="Прямоугольник 6"/>
          <p:cNvSpPr/>
          <p:nvPr/>
        </p:nvSpPr>
        <p:spPr>
          <a:xfrm>
            <a:off x="924238" y="0"/>
            <a:ext cx="8486092" cy="6751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pc="-1" dirty="0">
                <a:solidFill>
                  <a:srgbClr val="002060"/>
                </a:solidFill>
                <a:latin typeface="Arial"/>
              </a:rPr>
              <a:t>Готовые кейсы </a:t>
            </a:r>
            <a:endParaRPr lang="ru-RU" sz="36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28" name="Рисунок 3"/>
          <p:cNvPicPr/>
          <p:nvPr/>
        </p:nvPicPr>
        <p:blipFill>
          <a:blip r:embed="rId5"/>
          <a:stretch/>
        </p:blipFill>
        <p:spPr>
          <a:xfrm>
            <a:off x="8378880" y="2204160"/>
            <a:ext cx="3757920" cy="4392480"/>
          </a:xfrm>
          <a:prstGeom prst="rect">
            <a:avLst/>
          </a:prstGeom>
          <a:ln w="0">
            <a:solidFill>
              <a:srgbClr val="002060"/>
            </a:solidFill>
          </a:ln>
        </p:spPr>
      </p:pic>
      <p:pic>
        <p:nvPicPr>
          <p:cNvPr id="9" name="Рисунок 13"/>
          <p:cNvPicPr/>
          <p:nvPr/>
        </p:nvPicPr>
        <p:blipFill>
          <a:blip r:embed="rId6"/>
          <a:stretch/>
        </p:blipFill>
        <p:spPr>
          <a:xfrm>
            <a:off x="11267771" y="118308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518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1"/>
          <p:cNvSpPr/>
          <p:nvPr/>
        </p:nvSpPr>
        <p:spPr>
          <a:xfrm>
            <a:off x="1190400" y="899041"/>
            <a:ext cx="9835666" cy="5661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1" dirty="0">
                <a:solidFill>
                  <a:srgbClr val="002060"/>
                </a:solidFill>
                <a:ea typeface="DejaVu Sans"/>
              </a:rPr>
              <a:t>Не установлены требования</a:t>
            </a:r>
            <a:r>
              <a:rPr lang="ru-RU" sz="2000" spc="-1" dirty="0">
                <a:solidFill>
                  <a:srgbClr val="002060"/>
                </a:solidFill>
                <a:ea typeface="DejaVu Sans"/>
              </a:rPr>
              <a:t>, предусматривающие обязанность воспитателей по ведению и заполнению журналов и графиков: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проветривания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err="1" smtClean="0">
                <a:solidFill>
                  <a:srgbClr val="002060"/>
                </a:solidFill>
                <a:ea typeface="DejaVu Sans"/>
              </a:rPr>
              <a:t>кварцевания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2060"/>
                </a:solidFill>
                <a:ea typeface="DejaVu Sans"/>
              </a:rPr>
              <a:t>температурного </a:t>
            </a: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режима 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2060"/>
                </a:solidFill>
                <a:ea typeface="DejaVu Sans"/>
              </a:rPr>
              <a:t>осмотра детей на </a:t>
            </a: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педикулез 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карантина 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2060"/>
                </a:solidFill>
                <a:ea typeface="DejaVu Sans"/>
              </a:rPr>
              <a:t>смены </a:t>
            </a: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воды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2060"/>
                </a:solidFill>
                <a:ea typeface="DejaVu Sans"/>
              </a:rPr>
              <a:t>обработки </a:t>
            </a: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игрушек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2060"/>
                </a:solidFill>
                <a:ea typeface="DejaVu Sans"/>
              </a:rPr>
              <a:t>утреннего </a:t>
            </a: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фильтра 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2060"/>
                </a:solidFill>
                <a:ea typeface="DejaVu Sans"/>
              </a:rPr>
              <a:t>учета использования </a:t>
            </a:r>
            <a:r>
              <a:rPr lang="ru-RU" sz="2000" spc="-1" dirty="0" smtClean="0">
                <a:solidFill>
                  <a:srgbClr val="002060"/>
                </a:solidFill>
                <a:ea typeface="DejaVu Sans"/>
              </a:rPr>
              <a:t>бактерицидных ламп</a:t>
            </a:r>
            <a:endParaRPr lang="ru-RU" sz="2000" spc="-1" dirty="0">
              <a:solidFill>
                <a:srgbClr val="002060"/>
              </a:solidFill>
            </a:endParaRPr>
          </a:p>
          <a:p>
            <a:pPr marL="381110" indent="-38111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ru-RU" sz="2000" spc="-1" dirty="0">
              <a:solidFill>
                <a:srgbClr val="002060"/>
              </a:solidFill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798990" y="-6726"/>
            <a:ext cx="10386873" cy="62369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123883" rIns="0" bIns="0" rtlCol="0" anchor="ctr">
            <a:spAutoFit/>
          </a:bodyPr>
          <a:lstStyle>
            <a:lvl1pPr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7192">
              <a:spcBef>
                <a:spcPts val="64"/>
              </a:spcBef>
            </a:pPr>
            <a:r>
              <a:rPr lang="ru-RU" sz="3600" b="1" spc="-61" dirty="0" smtClean="0">
                <a:solidFill>
                  <a:srgbClr val="002060"/>
                </a:solidFill>
              </a:rPr>
              <a:t>Работа</a:t>
            </a:r>
            <a:r>
              <a:rPr lang="ru-RU" sz="3600" b="1" spc="-45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</a:t>
            </a:r>
            <a:r>
              <a:rPr lang="ru-RU" sz="3600" b="1" spc="-48" dirty="0" smtClean="0">
                <a:solidFill>
                  <a:srgbClr val="002060"/>
                </a:solidFill>
              </a:rPr>
              <a:t> </a:t>
            </a:r>
            <a:r>
              <a:rPr lang="ru-RU" sz="3600" b="1" spc="-6" dirty="0" err="1" smtClean="0">
                <a:solidFill>
                  <a:srgbClr val="002060"/>
                </a:solidFill>
              </a:rPr>
              <a:t>Роспотребнадзором</a:t>
            </a:r>
            <a:endParaRPr lang="ru-RU" sz="3600" b="1" spc="-6" dirty="0">
              <a:solidFill>
                <a:srgbClr val="002060"/>
              </a:solidFill>
            </a:endParaRPr>
          </a:p>
        </p:txBody>
      </p:sp>
      <p:pic>
        <p:nvPicPr>
          <p:cNvPr id="5" name="Рисунок 13"/>
          <p:cNvPicPr/>
          <p:nvPr/>
        </p:nvPicPr>
        <p:blipFill>
          <a:blip r:embed="rId2"/>
          <a:stretch/>
        </p:blipFill>
        <p:spPr>
          <a:xfrm>
            <a:off x="11185863" y="159045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200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20319" y="779016"/>
            <a:ext cx="10972320" cy="39772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Ответы на вопросы.</a:t>
            </a:r>
          </a:p>
          <a:p>
            <a:pPr algn="ctr">
              <a:lnSpc>
                <a:spcPct val="150000"/>
              </a:lnSpc>
            </a:pPr>
            <a:r>
              <a:rPr lang="ru-RU" sz="4000" b="1" spc="-1" dirty="0" smtClean="0">
                <a:solidFill>
                  <a:srgbClr val="002060"/>
                </a:solidFill>
              </a:rPr>
              <a:t>Чат-бот </a:t>
            </a:r>
            <a:r>
              <a:rPr lang="ru-RU" sz="4000" b="1" spc="-1" dirty="0">
                <a:solidFill>
                  <a:srgbClr val="002060"/>
                </a:solidFill>
              </a:rPr>
              <a:t>«Помощник </a:t>
            </a:r>
            <a:r>
              <a:rPr lang="ru-RU" sz="4000" b="1" spc="-1" dirty="0" err="1">
                <a:solidFill>
                  <a:srgbClr val="002060"/>
                </a:solidFill>
              </a:rPr>
              <a:t>Рособрнадзора</a:t>
            </a:r>
            <a:r>
              <a:rPr lang="ru-RU" sz="4000" b="1" spc="-1" dirty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13"/>
          <p:cNvPicPr/>
          <p:nvPr/>
        </p:nvPicPr>
        <p:blipFill>
          <a:blip r:embed="rId2"/>
          <a:stretch/>
        </p:blipFill>
        <p:spPr>
          <a:xfrm>
            <a:off x="11310302" y="159489"/>
            <a:ext cx="679680" cy="91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0083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498" y="0"/>
            <a:ext cx="10765920" cy="78123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Чат бот «Помощник </a:t>
            </a:r>
            <a:r>
              <a:rPr lang="ru-RU" sz="3600" b="1" dirty="0" err="1" smtClean="0">
                <a:solidFill>
                  <a:srgbClr val="002060"/>
                </a:solidFill>
              </a:rPr>
              <a:t>Рособрнадзора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5" t="9362" r="3644" b="6799"/>
          <a:stretch/>
        </p:blipFill>
        <p:spPr>
          <a:xfrm>
            <a:off x="1005395" y="1518844"/>
            <a:ext cx="5406501" cy="465113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602766" y="4023765"/>
          <a:ext cx="5370992" cy="214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63">
                  <a:extLst>
                    <a:ext uri="{9D8B030D-6E8A-4147-A177-3AD203B41FA5}">
                      <a16:colId xmlns:a16="http://schemas.microsoft.com/office/drawing/2014/main" val="2661298096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322851740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1141384799"/>
                    </a:ext>
                  </a:extLst>
                </a:gridCol>
              </a:tblGrid>
              <a:tr h="56314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Доля,%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786455"/>
                  </a:ext>
                </a:extLst>
              </a:tr>
              <a:tr h="4567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Документы воспитателей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0916"/>
                  </a:ext>
                </a:extLst>
              </a:tr>
              <a:tr h="3754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Документы узких специалистов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31713"/>
                  </a:ext>
                </a:extLst>
              </a:tr>
              <a:tr h="3754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Разъяснения НПА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44,2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48098"/>
                  </a:ext>
                </a:extLst>
              </a:tr>
              <a:tr h="3754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Разное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811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69474" y="3233333"/>
            <a:ext cx="5508598" cy="90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Характеристика вопросов ДОО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76334" y="1518845"/>
            <a:ext cx="2223857" cy="454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Всего: 135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9474" y="2479098"/>
            <a:ext cx="1269509" cy="454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ДОУ - 52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5184" y="2495874"/>
            <a:ext cx="1413770" cy="454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Школы - 65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55893" y="2495874"/>
            <a:ext cx="1154635" cy="454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СПО - 4 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643674" y="2074327"/>
            <a:ext cx="976543" cy="331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938799" y="2110162"/>
            <a:ext cx="298511" cy="262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968971" y="2077054"/>
            <a:ext cx="1219940" cy="32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/>
          <p:nvPr/>
        </p:nvPicPr>
        <p:blipFill>
          <a:blip r:embed="rId3"/>
          <a:stretch/>
        </p:blipFill>
        <p:spPr>
          <a:xfrm>
            <a:off x="11398392" y="145493"/>
            <a:ext cx="679680" cy="91584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875146" y="2495874"/>
            <a:ext cx="1202926" cy="454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Иные- 14 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555893" y="2097497"/>
            <a:ext cx="296101" cy="27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1268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1523</Words>
  <Application>Microsoft Office PowerPoint</Application>
  <PresentationFormat>Широкоэкранный</PresentationFormat>
  <Paragraphs>233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DejaVu Sans</vt:lpstr>
      <vt:lpstr>PT Serif</vt:lpstr>
      <vt:lpstr>Symbol</vt:lpstr>
      <vt:lpstr>Times New Roman</vt:lpstr>
      <vt:lpstr>Wingdings</vt:lpstr>
      <vt:lpstr>2_Тема Office</vt:lpstr>
      <vt:lpstr>Бюрократическая нагрузка в ДОУ. Ответы на вопросы</vt:lpstr>
      <vt:lpstr>Презентация PowerPoint</vt:lpstr>
      <vt:lpstr>Информирование </vt:lpstr>
      <vt:lpstr>Презентация PowerPoint</vt:lpstr>
      <vt:lpstr>План мероприятий в ДОУ</vt:lpstr>
      <vt:lpstr>Презентация PowerPoint</vt:lpstr>
      <vt:lpstr>Презентация PowerPoint</vt:lpstr>
      <vt:lpstr>Презентация PowerPoint</vt:lpstr>
      <vt:lpstr>Чат бот «Помощник Рособрнадзора»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Бюрократическая нагрузка. Опыт Республики Татарстан</dc:title>
  <dc:creator>Пользователь Windows</dc:creator>
  <cp:lastModifiedBy>Пользователь Windows</cp:lastModifiedBy>
  <cp:revision>96</cp:revision>
  <cp:lastPrinted>2025-08-19T14:24:24Z</cp:lastPrinted>
  <dcterms:created xsi:type="dcterms:W3CDTF">2025-08-15T11:52:04Z</dcterms:created>
  <dcterms:modified xsi:type="dcterms:W3CDTF">2025-08-20T10:33:18Z</dcterms:modified>
</cp:coreProperties>
</file>