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1"/>
  </p:sldMasterIdLst>
  <p:sldIdLst>
    <p:sldId id="284" r:id="rId2"/>
    <p:sldId id="281" r:id="rId3"/>
    <p:sldId id="285" r:id="rId4"/>
    <p:sldId id="286" r:id="rId5"/>
    <p:sldId id="287" r:id="rId6"/>
    <p:sldId id="288" r:id="rId7"/>
    <p:sldId id="289" r:id="rId8"/>
    <p:sldId id="280" r:id="rId9"/>
    <p:sldId id="290" r:id="rId10"/>
  </p:sldIdLst>
  <p:sldSz cx="9144000" cy="5143500" type="screen16x9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62DA3B0A-E2CB-4D21-B1A5-3904BCD69867}">
          <p14:sldIdLst>
            <p14:sldId id="284"/>
            <p14:sldId id="281"/>
            <p14:sldId id="285"/>
            <p14:sldId id="286"/>
            <p14:sldId id="287"/>
            <p14:sldId id="288"/>
            <p14:sldId id="289"/>
            <p14:sldId id="280"/>
            <p14:sldId id="29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89736" autoAdjust="0"/>
  </p:normalViewPr>
  <p:slideViewPr>
    <p:cSldViewPr snapToGrid="0">
      <p:cViewPr varScale="1">
        <p:scale>
          <a:sx n="152" d="100"/>
          <a:sy n="152" d="100"/>
        </p:scale>
        <p:origin x="36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FD79353-59B3-41D4-A1A9-DC36E0CFDD13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20.08.2025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9B0651-EE4F-4900-A07F-96A6BFA9D0F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363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8692BE-808A-414F-AD5F-AEE5D3A9CEA8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20.08.2025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9B0651-EE4F-4900-A07F-96A6BFA9D0F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3182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E358C6-E46C-428F-ABEE-3593A2D07975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20.08.2025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9B0651-EE4F-4900-A07F-96A6BFA9D0F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0360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2A0A5D-9805-43FA-9255-6400C57A3AC5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20.08.2025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9B0651-EE4F-4900-A07F-96A6BFA9D0F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9168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15774A-4755-4C13-96F3-4FC371D4284E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20.08.2025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9B0651-EE4F-4900-A07F-96A6BFA9D0F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2891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BD3466-641E-44E7-9A05-B89B6B0207ED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20.08.2025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9B0651-EE4F-4900-A07F-96A6BFA9D0F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0119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4EFC2D-38A6-4D8B-8B37-4B7EC6CF721F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20.08.2025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9B0651-EE4F-4900-A07F-96A6BFA9D0F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8358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AE3D3D-E080-4E59-8BE3-528D038019C5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20.08.2025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9B0651-EE4F-4900-A07F-96A6BFA9D0F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8803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10920C-B0CF-4CB3-A3D4-8DD2C3948F8A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20.08.2025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9B0651-EE4F-4900-A07F-96A6BFA9D0F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269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D67A621-1EA3-4D43-B93C-E3EAB5876F0E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20.08.2025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9B0651-EE4F-4900-A07F-96A6BFA9D0F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2672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F271C5-520E-4302-A0B1-440D127E6EE5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20.08.2025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9B0651-EE4F-4900-A07F-96A6BFA9D0F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0523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05978"/>
            <a:ext cx="807524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1200151"/>
            <a:ext cx="807524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1156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E867B1-6445-4213-9600-44A6D43D5580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20.08.2025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10400" y="105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9B0651-EE4F-4900-A07F-96A6BFA9D0F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7676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9B0651-EE4F-4900-A07F-96A6BFA9D0F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0764DB4-3F51-4D0A-988F-7CC0EBE0F8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4409" y="102481"/>
            <a:ext cx="648072" cy="873328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4015FC7-7441-4418-98AB-34E3FCFE4BFD}"/>
              </a:ext>
            </a:extLst>
          </p:cNvPr>
          <p:cNvSpPr/>
          <p:nvPr/>
        </p:nvSpPr>
        <p:spPr>
          <a:xfrm>
            <a:off x="1075765" y="1264024"/>
            <a:ext cx="734881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spc="-1" dirty="0">
                <a:solidFill>
                  <a:srgbClr val="10243E"/>
                </a:solidFill>
              </a:rPr>
              <a:t>Нововведения в нормативно-правовых актах по регулированию деятельности дошкольных</a:t>
            </a:r>
          </a:p>
          <a:p>
            <a:pPr algn="ctr"/>
            <a:r>
              <a:rPr lang="ru-RU" b="1" spc="-1" dirty="0">
                <a:solidFill>
                  <a:srgbClr val="10243E"/>
                </a:solidFill>
              </a:rPr>
              <a:t> образовательных учреждений </a:t>
            </a:r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A8D5FDA-13EB-46ED-9C9B-2E507855170B}"/>
              </a:ext>
            </a:extLst>
          </p:cNvPr>
          <p:cNvSpPr/>
          <p:nvPr/>
        </p:nvSpPr>
        <p:spPr>
          <a:xfrm>
            <a:off x="4141694" y="3518917"/>
            <a:ext cx="442675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dirty="0" err="1"/>
              <a:t>Мухаррамова</a:t>
            </a:r>
            <a:r>
              <a:rPr lang="ru-RU" sz="1200" dirty="0"/>
              <a:t> Гузель </a:t>
            </a:r>
            <a:r>
              <a:rPr lang="ru-RU" sz="1200" dirty="0" err="1"/>
              <a:t>Шамилевна</a:t>
            </a:r>
            <a:r>
              <a:rPr lang="ru-RU" sz="1200" dirty="0"/>
              <a:t> – начальник отдела государственного надзора в сфере образования управления контрольно-надзорной деятельности департамента надзора и контроля в сфере образования Министерства образования и науки Республики Татарстан</a:t>
            </a:r>
          </a:p>
        </p:txBody>
      </p:sp>
    </p:spTree>
    <p:extLst>
      <p:ext uri="{BB962C8B-B14F-4D97-AF65-F5344CB8AC3E}">
        <p14:creationId xmlns:p14="http://schemas.microsoft.com/office/powerpoint/2010/main" val="767689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9B0651-EE4F-4900-A07F-96A6BFA9D0F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B2003A6-E3D4-44C6-8301-322228F6D0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4408" y="147485"/>
            <a:ext cx="648072" cy="87332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863600" y="771550"/>
            <a:ext cx="730880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ru-RU" sz="1400" b="1" dirty="0">
                <a:solidFill>
                  <a:srgbClr val="1F497D"/>
                </a:solidFill>
                <a:latin typeface="+mj-lt"/>
              </a:rPr>
              <a:t>Приказ Министерства просвещения Российской Федерации от 09.12.2024 № 862 </a:t>
            </a:r>
            <a:r>
              <a:rPr lang="ru-RU" sz="1400" dirty="0">
                <a:solidFill>
                  <a:srgbClr val="1F497D"/>
                </a:solidFill>
                <a:latin typeface="+mj-lt"/>
              </a:rPr>
              <a:t>«Об утверждении Порядка и условий осуществления перевода обучающихся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направленности» - </a:t>
            </a:r>
            <a:r>
              <a:rPr lang="ru-RU" sz="1400" b="1" dirty="0">
                <a:solidFill>
                  <a:schemeClr val="accent2"/>
                </a:solidFill>
                <a:latin typeface="+mj-lt"/>
              </a:rPr>
              <a:t>вступает в силу с 1 сентября 2025 года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06F2A77-43E8-4345-AC65-9D869EE95778}"/>
              </a:ext>
            </a:extLst>
          </p:cNvPr>
          <p:cNvSpPr/>
          <p:nvPr/>
        </p:nvSpPr>
        <p:spPr>
          <a:xfrm>
            <a:off x="863601" y="2156545"/>
            <a:ext cx="725842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endParaRPr lang="ru-RU" sz="2000" b="1" dirty="0">
              <a:solidFill>
                <a:srgbClr val="1F497D"/>
              </a:solidFill>
            </a:endParaRPr>
          </a:p>
          <a:p>
            <a:pPr lvl="0" algn="just">
              <a:defRPr/>
            </a:pPr>
            <a:r>
              <a:rPr lang="ru-RU" sz="1400" dirty="0"/>
              <a:t>уточнены сроки: 3 </a:t>
            </a:r>
            <a:r>
              <a:rPr lang="ru-RU" sz="1400" b="1" dirty="0">
                <a:solidFill>
                  <a:srgbClr val="C00000"/>
                </a:solidFill>
              </a:rPr>
              <a:t>рабочих</a:t>
            </a:r>
            <a:r>
              <a:rPr lang="ru-RU" sz="1400" dirty="0"/>
              <a:t> дня вместо в 3-х - </a:t>
            </a:r>
            <a:r>
              <a:rPr lang="ru-RU" sz="1400" dirty="0" err="1"/>
              <a:t>дневный</a:t>
            </a:r>
            <a:r>
              <a:rPr lang="ru-RU" sz="1400" dirty="0"/>
              <a:t> срок, для издания приказа об отчислении в порядке перевода и выдачи личного дела обучающегося (в течение 3 рабочих дней со дня подачи заявления)</a:t>
            </a:r>
          </a:p>
          <a:p>
            <a:pPr lvl="0" algn="just">
              <a:defRPr/>
            </a:pPr>
            <a:endParaRPr lang="ru-RU" sz="1400" dirty="0"/>
          </a:p>
          <a:p>
            <a:pPr lvl="0" algn="just">
              <a:defRPr/>
            </a:pPr>
            <a:endParaRPr lang="ru-RU" sz="1400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2E8D23A9-BE20-4411-B227-68410E0DC14D}"/>
              </a:ext>
            </a:extLst>
          </p:cNvPr>
          <p:cNvSpPr/>
          <p:nvPr/>
        </p:nvSpPr>
        <p:spPr>
          <a:xfrm>
            <a:off x="544606" y="4141694"/>
            <a:ext cx="802383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solidFill>
                  <a:srgbClr val="C00000"/>
                </a:solidFill>
              </a:rPr>
              <a:t>Приказ  Министерства образования и науки Российской Федерации от 28.12.2015 № 1527 утратит силу </a:t>
            </a:r>
          </a:p>
        </p:txBody>
      </p:sp>
    </p:spTree>
    <p:extLst>
      <p:ext uri="{BB962C8B-B14F-4D97-AF65-F5344CB8AC3E}">
        <p14:creationId xmlns:p14="http://schemas.microsoft.com/office/powerpoint/2010/main" val="790164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9B0651-EE4F-4900-A07F-96A6BFA9D0F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0764DB4-3F51-4D0A-988F-7CC0EBE0F8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4409" y="102481"/>
            <a:ext cx="648072" cy="873328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8FC44C0-5C4A-4C0F-ACF9-30149BCB9F12}"/>
              </a:ext>
            </a:extLst>
          </p:cNvPr>
          <p:cNvSpPr/>
          <p:nvPr/>
        </p:nvSpPr>
        <p:spPr>
          <a:xfrm>
            <a:off x="705969" y="431089"/>
            <a:ext cx="7705165" cy="33612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sz="1400" b="1" dirty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Приказ</a:t>
            </a:r>
            <a:r>
              <a:rPr lang="ru-RU" sz="1400" dirty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Министерства просвещения Российской Федерации от 31.03.2025 № 253</a:t>
            </a:r>
            <a:br>
              <a:rPr lang="ru-RU" sz="1400" b="1" dirty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«Об утверждении Порядка обеспечения условий доступности для инвалидов объектов и предоставляемых услуг в сфере общего, среднего профессионального образования и соответствующего дополнительного профессионального образования, профессионального обучения, дополнительного образования детей и взрослых, организации отдыха и оздоровления детей, а также оказания им при этом необходимой помощи» – </a:t>
            </a:r>
            <a:r>
              <a:rPr lang="ru-RU" sz="1400" b="1" dirty="0">
                <a:solidFill>
                  <a:schemeClr val="accent2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вступает в силу с 1 сентября 2025 г.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endParaRPr lang="ru-RU" sz="1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отменено  требование о наличии индукционных петель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уточнено, что паспорт доступности направляется учредителю 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endParaRPr lang="ru-RU" sz="1400" b="1" dirty="0">
              <a:solidFill>
                <a:schemeClr val="accent2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endParaRPr lang="ru-RU" sz="1400" b="1" dirty="0">
              <a:solidFill>
                <a:schemeClr val="accent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4ADB708A-1AC8-489B-BF85-DCC965D20554}"/>
              </a:ext>
            </a:extLst>
          </p:cNvPr>
          <p:cNvSpPr/>
          <p:nvPr/>
        </p:nvSpPr>
        <p:spPr>
          <a:xfrm>
            <a:off x="4229100" y="4309781"/>
            <a:ext cx="401530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accent2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Приказ от 09.11.2015 № 1309 утратит силу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585452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9B0651-EE4F-4900-A07F-96A6BFA9D0F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0764DB4-3F51-4D0A-988F-7CC0EBE0F8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4409" y="102481"/>
            <a:ext cx="648072" cy="873328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2F91677-9BA3-4748-81F4-16315370D5BF}"/>
              </a:ext>
            </a:extLst>
          </p:cNvPr>
          <p:cNvSpPr/>
          <p:nvPr/>
        </p:nvSpPr>
        <p:spPr>
          <a:xfrm>
            <a:off x="490818" y="457201"/>
            <a:ext cx="7753591" cy="1014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sz="1400" b="1" dirty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Приказ Министерства здравоохранения Российской Федерации от 14.04.2025 № 213н</a:t>
            </a:r>
            <a:r>
              <a:rPr lang="ru-RU" sz="14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«Об утверждении порядка оказания несовершеннолетним медицинской помощи, в том числе в период обучения и воспитания в образовательных организациях» – </a:t>
            </a:r>
            <a:r>
              <a:rPr lang="ru-RU" sz="1400" b="1" dirty="0">
                <a:solidFill>
                  <a:schemeClr val="accent2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вступает в силу с 1 сентября 2025 </a:t>
            </a:r>
            <a:r>
              <a:rPr lang="ru-RU" sz="1400" b="1" dirty="0" smtClean="0">
                <a:solidFill>
                  <a:schemeClr val="accent2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года</a:t>
            </a:r>
            <a:endParaRPr lang="ru-RU" sz="1400" b="1" dirty="0">
              <a:solidFill>
                <a:schemeClr val="accent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56766EAF-FDD6-4F97-B375-D9D3359D7A2A}"/>
              </a:ext>
            </a:extLst>
          </p:cNvPr>
          <p:cNvSpPr/>
          <p:nvPr/>
        </p:nvSpPr>
        <p:spPr>
          <a:xfrm>
            <a:off x="665629" y="1632770"/>
            <a:ext cx="8095130" cy="2432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термин «медицинский блок» заменен на «медицинский пункт»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sz="1400" b="1" dirty="0">
                <a:ea typeface="Calibri" panose="020F0502020204030204" pitchFamily="34" charset="0"/>
                <a:cs typeface="Times New Roman" panose="02020603050405020304" pitchFamily="18" charset="0"/>
              </a:rPr>
              <a:t>приложения к Порядку :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положение об организации медицинского пункта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рекомендуемые штатные нормативы – только 2 должности: </a:t>
            </a:r>
            <a:r>
              <a:rPr lang="ru-RU" sz="1400" b="1" dirty="0">
                <a:ea typeface="Calibri" panose="020F0502020204030204" pitchFamily="34" charset="0"/>
                <a:cs typeface="Times New Roman" panose="02020603050405020304" pitchFamily="18" charset="0"/>
              </a:rPr>
              <a:t>специалист по оказанию </a:t>
            </a:r>
            <a:r>
              <a:rPr lang="ru-RU" sz="14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мед.помощи</a:t>
            </a:r>
            <a:r>
              <a:rPr lang="ru-RU" sz="1400" b="1" dirty="0">
                <a:ea typeface="Calibri" panose="020F0502020204030204" pitchFamily="34" charset="0"/>
                <a:cs typeface="Times New Roman" panose="02020603050405020304" pitchFamily="18" charset="0"/>
              </a:rPr>
              <a:t> обучающимся</a:t>
            </a: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 (врач-педиатр, фельдшер или медсестра) </a:t>
            </a:r>
            <a:r>
              <a:rPr lang="ru-RU" sz="1400" b="1" dirty="0">
                <a:ea typeface="Calibri" panose="020F0502020204030204" pitchFamily="34" charset="0"/>
                <a:cs typeface="Times New Roman" panose="02020603050405020304" pitchFamily="18" charset="0"/>
              </a:rPr>
              <a:t>и медсестра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перечислены квалификационные требования к работникам медпункта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приложен стандарт оснащения медицинского пункта (2 раздела - </a:t>
            </a:r>
            <a:r>
              <a:rPr lang="ru-RU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медизделия</a:t>
            </a: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 и прочее оборудование)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FCDC616B-A634-4408-8EBE-34E17D05BF44}"/>
              </a:ext>
            </a:extLst>
          </p:cNvPr>
          <p:cNvSpPr/>
          <p:nvPr/>
        </p:nvSpPr>
        <p:spPr>
          <a:xfrm>
            <a:off x="2709581" y="4417359"/>
            <a:ext cx="576206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accent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Приказ от 05.11.2013  № 822н утратит силу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8167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9E6075C2-14ED-4209-BE7E-086B1C2AD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9B0651-EE4F-4900-A07F-96A6BFA9D0F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709F058E-5C9F-4619-BA6F-9A0712DBD3E1}"/>
              </a:ext>
            </a:extLst>
          </p:cNvPr>
          <p:cNvSpPr/>
          <p:nvPr/>
        </p:nvSpPr>
        <p:spPr>
          <a:xfrm>
            <a:off x="726141" y="284407"/>
            <a:ext cx="7692645" cy="43960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sz="1400" b="1" dirty="0">
                <a:solidFill>
                  <a:schemeClr val="tx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Приказ Министерства просвещения Российской Федерации </a:t>
            </a:r>
            <a:r>
              <a:rPr lang="ru-RU" sz="1400" dirty="0">
                <a:solidFill>
                  <a:schemeClr val="tx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от </a:t>
            </a:r>
            <a:r>
              <a:rPr lang="ru-RU" sz="1400" b="1" dirty="0">
                <a:solidFill>
                  <a:schemeClr val="tx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04.04.2025 № 268</a:t>
            </a:r>
            <a:r>
              <a:rPr lang="ru-RU" sz="1400" dirty="0">
                <a:solidFill>
                  <a:schemeClr val="tx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solidFill>
                  <a:schemeClr val="tx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chemeClr val="tx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«Об утверждении Особенностей режима рабочего времени и времени отдыха педагогических и иных работников организаций, осуществляющих образовательную деятельность по основным и дополнительным общеобразовательным программам, образовательным программам среднего профессионального образования и соответствующим дополнительным профессиональным программам, основным программам профессионального обучения» </a:t>
            </a:r>
            <a:r>
              <a:rPr lang="ru-RU" sz="1400" dirty="0">
                <a:solidFill>
                  <a:srgbClr val="333333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1400" b="1" dirty="0">
                <a:solidFill>
                  <a:schemeClr val="accent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вступает в силу с 1 сентября 2025 </a:t>
            </a:r>
            <a:r>
              <a:rPr lang="ru-RU" sz="1400" b="1" dirty="0" smtClean="0">
                <a:solidFill>
                  <a:schemeClr val="accent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года</a:t>
            </a:r>
            <a:endParaRPr lang="ru-RU" sz="1400" b="1" dirty="0">
              <a:solidFill>
                <a:schemeClr val="accent2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endParaRPr lang="ru-RU" sz="1400" b="1" dirty="0">
              <a:solidFill>
                <a:schemeClr val="accent2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ведение воспитателем занятий (нормированная нагрузка) – </a:t>
            </a:r>
            <a:r>
              <a:rPr lang="ru-RU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профстандарт</a:t>
            </a: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должностная инструкция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endParaRPr lang="ru-RU" sz="1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подготовка к занятиям, участие в педсоветах, консультирование родителей (ненормируемая часть педагогической работы) – </a:t>
            </a:r>
            <a:r>
              <a:rPr lang="ru-RU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профстандарт</a:t>
            </a: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должностная инструкция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u-RU" sz="1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sz="1400" b="1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виды дополнительных работ по письменному согласию воспитателя и за дополнительную плату</a:t>
            </a:r>
            <a:r>
              <a:rPr lang="ru-RU" sz="1400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ведение сайта, участие в проектах, работа в дежурных группах</a:t>
            </a:r>
            <a:endParaRPr lang="ru-RU" sz="1400" b="1" dirty="0">
              <a:solidFill>
                <a:schemeClr val="accent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B59ECD2-E20F-4CE6-8EA9-A71C755217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8786" y="0"/>
            <a:ext cx="648072" cy="873328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9E3119B-5CEF-45DE-89D3-21F395238023}"/>
              </a:ext>
            </a:extLst>
          </p:cNvPr>
          <p:cNvSpPr/>
          <p:nvPr/>
        </p:nvSpPr>
        <p:spPr>
          <a:xfrm>
            <a:off x="3204341" y="4801271"/>
            <a:ext cx="5338483" cy="3228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400" b="1" dirty="0">
                <a:solidFill>
                  <a:schemeClr val="accent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Приказ от 11.05.2016  № 536 </a:t>
            </a:r>
            <a:r>
              <a:rPr lang="ru-RU" sz="1400" b="1" dirty="0" smtClean="0">
                <a:solidFill>
                  <a:schemeClr val="accent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утратит </a:t>
            </a:r>
            <a:r>
              <a:rPr lang="ru-RU" sz="1400" b="1" dirty="0">
                <a:solidFill>
                  <a:schemeClr val="accent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силу</a:t>
            </a:r>
          </a:p>
        </p:txBody>
      </p:sp>
    </p:spTree>
    <p:extLst>
      <p:ext uri="{BB962C8B-B14F-4D97-AF65-F5344CB8AC3E}">
        <p14:creationId xmlns:p14="http://schemas.microsoft.com/office/powerpoint/2010/main" val="451112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30460327-1A4D-4A31-8562-952C3C96F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9B0651-EE4F-4900-A07F-96A6BFA9D0F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3DD2D7F0-F62E-49BB-A59F-2EF4DB28C1BB}"/>
              </a:ext>
            </a:extLst>
          </p:cNvPr>
          <p:cNvSpPr/>
          <p:nvPr/>
        </p:nvSpPr>
        <p:spPr>
          <a:xfrm>
            <a:off x="880782" y="284407"/>
            <a:ext cx="7342094" cy="2616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sz="1400" b="1" dirty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Приказ Министерства просвещения Российской Федерации </a:t>
            </a:r>
            <a:r>
              <a:rPr lang="ru-RU" sz="1400" dirty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от 04.04.2025 № 269</a:t>
            </a:r>
            <a:br>
              <a:rPr lang="ru-RU" sz="1400" dirty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«О продолжительности рабочего времени (нормах часов педагогической работы за ставку заработной платы) педагогических работников организаций, осуществляющих образовательную деятельность по основным и дополнительным общеобразовательным программам, образовательным программам среднего профессионального образования и соответствующим дополнительным профессиональным программам, основным программам профессионального обучения, и о Порядке определения учебной нагрузки указанных педагогических работников, оговариваемой в трудовом договоре, основаниях ее изменения в случаях установления верхнего предела указанной учебной нагрузки» </a:t>
            </a:r>
            <a:r>
              <a:rPr lang="ru-RU" sz="14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1400" b="1" dirty="0">
                <a:solidFill>
                  <a:schemeClr val="accent2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вступает в силу с 1 сентября 2025 </a:t>
            </a:r>
            <a:r>
              <a:rPr lang="ru-RU" sz="1400" b="1" dirty="0" smtClean="0">
                <a:solidFill>
                  <a:schemeClr val="accent2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года</a:t>
            </a:r>
            <a:endParaRPr lang="ru-RU" sz="1400" b="1" dirty="0">
              <a:solidFill>
                <a:schemeClr val="accent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22D8C44-5FB7-4D30-97A7-E6592453CC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4409" y="102481"/>
            <a:ext cx="648072" cy="873328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D3E73B6-1C35-4C41-95E4-2D72227C1301}"/>
              </a:ext>
            </a:extLst>
          </p:cNvPr>
          <p:cNvSpPr/>
          <p:nvPr/>
        </p:nvSpPr>
        <p:spPr>
          <a:xfrm>
            <a:off x="3106271" y="3940157"/>
            <a:ext cx="4356845" cy="3228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400" b="1" dirty="0">
                <a:solidFill>
                  <a:schemeClr val="accent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Приказ от 22.12.2014  № 1601 </a:t>
            </a:r>
            <a:r>
              <a:rPr lang="ru-RU" sz="1400" b="1" dirty="0" smtClean="0">
                <a:solidFill>
                  <a:schemeClr val="accent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утратит </a:t>
            </a:r>
            <a:r>
              <a:rPr lang="ru-RU" sz="1400" b="1" dirty="0">
                <a:solidFill>
                  <a:schemeClr val="accent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силу</a:t>
            </a:r>
          </a:p>
        </p:txBody>
      </p:sp>
    </p:spTree>
    <p:extLst>
      <p:ext uri="{BB962C8B-B14F-4D97-AF65-F5344CB8AC3E}">
        <p14:creationId xmlns:p14="http://schemas.microsoft.com/office/powerpoint/2010/main" val="3603525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83FF7553-3841-474D-9CCA-4193127FE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9B0651-EE4F-4900-A07F-96A6BFA9D0F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71086C3-8858-4C76-AFC1-62140B2F51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4409" y="102481"/>
            <a:ext cx="648072" cy="873328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DF67CBF-CE5A-42A3-86FD-61109A7AD3AC}"/>
              </a:ext>
            </a:extLst>
          </p:cNvPr>
          <p:cNvSpPr/>
          <p:nvPr/>
        </p:nvSpPr>
        <p:spPr>
          <a:xfrm>
            <a:off x="753035" y="497542"/>
            <a:ext cx="7239855" cy="4012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sz="1400" b="1" dirty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Федеральный закон от 21.04.2025 № 86-ФЗ</a:t>
            </a:r>
            <a:r>
              <a:rPr lang="ru-RU" sz="14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«О </a:t>
            </a:r>
            <a:r>
              <a:rPr lang="ru-RU" sz="1400" dirty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внесении изменений </a:t>
            </a:r>
            <a:r>
              <a:rPr lang="ru-RU" sz="1400" b="1" dirty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статью 47 </a:t>
            </a:r>
            <a:r>
              <a:rPr lang="ru-RU" sz="1400" dirty="0" smtClean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Федерального закона </a:t>
            </a:r>
            <a:r>
              <a:rPr lang="ru-RU" sz="1400" dirty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«Об образовании в Российской </a:t>
            </a:r>
            <a:r>
              <a:rPr lang="ru-RU" sz="1400" dirty="0" smtClean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Федерации» </a:t>
            </a:r>
            <a:r>
              <a:rPr lang="ru-RU" sz="1400" dirty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вступит в силу с 1 сентября 2025 </a:t>
            </a:r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года</a:t>
            </a:r>
            <a:endParaRPr lang="ru-RU" sz="1400" b="1" dirty="0">
              <a:solidFill>
                <a:srgbClr val="C000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endParaRPr lang="ru-RU" sz="1400" b="1" dirty="0">
              <a:solidFill>
                <a:srgbClr val="C000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solidFill>
                  <a:srgbClr val="3333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Дополнительное профессиональное образование педагогов (по основным общеобразовательным программам) реализуется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sz="1400" b="1" dirty="0">
                <a:solidFill>
                  <a:srgbClr val="3333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в государственных образовательных </a:t>
            </a:r>
            <a:r>
              <a:rPr lang="ru-RU" sz="1400" b="1" dirty="0" smtClean="0">
                <a:solidFill>
                  <a:srgbClr val="3333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организациях:</a:t>
            </a:r>
          </a:p>
          <a:p>
            <a:pPr marL="285750" lvl="0" indent="-285750"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rgbClr val="3333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ИРО РТ </a:t>
            </a:r>
          </a:p>
          <a:p>
            <a:pPr marL="285750" lvl="0" indent="-285750"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rgbClr val="3333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КФУ </a:t>
            </a:r>
          </a:p>
          <a:p>
            <a:pPr marL="285750" lvl="0" indent="-285750"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u-RU" sz="1400" dirty="0" err="1" smtClean="0">
                <a:solidFill>
                  <a:srgbClr val="3333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Набережночелнинский</a:t>
            </a:r>
            <a:r>
              <a:rPr lang="ru-RU" sz="1400" dirty="0" smtClean="0">
                <a:solidFill>
                  <a:srgbClr val="3333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3333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филиал </a:t>
            </a:r>
            <a:r>
              <a:rPr lang="ru-RU" sz="1400" dirty="0" smtClean="0">
                <a:solidFill>
                  <a:srgbClr val="3333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КФУ </a:t>
            </a:r>
          </a:p>
          <a:p>
            <a:pPr marL="285750" lvl="0" indent="-285750"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u-RU" sz="1400" dirty="0" err="1" smtClean="0">
                <a:solidFill>
                  <a:srgbClr val="3333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Елабужский</a:t>
            </a:r>
            <a:r>
              <a:rPr lang="ru-RU" sz="1400" dirty="0" smtClean="0">
                <a:solidFill>
                  <a:srgbClr val="3333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3333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филиал </a:t>
            </a:r>
            <a:r>
              <a:rPr lang="ru-RU" sz="1400" dirty="0" smtClean="0">
                <a:solidFill>
                  <a:srgbClr val="3333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КФУ</a:t>
            </a:r>
          </a:p>
          <a:p>
            <a:pPr marL="285750" lvl="0" indent="-285750"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u-RU" sz="1400" dirty="0" err="1" smtClean="0">
                <a:solidFill>
                  <a:srgbClr val="3333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Набережночелнинский</a:t>
            </a:r>
            <a:r>
              <a:rPr lang="ru-RU" sz="1400" dirty="0" smtClean="0">
                <a:solidFill>
                  <a:srgbClr val="3333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ГПУ</a:t>
            </a:r>
            <a:endParaRPr lang="ru-RU" sz="1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endParaRPr lang="ru-RU" sz="1400" b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29CF47C-586E-4EAD-92D7-A01C23811C89}"/>
              </a:ext>
            </a:extLst>
          </p:cNvPr>
          <p:cNvSpPr/>
          <p:nvPr/>
        </p:nvSpPr>
        <p:spPr>
          <a:xfrm>
            <a:off x="825743" y="4236834"/>
            <a:ext cx="7819464" cy="3061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sz="1400" b="1" dirty="0">
                <a:solidFill>
                  <a:schemeClr val="accent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Запрет переподготовки и повышения квалификации учителей в частных фирмах</a:t>
            </a:r>
          </a:p>
        </p:txBody>
      </p:sp>
    </p:spTree>
    <p:extLst>
      <p:ext uri="{BB962C8B-B14F-4D97-AF65-F5344CB8AC3E}">
        <p14:creationId xmlns:p14="http://schemas.microsoft.com/office/powerpoint/2010/main" val="13924169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9B0651-EE4F-4900-A07F-96A6BFA9D0F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B2003A6-E3D4-44C6-8301-322228F6D0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4409" y="102481"/>
            <a:ext cx="648072" cy="873328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792090" y="483518"/>
            <a:ext cx="7569940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i="1" dirty="0">
                <a:solidFill>
                  <a:srgbClr val="1F497D"/>
                </a:solidFill>
              </a:rPr>
              <a:t>Проект</a:t>
            </a:r>
            <a:r>
              <a:rPr lang="ru-RU" b="1" dirty="0">
                <a:solidFill>
                  <a:srgbClr val="1F497D"/>
                </a:solidFill>
              </a:rPr>
              <a:t> </a:t>
            </a:r>
            <a:r>
              <a:rPr lang="ru-RU" sz="1400" b="1" dirty="0">
                <a:solidFill>
                  <a:srgbClr val="1F497D"/>
                </a:solidFill>
              </a:rPr>
              <a:t>Приказа Министерства просвещения Российской Федерации «О внесении изменений в Порядок приема на обучение по образовательным программам дошкольного образования, утвержденный приказом Министерства просвещения Российской Федерации от 15 мая 2020 года № 236» </a:t>
            </a:r>
          </a:p>
          <a:p>
            <a:pPr lvl="0">
              <a:defRPr/>
            </a:pPr>
            <a:endParaRPr lang="ru-RU" sz="1400" b="1" dirty="0" smtClean="0">
              <a:solidFill>
                <a:srgbClr val="1F497D"/>
              </a:solidFill>
            </a:endParaRPr>
          </a:p>
          <a:p>
            <a:pPr lvl="0">
              <a:defRPr/>
            </a:pPr>
            <a:endParaRPr lang="ru-RU" sz="1400" b="1" dirty="0">
              <a:solidFill>
                <a:srgbClr val="1F497D"/>
              </a:solidFill>
            </a:endParaRPr>
          </a:p>
          <a:p>
            <a:pPr lvl="0">
              <a:defRPr/>
            </a:pPr>
            <a:endParaRPr lang="ru-RU" sz="1400" b="1" dirty="0" smtClean="0">
              <a:solidFill>
                <a:srgbClr val="1F497D"/>
              </a:solidFill>
            </a:endParaRPr>
          </a:p>
          <a:p>
            <a:pPr lvl="0">
              <a:defRPr/>
            </a:pPr>
            <a:r>
              <a:rPr lang="ru-RU" sz="1400" dirty="0" smtClean="0"/>
              <a:t>предусматривает </a:t>
            </a:r>
            <a:r>
              <a:rPr lang="ru-RU" sz="1400" dirty="0"/>
              <a:t>внесение изменений в Порядок приема в части урегулирования приема на обучение по образовательным программам дошкольного образования лиц, законно находящихся на территории Российской Федерации, а также в части дополнительного  предъявления родителями ребенка, являющимися иностранными гражданами или лицами без гражданства, документа, подтверждающего отсутствие у ребенка инфекционных заболеваний, представляющих опасность для окружающих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0305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PlaceHolder 1"/>
          <p:cNvSpPr>
            <a:spLocks noGrp="1"/>
          </p:cNvSpPr>
          <p:nvPr>
            <p:ph idx="4294967295"/>
          </p:nvPr>
        </p:nvSpPr>
        <p:spPr>
          <a:xfrm>
            <a:off x="457110" y="1203390"/>
            <a:ext cx="8228250" cy="2981880"/>
          </a:xfrm>
          <a:prstGeom prst="rect">
            <a:avLst/>
          </a:prstGeom>
          <a:noFill/>
          <a:ln w="0"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indent="0" algn="ctr">
              <a:spcBef>
                <a:spcPts val="751"/>
              </a:spcBef>
              <a:buNone/>
              <a:tabLst>
                <a:tab pos="0" algn="l"/>
              </a:tabLst>
            </a:pPr>
            <a:r>
              <a:rPr lang="ru-RU" sz="2400" b="1" spc="-1" dirty="0">
                <a:latin typeface="Arial"/>
                <a:ea typeface="DejaVu Sans"/>
              </a:rPr>
              <a:t>Благодарю за внимание!</a:t>
            </a:r>
            <a:endParaRPr lang="ru-RU" sz="2400" spc="-1" dirty="0">
              <a:latin typeface="Arial"/>
            </a:endParaRPr>
          </a:p>
          <a:p>
            <a:pPr indent="0" algn="ctr">
              <a:spcBef>
                <a:spcPts val="751"/>
              </a:spcBef>
              <a:buNone/>
              <a:tabLst>
                <a:tab pos="0" algn="l"/>
              </a:tabLst>
            </a:pPr>
            <a:endParaRPr lang="ru-RU" sz="2400" spc="-1" dirty="0">
              <a:latin typeface="Arial"/>
            </a:endParaRPr>
          </a:p>
          <a:p>
            <a:pPr indent="0" algn="ctr">
              <a:spcBef>
                <a:spcPts val="751"/>
              </a:spcBef>
              <a:buNone/>
              <a:tabLst>
                <a:tab pos="0" algn="l"/>
              </a:tabLst>
            </a:pPr>
            <a:r>
              <a:rPr lang="ru-RU" sz="2400" b="1" spc="-1" dirty="0" err="1">
                <a:latin typeface="Arial"/>
                <a:ea typeface="DejaVu Sans"/>
              </a:rPr>
              <a:t>Игътибарыгыз</a:t>
            </a:r>
            <a:r>
              <a:rPr lang="ru-RU" sz="2400" b="1" spc="-1" dirty="0">
                <a:latin typeface="Arial"/>
                <a:ea typeface="DejaVu Sans"/>
              </a:rPr>
              <a:t> </a:t>
            </a:r>
            <a:r>
              <a:rPr lang="ru-RU" sz="2400" b="1" spc="-1" dirty="0" err="1">
                <a:latin typeface="Arial"/>
                <a:ea typeface="DejaVu Sans"/>
              </a:rPr>
              <a:t>өчен</a:t>
            </a:r>
            <a:r>
              <a:rPr lang="ru-RU" sz="2400" b="1" spc="-1" dirty="0">
                <a:latin typeface="Arial"/>
                <a:ea typeface="DejaVu Sans"/>
              </a:rPr>
              <a:t> </a:t>
            </a:r>
            <a:r>
              <a:rPr lang="ru-RU" sz="2400" b="1" spc="-1" dirty="0" err="1">
                <a:latin typeface="Arial"/>
                <a:ea typeface="DejaVu Sans"/>
              </a:rPr>
              <a:t>рәхмәт</a:t>
            </a:r>
            <a:r>
              <a:rPr lang="ru-RU" sz="2400" b="1" spc="-1" dirty="0">
                <a:latin typeface="Arial"/>
                <a:ea typeface="DejaVu Sans"/>
              </a:rPr>
              <a:t>!</a:t>
            </a:r>
            <a:endParaRPr lang="ru-RU" sz="2400" spc="-1" dirty="0">
              <a:latin typeface="Arial"/>
            </a:endParaRPr>
          </a:p>
          <a:p>
            <a:pPr indent="0">
              <a:spcBef>
                <a:spcPts val="751"/>
              </a:spcBef>
              <a:buNone/>
              <a:tabLst>
                <a:tab pos="0" algn="l"/>
              </a:tabLst>
            </a:pPr>
            <a:endParaRPr lang="ru-RU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389" name="Рисунок 25"/>
          <p:cNvPicPr/>
          <p:nvPr/>
        </p:nvPicPr>
        <p:blipFill>
          <a:blip r:embed="rId2"/>
          <a:stretch/>
        </p:blipFill>
        <p:spPr>
          <a:xfrm>
            <a:off x="3635896" y="2859782"/>
            <a:ext cx="2178630" cy="1911870"/>
          </a:xfrm>
          <a:prstGeom prst="rect">
            <a:avLst/>
          </a:prstGeom>
          <a:ln w="0">
            <a:noFill/>
          </a:ln>
        </p:spPr>
      </p:pic>
      <p:pic>
        <p:nvPicPr>
          <p:cNvPr id="5" name="Рисунок 21"/>
          <p:cNvPicPr/>
          <p:nvPr/>
        </p:nvPicPr>
        <p:blipFill>
          <a:blip r:embed="rId3"/>
          <a:stretch/>
        </p:blipFill>
        <p:spPr>
          <a:xfrm>
            <a:off x="8400690" y="111643"/>
            <a:ext cx="569340" cy="57150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856955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12270</TotalTime>
  <Words>739</Words>
  <Application>Microsoft Office PowerPoint</Application>
  <PresentationFormat>Экран (16:9)</PresentationFormat>
  <Paragraphs>56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DejaVu Sans</vt:lpstr>
      <vt:lpstr>Times New Roman</vt:lpstr>
      <vt:lpstr>Wingdings</vt:lpstr>
      <vt:lpstr>4_Тема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Ковалева Валерия Юрьевна</dc:creator>
  <dc:description/>
  <cp:lastModifiedBy>Пользователь Windows</cp:lastModifiedBy>
  <cp:revision>1417</cp:revision>
  <cp:lastPrinted>2024-08-21T14:15:57Z</cp:lastPrinted>
  <dcterms:created xsi:type="dcterms:W3CDTF">2015-10-13T08:15:21Z</dcterms:created>
  <dcterms:modified xsi:type="dcterms:W3CDTF">2025-08-20T06:01:44Z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Экран (16:9)</vt:lpwstr>
  </property>
  <property fmtid="{D5CDD505-2E9C-101B-9397-08002B2CF9AE}" pid="3" name="Slides">
    <vt:i4>9</vt:i4>
  </property>
</Properties>
</file>