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838" r:id="rId2"/>
    <p:sldId id="854" r:id="rId3"/>
    <p:sldId id="855" r:id="rId4"/>
    <p:sldId id="835" r:id="rId5"/>
    <p:sldId id="836" r:id="rId6"/>
    <p:sldId id="837" r:id="rId7"/>
    <p:sldId id="839" r:id="rId8"/>
    <p:sldId id="840" r:id="rId9"/>
    <p:sldId id="841" r:id="rId10"/>
    <p:sldId id="845" r:id="rId11"/>
    <p:sldId id="842" r:id="rId12"/>
    <p:sldId id="846" r:id="rId13"/>
    <p:sldId id="843" r:id="rId14"/>
    <p:sldId id="844" r:id="rId15"/>
    <p:sldId id="852" r:id="rId16"/>
    <p:sldId id="853" r:id="rId17"/>
    <p:sldId id="847" r:id="rId18"/>
    <p:sldId id="848" r:id="rId19"/>
    <p:sldId id="849" r:id="rId20"/>
    <p:sldId id="850" r:id="rId21"/>
    <p:sldId id="851" r:id="rId22"/>
    <p:sldId id="769" r:id="rId2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рсланов А.Т." initials="АА" lastIdx="1" clrIdx="0">
    <p:extLst>
      <p:ext uri="{19B8F6BF-5375-455C-9EA6-DF929625EA0E}">
        <p15:presenceInfo xmlns:p15="http://schemas.microsoft.com/office/powerpoint/2012/main" userId="S-1-5-21-1917266863-1868513855-1469997231-3335" providerId="AD"/>
      </p:ext>
    </p:extLst>
  </p:cmAuthor>
  <p:cmAuthor id="2" name="Лилия Р. Юзлибаева" initials="ЛРЮ" lastIdx="1" clrIdx="1">
    <p:extLst>
      <p:ext uri="{19B8F6BF-5375-455C-9EA6-DF929625EA0E}">
        <p15:presenceInfo xmlns:p15="http://schemas.microsoft.com/office/powerpoint/2012/main" userId="S-1-5-21-3011887970-4147649278-2921772587-11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2EC0"/>
    <a:srgbClr val="438FFF"/>
    <a:srgbClr val="860000"/>
    <a:srgbClr val="008000"/>
    <a:srgbClr val="FF3300"/>
    <a:srgbClr val="0099FF"/>
    <a:srgbClr val="FFB7B7"/>
    <a:srgbClr val="F9F9F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13" autoAdjust="0"/>
    <p:restoredTop sz="88150" autoAdjust="0"/>
  </p:normalViewPr>
  <p:slideViewPr>
    <p:cSldViewPr snapToGrid="0">
      <p:cViewPr varScale="1">
        <p:scale>
          <a:sx n="115" d="100"/>
          <a:sy n="115" d="100"/>
        </p:scale>
        <p:origin x="20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6400" cy="49839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9" y="3"/>
            <a:ext cx="2946400" cy="49839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ABCA20AD-1779-4C07-9169-D22893A074A2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246"/>
            <a:ext cx="2946400" cy="49839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9" y="9428246"/>
            <a:ext cx="2946400" cy="49839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95EC7E64-0068-46A6-8A9C-12691E507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275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4"/>
            <a:ext cx="2945659" cy="49805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51" y="4"/>
            <a:ext cx="2945659" cy="49805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643D9EFA-EDF4-4021-9FB0-76DEC7F39129}" type="datetimeFigureOut">
              <a:rPr lang="ru-RU" smtClean="0"/>
              <a:t>20.08.2025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9"/>
            <a:ext cx="5438140" cy="3908614"/>
          </a:xfrm>
          <a:prstGeom prst="rect">
            <a:avLst/>
          </a:prstGeom>
        </p:spPr>
        <p:txBody>
          <a:bodyPr vert="horz" lIns="91427" tIns="45714" rIns="91427" bIns="4571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9428584"/>
            <a:ext cx="2945659" cy="498054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51" y="9428584"/>
            <a:ext cx="2945659" cy="498054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DEAC1452-BD9C-48F6-A5A0-EC99E6BA1B4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015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27C078-5A8A-4D92-999E-37181583251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969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27C078-5A8A-4D92-999E-37181583251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31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27C078-5A8A-4D92-999E-37181583251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5271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1DBE-7EC0-4CAD-A9E6-8E0651974D14}" type="datetime1">
              <a:rPr lang="ru-RU" smtClean="0"/>
              <a:t>20.08.2025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4227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4AB7-43D1-44A4-AE06-EAD00B241D4D}" type="datetime1">
              <a:rPr lang="ru-RU" smtClean="0"/>
              <a:t>20.08.2025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1746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83F2A-68EA-4D68-8AB0-3CE508593C7F}" type="datetime1">
              <a:rPr lang="ru-RU" smtClean="0"/>
              <a:t>20.08.2025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9139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8F3D3-2B55-4E46-98FA-00AC157FBEDB}" type="datetime1">
              <a:rPr lang="ru-RU" smtClean="0"/>
              <a:t>20.08.2025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5105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AABB-B593-47E2-BFCB-F5608BE70BDE}" type="datetime1">
              <a:rPr lang="ru-RU" smtClean="0"/>
              <a:t>20.08.2025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1681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D8E87-D7B7-4F96-A4F8-C7B92FE89B89}" type="datetime1">
              <a:rPr lang="ru-RU" smtClean="0"/>
              <a:t>20.08.2025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3991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3B5D-D7A6-4F51-B4DA-08CAA9B60801}" type="datetime1">
              <a:rPr lang="ru-RU" smtClean="0"/>
              <a:t>20.08.2025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250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CB2E-41A6-4A85-B98D-7A93B7C74B57}" type="datetime1">
              <a:rPr lang="ru-RU" smtClean="0"/>
              <a:t>20.08.2025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5664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DD86-0ED8-4545-BB59-46E6842FD65B}" type="datetime1">
              <a:rPr lang="ru-RU" smtClean="0"/>
              <a:t>20.08.2025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8203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550D-3413-4D18-B6C3-E2A539F0CEC2}" type="datetime1">
              <a:rPr lang="ru-RU" smtClean="0"/>
              <a:t>20.08.2025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8475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70F95-EB17-4765-8A74-2DCA314EFB96}" type="datetime1">
              <a:rPr lang="ru-RU" smtClean="0"/>
              <a:t>20.08.2025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056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F1C7E-B299-4574-8546-059A8E5A59F7}" type="datetime1">
              <a:rPr lang="ru-RU" smtClean="0"/>
              <a:t>20.08.2025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26DC6-2DC4-452B-B163-FE3FF404720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9379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net.garant.ru/#/document/409607223/entry/0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ternet.garant.ru/#/document/409607223/entry/660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9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1</a:t>
            </a:fld>
            <a:endParaRPr lang="ru-RU" dirty="0"/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137236" y="4158566"/>
            <a:ext cx="11617291" cy="2021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3200" b="1" dirty="0" smtClean="0">
                <a:ea typeface="Calibri" pitchFamily="34" charset="0"/>
                <a:cs typeface="Times New Roman" pitchFamily="18" charset="0"/>
              </a:rPr>
              <a:t>КАРПОВА МАРИНА ВИКТОРОВНА</a:t>
            </a:r>
          </a:p>
          <a:p>
            <a:pPr algn="ctr"/>
            <a:endParaRPr lang="ru-RU" sz="3200" dirty="0"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Начальник отдела надзора по гигиене детей и подростков</a:t>
            </a:r>
          </a:p>
          <a:p>
            <a:pPr algn="ctr"/>
            <a:r>
              <a:rPr lang="ru-RU" sz="2000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к.м.н. </a:t>
            </a:r>
          </a:p>
          <a:p>
            <a:pPr algn="ctr"/>
            <a:endParaRPr lang="ru-RU" sz="2133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8625" y="2376727"/>
            <a:ext cx="108398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Санитарно-гигиенические требования к ведению документации дошкольной образовательной организации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68625" y="556841"/>
            <a:ext cx="10585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dirty="0"/>
              <a:t>Управление Федеральной службы по надзору в сфере защиты прав потребителей  и благополучия человека по Республике Татарстан (Татарстан)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75043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10</a:t>
            </a:fld>
            <a:endParaRPr lang="ru-RU" dirty="0"/>
          </a:p>
        </p:txBody>
      </p:sp>
      <p:sp>
        <p:nvSpPr>
          <p:cNvPr id="6" name="Прямоугольник 11"/>
          <p:cNvSpPr>
            <a:spLocks noChangeArrowheads="1"/>
          </p:cNvSpPr>
          <p:nvPr/>
        </p:nvSpPr>
        <p:spPr bwMode="auto">
          <a:xfrm>
            <a:off x="1358940" y="175130"/>
            <a:ext cx="98916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ТРЕБОВАНИЯ К ОТОПЛЕНИЮ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61998" y="626424"/>
            <a:ext cx="11218466" cy="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https://greemvas.ru/pics/delta-d018/pic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355" y="802052"/>
            <a:ext cx="5198302" cy="392895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96284" y="5091153"/>
            <a:ext cx="5106444" cy="1512000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допускается использование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переносных отопительных приборов с инфракрасным излучением.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6" descr="https://fis.ru/popup_imgs/108841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3465" y="835546"/>
            <a:ext cx="5599134" cy="3895461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878092" y="5114708"/>
            <a:ext cx="5949862" cy="1477328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Ограждающие устройства отопительных приборов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должны быть выполнены из материалов, безвредных для здоровья детей.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Ограждения из древесно-стружечных плит к использованию не допускаются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0" descr="https://avatars.dzeninfra.ru/get-zen_doc/1570751/pub_5cb61f2219277200af683013_5cb624a38ac11800b32289e0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24240" y="3510467"/>
            <a:ext cx="1600242" cy="1000151"/>
          </a:xfrm>
          <a:prstGeom prst="rect">
            <a:avLst/>
          </a:prstGeom>
          <a:noFill/>
        </p:spPr>
      </p:pic>
      <p:pic>
        <p:nvPicPr>
          <p:cNvPr id="13" name="Picture 12" descr="https://tkbirs.ru/assets/img/succes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87684" y="3379087"/>
            <a:ext cx="1262910" cy="1262910"/>
          </a:xfrm>
          <a:prstGeom prst="rect">
            <a:avLst/>
          </a:prstGeom>
          <a:noFill/>
        </p:spPr>
      </p:pic>
      <p:pic>
        <p:nvPicPr>
          <p:cNvPr id="14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8091" y="0"/>
            <a:ext cx="459725" cy="514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057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11</a:t>
            </a:fld>
            <a:endParaRPr lang="ru-RU" dirty="0"/>
          </a:p>
        </p:txBody>
      </p:sp>
      <p:sp>
        <p:nvSpPr>
          <p:cNvPr id="6" name="Прямоугольник 11"/>
          <p:cNvSpPr>
            <a:spLocks noChangeArrowheads="1"/>
          </p:cNvSpPr>
          <p:nvPr/>
        </p:nvSpPr>
        <p:spPr bwMode="auto">
          <a:xfrm>
            <a:off x="1292454" y="103572"/>
            <a:ext cx="98916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ТРЕБОВАНИЯ К ВЕДЕНИЮ ЖУРНАЛОВ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23102" y="543347"/>
            <a:ext cx="11218466" cy="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5257" y="103572"/>
            <a:ext cx="459725" cy="514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292454" y="772492"/>
            <a:ext cx="10452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3333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2400" dirty="0">
                <a:solidFill>
                  <a:srgbClr val="3333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Журнал смены кипяченой </a:t>
            </a:r>
            <a:r>
              <a:rPr lang="ru-RU" sz="2400" dirty="0" smtClean="0">
                <a:solidFill>
                  <a:srgbClr val="3333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воды» </a:t>
            </a:r>
            <a:r>
              <a:rPr lang="ru-R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ТРЕБУЕТСЯ,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НО!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Необходимо вести график смены кипяченой воды!</a:t>
            </a:r>
            <a:endParaRPr lang="ru-RU" sz="2400" dirty="0">
              <a:solidFill>
                <a:srgbClr val="00B05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688406"/>
              </p:ext>
            </p:extLst>
          </p:nvPr>
        </p:nvGraphicFramePr>
        <p:xfrm>
          <a:off x="271849" y="2139315"/>
          <a:ext cx="11710225" cy="41707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7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12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532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СП 2.4.3648-20</a:t>
                      </a:r>
                      <a:endParaRPr lang="ru-RU" sz="14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kern="1200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Пункт 2.6.6.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600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Питьевой режим организуется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посредством стационарных питьевых фонтанчиков и (или) выдачи детям воды, расфасованной в емкости (бутилированной) промышленного производства, в том числе через установки с дозированным розливом воды или организуется </a:t>
                      </a:r>
                      <a:r>
                        <a:rPr lang="ru-RU" sz="1600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посредством выдачи кипяченой питьевой воды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4779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СанПиН 2.3/2.4.3590-20 </a:t>
                      </a:r>
                      <a:endParaRPr lang="ru-RU" sz="1400" b="1" kern="12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u="none" kern="1200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Пункт 8.4.5.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Допускается организация питьевого режима с использованием кипяченой питьевой воды, при условии соблюдения следующих требований: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u="sng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кипятить воду нужно не менее 5 минут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 раздачи детям кипяченая вода должна быть охлаждена до комнатной температуры непосредственно в емкости, где она кипятилась;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смену воды в емкости для её раздачи необходимо проводить не реже, чем через 3 часа. 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Перед сменой кипяченой воды емкость должна полностью освобождаться от остатков воды, промываться в соответствии с инструкцией по правилам мытья кухонной посуды, ополаскиваться. </a:t>
                      </a:r>
                    </a:p>
                    <a:p>
                      <a:endParaRPr lang="ru-RU" sz="1600" b="1" kern="1200" dirty="0" smtClean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Время смены кипяченой воды должно отмечаться в графике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ведение которого осуществляется организацией в произвольной форме.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26" b="7981"/>
          <a:stretch/>
        </p:blipFill>
        <p:spPr bwMode="auto">
          <a:xfrm>
            <a:off x="263757" y="565237"/>
            <a:ext cx="1590566" cy="149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226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Картинки по запросу питание в детском саду"/>
          <p:cNvSpPr>
            <a:spLocks noChangeAspect="1" noChangeArrowheads="1"/>
          </p:cNvSpPr>
          <p:nvPr/>
        </p:nvSpPr>
        <p:spPr bwMode="auto">
          <a:xfrm>
            <a:off x="207433" y="-1335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8" name="AutoShape 4" descr="Картинки по запросу питание в детском саду"/>
          <p:cNvSpPr>
            <a:spLocks noChangeAspect="1" noChangeArrowheads="1"/>
          </p:cNvSpPr>
          <p:nvPr/>
        </p:nvSpPr>
        <p:spPr bwMode="auto">
          <a:xfrm>
            <a:off x="410633" y="-11324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76606" y="593454"/>
            <a:ext cx="110295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067585" y="80833"/>
            <a:ext cx="10753195" cy="38329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ПИТЬЕВОЙ РЕЖИМ С ИСПОЛЬЗОВАНИЕМ КИПЯЧЕНОЙ ВОДЫ</a:t>
            </a:r>
            <a:endParaRPr lang="ru-RU" sz="24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22746" y="758923"/>
            <a:ext cx="5718691" cy="107171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33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Кипячение</a:t>
            </a:r>
            <a:r>
              <a:rPr lang="ru-RU" sz="2133" b="1" dirty="0">
                <a:latin typeface="Arial" panose="020B0604020202020204" pitchFamily="34" charset="0"/>
                <a:cs typeface="Arial" panose="020B0604020202020204" pitchFamily="34" charset="0"/>
              </a:rPr>
              <a:t> в течение </a:t>
            </a:r>
          </a:p>
          <a:p>
            <a:pPr algn="ctr"/>
            <a:r>
              <a:rPr lang="ru-RU" sz="2133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 5 минут (!)</a:t>
            </a:r>
          </a:p>
          <a:p>
            <a:pPr algn="ctr"/>
            <a:r>
              <a:rPr lang="ru-RU" sz="2133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33" b="1" dirty="0">
                <a:latin typeface="Arial" panose="020B0604020202020204" pitchFamily="34" charset="0"/>
                <a:cs typeface="Arial" panose="020B0604020202020204" pitchFamily="34" charset="0"/>
              </a:rPr>
              <a:t>от момента закипания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3402" y="5081267"/>
            <a:ext cx="5386535" cy="15160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33" b="1" dirty="0">
                <a:latin typeface="Arial" panose="020B0604020202020204" pitchFamily="34" charset="0"/>
                <a:cs typeface="Arial" panose="020B0604020202020204" pitchFamily="34" charset="0"/>
              </a:rPr>
              <a:t>Перед сменой воды</a:t>
            </a:r>
          </a:p>
          <a:p>
            <a:pPr algn="ctr"/>
            <a:r>
              <a:rPr lang="ru-RU" sz="2133" b="1" dirty="0">
                <a:latin typeface="Arial" panose="020B0604020202020204" pitchFamily="34" charset="0"/>
                <a:cs typeface="Arial" panose="020B0604020202020204" pitchFamily="34" charset="0"/>
              </a:rPr>
              <a:t> емкость полностью освобождается от остатков воды </a:t>
            </a:r>
          </a:p>
          <a:p>
            <a:pPr algn="ctr"/>
            <a:r>
              <a:rPr lang="ru-RU" sz="2133" b="1" dirty="0">
                <a:latin typeface="Arial" panose="020B0604020202020204" pitchFamily="34" charset="0"/>
                <a:cs typeface="Arial" panose="020B0604020202020204" pitchFamily="34" charset="0"/>
              </a:rPr>
              <a:t>и тщательно ополаскивается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39079" y="5042199"/>
            <a:ext cx="3964601" cy="159421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Кипяченую воду </a:t>
            </a:r>
            <a:r>
              <a:rPr lang="ru-RU" sz="2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меняют каждые 3 часа!</a:t>
            </a:r>
          </a:p>
        </p:txBody>
      </p:sp>
      <p:pic>
        <p:nvPicPr>
          <p:cNvPr id="2052" name="Picture 4" descr="http://rechecvetik-dou.ru/sites/default/files/u6/dscn5363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88" y="873157"/>
            <a:ext cx="5081149" cy="395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veselosite.com/wp-content/uploads/2017/07/kettle-for-gas-cook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182" y="2150612"/>
            <a:ext cx="3554396" cy="257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.ya-webdesign.com/images/stopwatch-clipart-5-minute-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888" y="2449829"/>
            <a:ext cx="2089623" cy="211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0" descr="https://multiphoto.com.ua/image/cache/data/Didiart/1-0133f-1100x1100.jpg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7366" y="4950943"/>
            <a:ext cx="1646409" cy="1646409"/>
          </a:xfrm>
          <a:prstGeom prst="rect">
            <a:avLst/>
          </a:prstGeom>
        </p:spPr>
      </p:pic>
      <p:pic>
        <p:nvPicPr>
          <p:cNvPr id="15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8091" y="0"/>
            <a:ext cx="459725" cy="514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21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13</a:t>
            </a:fld>
            <a:endParaRPr lang="ru-RU" dirty="0"/>
          </a:p>
        </p:txBody>
      </p:sp>
      <p:sp>
        <p:nvSpPr>
          <p:cNvPr id="6" name="Прямоугольник 11"/>
          <p:cNvSpPr>
            <a:spLocks noChangeArrowheads="1"/>
          </p:cNvSpPr>
          <p:nvPr/>
        </p:nvSpPr>
        <p:spPr bwMode="auto">
          <a:xfrm>
            <a:off x="1366598" y="57088"/>
            <a:ext cx="98916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ТРЕБОВАНИЯ К ВЕДЕНИЮ ЖУРНАЛОВ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35689" y="518690"/>
            <a:ext cx="11218466" cy="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4155" y="18611"/>
            <a:ext cx="459725" cy="514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01579" y="1018832"/>
            <a:ext cx="108904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3333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«Журнал мытья игрушек» </a:t>
            </a:r>
            <a:r>
              <a:rPr lang="ru-R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ТРЕБУЕТСЯ</a:t>
            </a:r>
            <a:endParaRPr lang="ru-RU" sz="2400" dirty="0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565795"/>
              </p:ext>
            </p:extLst>
          </p:nvPr>
        </p:nvGraphicFramePr>
        <p:xfrm>
          <a:off x="312579" y="1731848"/>
          <a:ext cx="11464685" cy="44051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6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78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628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Пункт 2.11.2.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СП 2.4.3648-20</a:t>
                      </a:r>
                      <a:endParaRPr lang="ru-RU" sz="16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Игрушки моются в специально выделенных, промаркированных емкостях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Приобретенные игрушки (за исключением 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мягконабивных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перед использованием детьми моются проточной водой с мылом или иным моющим средством, безвредным для здоровья детей.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Пенолатексные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ворсованные игрушки и 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мягконабивные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игрушки обрабатываются согласно инструкции производителя.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Игрушки, которые не подлежат влажной обработке (мытью, стирке), допускается использовать в качестве демонстрационного материала.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sz="1600" kern="1200" dirty="0" smtClean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Игрушки моются ежедневно в конце дня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а в </a:t>
                      </a:r>
                      <a:r>
                        <a:rPr lang="ru-RU" sz="1600" kern="1200" dirty="0" smtClean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группах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для детей младенческого и </a:t>
                      </a:r>
                      <a:r>
                        <a:rPr lang="ru-RU" sz="1600" kern="1200" dirty="0" smtClean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раннего возраста - 2 раза в день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Кукольная одежда стирается по мере загрязнения с использованием детского мыла и проглаживается.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85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СанПиН 3.3686-21</a:t>
                      </a:r>
                      <a:endParaRPr lang="ru-RU" sz="16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Противоэпидемические мероприятия по энтеровирусной инфекции - влажная уборка с применением дезинфекционных средств, в том числе в отношении игрушек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23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МР 2.4.0242-21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МР 2.4.0259-21</a:t>
                      </a:r>
                      <a:endParaRPr lang="ru-RU" sz="1600" b="1" kern="12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 использовании электронных игр и игрушек рекомендуется ежедневно дезинфицировать их в соответствии с рекомендациями производителя либо с использованием растворов или салфеток на спиртовой основе, содержащих не менее 70% спирта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32" y="563776"/>
            <a:ext cx="2076571" cy="116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18734"/>
              </p:ext>
            </p:extLst>
          </p:nvPr>
        </p:nvGraphicFramePr>
        <p:xfrm>
          <a:off x="131806" y="6163808"/>
          <a:ext cx="11903676" cy="5791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672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1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722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Предложение: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Рабочее место оснастить инструкцией о порядке приготовления  раствора моющего средства,</a:t>
                      </a:r>
                    </a:p>
                    <a:p>
                      <a:pPr algn="ctr"/>
                      <a:r>
                        <a:rPr lang="ru-RU" sz="16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 порядке обработке игрушек  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4023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14</a:t>
            </a:fld>
            <a:endParaRPr lang="ru-RU" dirty="0"/>
          </a:p>
        </p:txBody>
      </p:sp>
      <p:sp>
        <p:nvSpPr>
          <p:cNvPr id="6" name="Прямоугольник 11"/>
          <p:cNvSpPr>
            <a:spLocks noChangeArrowheads="1"/>
          </p:cNvSpPr>
          <p:nvPr/>
        </p:nvSpPr>
        <p:spPr bwMode="auto">
          <a:xfrm>
            <a:off x="1028845" y="18611"/>
            <a:ext cx="98916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ТРЕБОВАНИЯ К ВЕДЕНИЮ ЖУРНАЛОВ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4155" y="18611"/>
            <a:ext cx="459725" cy="514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205946" y="545884"/>
            <a:ext cx="125821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3333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2400" dirty="0">
                <a:solidFill>
                  <a:srgbClr val="3333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Журнал проведения утреннего </a:t>
            </a:r>
            <a:r>
              <a:rPr lang="ru-RU" sz="2400" dirty="0" smtClean="0">
                <a:solidFill>
                  <a:srgbClr val="3333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фильтра»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sz="2400" b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ТРЕБУЕТСЯ</a:t>
            </a:r>
            <a:endParaRPr lang="ru-RU" sz="2400" dirty="0">
              <a:solidFill>
                <a:srgbClr val="00B05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577007"/>
              </p:ext>
            </p:extLst>
          </p:nvPr>
        </p:nvGraphicFramePr>
        <p:xfrm>
          <a:off x="3328086" y="1090972"/>
          <a:ext cx="8690919" cy="5105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7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33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909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СП 2.4.3648-20</a:t>
                      </a:r>
                      <a:endParaRPr lang="ru-RU" sz="16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Пункт 3.1.8.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Ежедневный утренний прием детей проводится воспитателями и (или) медицинским работником, которые должны опрашивать родителей о состоянии здоровья детей, а также проводить бесконтактную термометрию.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Заболевшие дети, а также дети с подозрением на наличие инфекционного заболевания к посещению не допускаются.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51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МР 2.4.0259-21 </a:t>
                      </a:r>
                      <a:endParaRPr lang="ru-RU" sz="1600" b="1" kern="12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Пункт 6.2.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целях не допуска в организацию лиц с признаками инфекционных заболеваний (детей, родителей (законных представителей) персонала, посетителей и др.) рекомендуется при входе в организацию проводить термометрию бесконтактным способом.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Ответственное лицо за проведение термометрии определяется внутренними локальными актами организации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51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СанПиН 3.3686-21 </a:t>
                      </a:r>
                      <a:endParaRPr lang="ru-RU" sz="1600" b="1" kern="12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Пункт 2612. В организациях, осуществляющих образовательную деятельность</a:t>
                      </a: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…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целях профилактики групповой заболеваемости независимо от наличия или отсутствия регистрации в них случаев заболеваний </a:t>
                      </a:r>
                      <a:r>
                        <a:rPr lang="ru-RU" sz="1500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период эпидемического сезонного подъема заболеваемости ЭВИ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вводятся следующие дополнительные профилактические мероприятия:</a:t>
                      </a:r>
                    </a:p>
                    <a:p>
                      <a:pPr algn="just"/>
                      <a:r>
                        <a:rPr lang="ru-RU" sz="1500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проведение ежедневного утреннего фильтра </a:t>
                      </a: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 документальным оформлением результатов осмотра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каждому классу/</a:t>
                      </a:r>
                      <a:r>
                        <a:rPr lang="ru-RU" sz="1500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группе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/отряду (не допущение в организованный коллектив детей с признаками инфекционных заболеваний)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175953" y="480213"/>
            <a:ext cx="11218466" cy="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5" y="1073157"/>
            <a:ext cx="3184426" cy="511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430524"/>
              </p:ext>
            </p:extLst>
          </p:nvPr>
        </p:nvGraphicFramePr>
        <p:xfrm>
          <a:off x="1348491" y="6335944"/>
          <a:ext cx="10121429" cy="385531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257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64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553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Предложение: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Совместить журнал с журналом посещаемости</a:t>
                      </a:r>
                      <a:r>
                        <a:rPr lang="ru-RU" sz="18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6928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15</a:t>
            </a:fld>
            <a:endParaRPr lang="ru-RU" dirty="0"/>
          </a:p>
        </p:txBody>
      </p:sp>
      <p:sp>
        <p:nvSpPr>
          <p:cNvPr id="6" name="Прямоугольник 11"/>
          <p:cNvSpPr>
            <a:spLocks noChangeArrowheads="1"/>
          </p:cNvSpPr>
          <p:nvPr/>
        </p:nvSpPr>
        <p:spPr bwMode="auto">
          <a:xfrm>
            <a:off x="1243028" y="45041"/>
            <a:ext cx="98916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ТРЕБОВАНИЯ К ВЕДЕНИЮ ЖУРНАЛОВ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4155" y="18611"/>
            <a:ext cx="459725" cy="514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17142" y="577996"/>
            <a:ext cx="11218466" cy="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08" y="785811"/>
            <a:ext cx="3666782" cy="575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87192" y="785811"/>
            <a:ext cx="122002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3333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2400" dirty="0">
                <a:solidFill>
                  <a:srgbClr val="3333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Журнал учета работы УФ-установки</a:t>
            </a:r>
            <a:r>
              <a:rPr lang="ru-RU" sz="2400" dirty="0" smtClean="0">
                <a:solidFill>
                  <a:srgbClr val="3333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  <a:r>
              <a:rPr lang="ru-R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sz="2400" b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ТРЕБУЕТСЯ</a:t>
            </a:r>
            <a:endParaRPr lang="ru-RU" sz="2400" dirty="0">
              <a:solidFill>
                <a:srgbClr val="00B05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095528"/>
              </p:ext>
            </p:extLst>
          </p:nvPr>
        </p:nvGraphicFramePr>
        <p:xfrm>
          <a:off x="2186909" y="1478673"/>
          <a:ext cx="9826304" cy="52732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2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3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12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СП 2.4.3648-20</a:t>
                      </a:r>
                      <a:endParaRPr lang="ru-RU" sz="16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Пункт 3.1.3.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Помещения постоянного пребывания детей для дезинфекции воздушной среды оборудуются приборами по обеззараживанию воздуха.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51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МР 2.4.0259-21 </a:t>
                      </a:r>
                      <a:endParaRPr lang="ru-RU" sz="1600" b="1" kern="12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Пункт 6.3.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Дезинфекцию воздушной среды приборами по обеззараживанию воздуха рекомендуется проводить в следующих помещениях: раздевальной, игровых, помещениях для дневного сна (при его организации), помещениях дополнительного образования, спортивных и музыкальных залах, в холодном цехе пищеблока (на участке для приготовления салатов при отсутствии цеха), на участке 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порционирования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готовых блюд.</a:t>
                      </a:r>
                      <a:endParaRPr lang="ru-RU" sz="1600" kern="1200" dirty="0" smtClean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51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МР 2.4.0242-21</a:t>
                      </a:r>
                      <a:endParaRPr lang="ru-RU" sz="1600" b="1" kern="12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Пункт 6.2.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Дезинфекцию воздушной среды приборами по обеззараживанию воздуха рекомендуется проводить в следующих помещениях: классах, кабинетах, игровых, мастерских, помещениях дополнительного образования, спортивных и музыкальных залах, помещениях для дневного сна (при его организации)</a:t>
                      </a:r>
                      <a:endParaRPr lang="ru-RU" sz="1600" kern="1200" dirty="0" smtClean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515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Руководство Р 3.5.1.4025-24 </a:t>
                      </a:r>
                    </a:p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«Использование ультрафиолетового бактерицидного излучения для обеззараживания воздуха в помещениях»</a:t>
                      </a:r>
                    </a:p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(утв. Федеральной службой по надзору в сфере защиты прав потребителей и благополучия человека 31 мая 2024 г.)</a:t>
                      </a:r>
                    </a:p>
                    <a:p>
                      <a:r>
                        <a:rPr lang="ru-RU" sz="1600" b="0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Пункт 7.1. </a:t>
                      </a:r>
                      <a:r>
                        <a:rPr lang="ru-RU" sz="1600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помещениях с УФ-установками ведется журнал учета работы УФ-установки </a:t>
                      </a:r>
                    </a:p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(см. </a:t>
                      </a:r>
                      <a:r>
                        <a:rPr lang="ru-RU" sz="1600" u="non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приложение 6 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 настоящему руководству).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Стрелка вправо 9"/>
          <p:cNvSpPr/>
          <p:nvPr/>
        </p:nvSpPr>
        <p:spPr>
          <a:xfrm>
            <a:off x="9471171" y="6303511"/>
            <a:ext cx="838899" cy="30450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262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1"/>
          <p:cNvSpPr>
            <a:spLocks noChangeArrowheads="1"/>
          </p:cNvSpPr>
          <p:nvPr/>
        </p:nvSpPr>
        <p:spPr bwMode="auto">
          <a:xfrm>
            <a:off x="1243028" y="45041"/>
            <a:ext cx="98916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ТРЕБОВАНИЯ К ВЕДЕНИЮ ЖУРНАЛОВ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4155" y="18611"/>
            <a:ext cx="459725" cy="514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435689" y="534485"/>
            <a:ext cx="11218466" cy="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трелка вправо 10"/>
          <p:cNvSpPr/>
          <p:nvPr/>
        </p:nvSpPr>
        <p:spPr>
          <a:xfrm>
            <a:off x="80035" y="644116"/>
            <a:ext cx="838899" cy="30450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43028" y="560917"/>
            <a:ext cx="106029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2227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Приложение </a:t>
            </a:r>
            <a:r>
              <a:rPr lang="ru-RU" dirty="0" smtClean="0">
                <a:solidFill>
                  <a:srgbClr val="2227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 к</a:t>
            </a:r>
            <a:r>
              <a:rPr lang="ru-RU" dirty="0">
                <a:solidFill>
                  <a:srgbClr val="2227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dirty="0">
                <a:solidFill>
                  <a:srgbClr val="CC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Р </a:t>
            </a:r>
            <a:r>
              <a:rPr lang="ru-RU" dirty="0" smtClean="0">
                <a:solidFill>
                  <a:srgbClr val="CC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3.5.1.4025-24</a:t>
            </a:r>
            <a:r>
              <a:rPr lang="ru-RU" dirty="0" smtClean="0">
                <a:solidFill>
                  <a:srgbClr val="CC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2227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(рекомендуемый </a:t>
            </a:r>
            <a:r>
              <a:rPr lang="ru-RU" dirty="0">
                <a:solidFill>
                  <a:srgbClr val="2227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образец)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Рекомендуемая форма журнала работы УФ-установки</a:t>
            </a:r>
            <a:r>
              <a:rPr lang="ru-RU" baseline="30000" dirty="0">
                <a:solidFill>
                  <a:srgbClr val="2227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0035" y="1238025"/>
            <a:ext cx="12033845" cy="403187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smtClean="0">
                <a:solidFill>
                  <a:srgbClr val="2227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ru-RU" sz="160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Руководитель организации назначает лиц, ответственных за эксплуатацию</a:t>
            </a:r>
            <a:r>
              <a:rPr lang="ru-RU" sz="1600" smtClean="0">
                <a:solidFill>
                  <a:srgbClr val="2227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 сохранность УФ-установки, ведение журнала.</a:t>
            </a:r>
            <a:endParaRPr lang="ru-RU" sz="160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600" smtClean="0">
                <a:solidFill>
                  <a:srgbClr val="2227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ru-RU" sz="160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каждую УФ-установку</a:t>
            </a:r>
            <a:r>
              <a:rPr lang="ru-RU" sz="1600" smtClean="0">
                <a:solidFill>
                  <a:srgbClr val="2227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в которую не встроен датчик наработки времени, </a:t>
            </a:r>
            <a:r>
              <a:rPr lang="ru-RU" sz="160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оформляется журнал работы данной УФ-установки, который состоит из двух частей</a:t>
            </a:r>
            <a:r>
              <a:rPr lang="ru-RU" sz="1600" smtClean="0">
                <a:solidFill>
                  <a:srgbClr val="2227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ru-RU" sz="160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600" smtClean="0">
                <a:solidFill>
                  <a:srgbClr val="2227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2.1. В первой части журнала указывается:</a:t>
            </a:r>
            <a:endParaRPr lang="ru-RU" sz="160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600" smtClean="0">
                <a:solidFill>
                  <a:srgbClr val="2227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2.1.1. Наименование и габариты помещения, номер и место расположения УФ-установки;</a:t>
            </a:r>
            <a:endParaRPr lang="ru-RU" sz="160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600" smtClean="0">
                <a:solidFill>
                  <a:srgbClr val="2227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2.1.2. Номер и дата акта ввода УФ-установки в эксплуатацию;</a:t>
            </a:r>
            <a:endParaRPr lang="ru-RU" sz="160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600" smtClean="0">
                <a:solidFill>
                  <a:srgbClr val="2227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2.1.3. Тип и модель УФ-установки;</a:t>
            </a:r>
            <a:endParaRPr lang="ru-RU" sz="160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600" smtClean="0">
                <a:solidFill>
                  <a:srgbClr val="2227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2.1.4. Наличие средств индивидуальной защиты (СИЗ) (лицевые маски, очки, перчатки) при работе с УФ-установкой открытого типа;</a:t>
            </a:r>
            <a:endParaRPr lang="ru-RU" sz="160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600" smtClean="0">
                <a:solidFill>
                  <a:srgbClr val="2227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2.1.5. Условия обеззараживания (в присутствии или отсутствие людей);</a:t>
            </a:r>
            <a:endParaRPr lang="ru-RU" sz="160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600" smtClean="0">
                <a:solidFill>
                  <a:srgbClr val="2227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2.1.6. Длительность и режим облучения (непрерывный или повторно-кратковременный и интервал между сеансами облучения);</a:t>
            </a:r>
            <a:endParaRPr lang="ru-RU" sz="160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600" smtClean="0">
                <a:solidFill>
                  <a:srgbClr val="2227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2.1.7. Вид микроорганизма (например, БГКП, </a:t>
            </a:r>
            <a:r>
              <a:rPr lang="ru-RU" sz="1600" i="1" smtClean="0">
                <a:solidFill>
                  <a:srgbClr val="2227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S. aureus</a:t>
            </a:r>
            <a:r>
              <a:rPr lang="ru-RU" sz="1600" smtClean="0">
                <a:solidFill>
                  <a:srgbClr val="2227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по которому выбирается приоритетный режим;</a:t>
            </a:r>
            <a:endParaRPr lang="ru-RU" sz="160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600" smtClean="0">
                <a:solidFill>
                  <a:srgbClr val="2227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2.1.8. Срок плановой замены УФ-ламп (прогоревших установленный срок службы).</a:t>
            </a:r>
            <a:endParaRPr lang="ru-RU" sz="160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600" smtClean="0">
                <a:solidFill>
                  <a:srgbClr val="2227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2.2. Во второй части журнала указывается перечень контролируемых параметров УФ-установки (см. </a:t>
            </a:r>
            <a:r>
              <a:rPr lang="ru-RU" sz="1600" smtClean="0">
                <a:solidFill>
                  <a:srgbClr val="3272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табл. П. 6</a:t>
            </a:r>
            <a:r>
              <a:rPr lang="ru-RU" sz="1600" smtClean="0">
                <a:solidFill>
                  <a:srgbClr val="2227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ru-RU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036108"/>
              </p:ext>
            </p:extLst>
          </p:nvPr>
        </p:nvGraphicFramePr>
        <p:xfrm>
          <a:off x="435689" y="5684108"/>
          <a:ext cx="11218467" cy="1065311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895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6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95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67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05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95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853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u-RU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Время эффективной работы установки, указанное в паспорте</a:t>
                      </a:r>
                      <a:endParaRPr lang="ru-RU" sz="16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Дата включения</a:t>
                      </a:r>
                      <a:endParaRPr lang="ru-RU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Время работы (продолжительность)/ количество включений</a:t>
                      </a:r>
                      <a:endParaRPr lang="ru-RU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Показатели индикатора (при его наличии)</a:t>
                      </a:r>
                      <a:endParaRPr lang="ru-RU" sz="16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Дата замены лампы</a:t>
                      </a:r>
                      <a:endParaRPr lang="ru-RU" sz="16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550508" y="5269898"/>
            <a:ext cx="46692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3333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Журнал учета работы УФ-установки</a:t>
            </a:r>
            <a:endParaRPr lang="ru-RU" sz="1400" b="1" dirty="0">
              <a:solidFill>
                <a:srgbClr val="3333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154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17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71208" y="85305"/>
            <a:ext cx="5375988" cy="5347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ДОКУМЕНТАЦИЯ ПИЩЕБЛОКА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l="4638" t="42676" r="13943" b="20627"/>
          <a:stretch/>
        </p:blipFill>
        <p:spPr>
          <a:xfrm>
            <a:off x="1249822" y="1665847"/>
            <a:ext cx="10006007" cy="3607830"/>
          </a:xfrm>
          <a:prstGeom prst="rect">
            <a:avLst/>
          </a:prstGeom>
        </p:spPr>
      </p:pic>
      <p:pic>
        <p:nvPicPr>
          <p:cNvPr id="9" name="Picture 2" descr="https://smotrim.net/uploads/posts/2018-08/1533638244_smotrim-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1" y="688212"/>
            <a:ext cx="1770058" cy="130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97708" y="4648711"/>
            <a:ext cx="11718807" cy="133758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Лица с кишечными инфекциями, гнойничковыми заболеваниями кожи рук и открытых поверхностей тела, инфекционными заболеваниями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должны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временно отстраняться от работы с пищевыми продуктами </a:t>
            </a:r>
            <a:endParaRPr lang="ru-RU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могут по решению работодателя быть переведены на другие виды работ</a:t>
            </a:r>
            <a:endParaRPr lang="ru-RU" b="1" i="0" u="none" strike="noStrike" baseline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72026" t="33177" r="4213" b="57573"/>
          <a:stretch/>
        </p:blipFill>
        <p:spPr>
          <a:xfrm>
            <a:off x="8410832" y="667767"/>
            <a:ext cx="3505683" cy="13697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63565" y="904014"/>
            <a:ext cx="63666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E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быть на </a:t>
            </a:r>
            <a:r>
              <a:rPr lang="ru-RU" dirty="0">
                <a:solidFill>
                  <a:srgbClr val="002E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бумажном и (или) электронном </a:t>
            </a:r>
            <a:r>
              <a:rPr lang="ru-RU" dirty="0" smtClean="0">
                <a:solidFill>
                  <a:srgbClr val="002E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носителях</a:t>
            </a:r>
          </a:p>
          <a:p>
            <a:pPr lvl="0" algn="ctr"/>
            <a:r>
              <a:rPr lang="ru-RU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 </a:t>
            </a:r>
            <a:r>
              <a:rPr lang="ru-RU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2.22 </a:t>
            </a:r>
            <a:r>
              <a:rPr lang="ru-RU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СанПиН 2.3/2.4.3590-20 </a:t>
            </a:r>
            <a:r>
              <a:rPr lang="ru-RU" dirty="0">
                <a:solidFill>
                  <a:srgbClr val="2227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1771" y="6027050"/>
            <a:ext cx="11735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E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работников, отмеченных в журнале на день осмотра, должен соответствовать </a:t>
            </a:r>
            <a:endParaRPr lang="ru-RU" sz="1600" dirty="0" smtClean="0">
              <a:solidFill>
                <a:srgbClr val="002E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 smtClean="0">
                <a:solidFill>
                  <a:srgbClr val="002E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числу </a:t>
            </a:r>
            <a:r>
              <a:rPr lang="ru-RU" sz="1600" dirty="0">
                <a:solidFill>
                  <a:srgbClr val="002E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работников на этот день в смену</a:t>
            </a:r>
          </a:p>
        </p:txBody>
      </p:sp>
      <p:pic>
        <p:nvPicPr>
          <p:cNvPr id="14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1671" y="5557"/>
            <a:ext cx="620329" cy="69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437639" y="592120"/>
            <a:ext cx="11218466" cy="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60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AutoShape 3" descr="Картинки по запросу росздравнадзор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</p:spPr>
        <p:txBody>
          <a:bodyPr vert="horz" wrap="square" lIns="91392" tIns="45719" rIns="91392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5717" name="AutoShape 5" descr="Картинки по запросу росздравнадзор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</p:spPr>
        <p:txBody>
          <a:bodyPr vert="horz" wrap="square" lIns="91392" tIns="45719" rIns="91392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5720" name="AutoShape 8" descr="Картинки по запросу минкультуры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</p:spPr>
        <p:txBody>
          <a:bodyPr vert="horz" wrap="square" lIns="91392" tIns="45719" rIns="91392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5725" name="AutoShape 13" descr="Картинки по запросу минкомсвязь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</p:spPr>
        <p:txBody>
          <a:bodyPr vert="horz" wrap="square" lIns="91392" tIns="45719" rIns="91392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98C1F94-76B4-43B4-B48F-71C2D9A4AFA5}" type="slidenum">
              <a:rPr lang="ru-RU" noProof="0" smtClean="0"/>
              <a:pPr lvl="0"/>
              <a:t>18</a:t>
            </a:fld>
            <a:endParaRPr lang="ru-RU" noProof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BBE1919-EF5C-4DE4-A765-57A3EA4DD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046" y="724139"/>
            <a:ext cx="6972624" cy="299589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320618D-D0C7-4EB0-A862-40C19A09F7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704" y="3668143"/>
            <a:ext cx="8235225" cy="225958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59F776D-0283-4051-83CE-19F942F142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4362" y="1070993"/>
            <a:ext cx="3495675" cy="2124075"/>
          </a:xfrm>
          <a:prstGeom prst="rect">
            <a:avLst/>
          </a:prstGeom>
        </p:spPr>
      </p:pic>
      <p:sp>
        <p:nvSpPr>
          <p:cNvPr id="31" name="Скругленный прямоугольник 30"/>
          <p:cNvSpPr/>
          <p:nvPr/>
        </p:nvSpPr>
        <p:spPr>
          <a:xfrm>
            <a:off x="3771208" y="85305"/>
            <a:ext cx="5375988" cy="5347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ДОКУМЕНТАЦИЯ ПИЩЕБЛОКА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s://labteh.com/catalog_images/gigrometr-psikhrometricheskiy-vit-1-02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196" y="3516170"/>
            <a:ext cx="2043339" cy="273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749013" y="5927725"/>
            <a:ext cx="62951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E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Могут быть на </a:t>
            </a:r>
            <a:r>
              <a:rPr lang="ru-RU" dirty="0">
                <a:solidFill>
                  <a:srgbClr val="002E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бумажном и (или) электронном </a:t>
            </a:r>
            <a:r>
              <a:rPr lang="ru-RU" dirty="0" smtClean="0">
                <a:solidFill>
                  <a:srgbClr val="002E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носителях</a:t>
            </a:r>
          </a:p>
          <a:p>
            <a:pPr lvl="0" algn="ctr"/>
            <a:r>
              <a:rPr lang="ru-RU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 3.8 СанПиН 2.3/2.4.3590-20 </a:t>
            </a:r>
            <a:r>
              <a:rPr lang="ru-RU" dirty="0">
                <a:solidFill>
                  <a:srgbClr val="2227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527" y="84775"/>
            <a:ext cx="620329" cy="69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460375" y="687644"/>
            <a:ext cx="11218466" cy="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36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AutoShape 3" descr="Картинки по запросу росздравнадзор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</p:spPr>
        <p:txBody>
          <a:bodyPr vert="horz" wrap="square" lIns="91392" tIns="45719" rIns="91392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5717" name="AutoShape 5" descr="Картинки по запросу росздравнадзор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</p:spPr>
        <p:txBody>
          <a:bodyPr vert="horz" wrap="square" lIns="91392" tIns="45719" rIns="91392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5720" name="AutoShape 8" descr="Картинки по запросу минкультуры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</p:spPr>
        <p:txBody>
          <a:bodyPr vert="horz" wrap="square" lIns="91392" tIns="45719" rIns="91392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5725" name="AutoShape 13" descr="Картинки по запросу минкомсвязь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</p:spPr>
        <p:txBody>
          <a:bodyPr vert="horz" wrap="square" lIns="91392" tIns="45719" rIns="91392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98C1F94-76B4-43B4-B48F-71C2D9A4AFA5}" type="slidenum">
              <a:rPr lang="ru-RU" noProof="0" smtClean="0"/>
              <a:pPr lvl="0"/>
              <a:t>19</a:t>
            </a:fld>
            <a:endParaRPr lang="ru-RU" noProof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3C38AEA-11F9-4A69-ADC5-CB2AAF1E2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6894" y="787413"/>
            <a:ext cx="8598884" cy="3019812"/>
          </a:xfrm>
          <a:prstGeom prst="rect">
            <a:avLst/>
          </a:prstGeom>
        </p:spPr>
      </p:pic>
      <p:sp>
        <p:nvSpPr>
          <p:cNvPr id="23" name="Скругленный прямоугольник 22"/>
          <p:cNvSpPr/>
          <p:nvPr/>
        </p:nvSpPr>
        <p:spPr>
          <a:xfrm>
            <a:off x="3639403" y="37362"/>
            <a:ext cx="5375988" cy="5347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ДОКУМЕНТАЦИЯ ПИЩЕБЛОКА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60375" y="3948770"/>
            <a:ext cx="4658950" cy="141031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Бракеражная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комиссия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составе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менее трех человек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Медицинский  работник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Работник пищеблока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Представитель администрации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534233" y="4022496"/>
            <a:ext cx="3951513" cy="982327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Вес порционных блюд должен соответствовать выходу блюда,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указанному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меню-раскладке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70265" y="5526954"/>
            <a:ext cx="4626428" cy="116890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- по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органолептическим 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показателям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Пробу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снимают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непосредственно </a:t>
            </a: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емкостей, в которых пища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готовится</a:t>
            </a:r>
            <a:endParaRPr lang="ru-RU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i="0" u="none" strike="noStrike" baseline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475618" y="5131218"/>
            <a:ext cx="4068744" cy="1631488"/>
          </a:xfrm>
          <a:prstGeom prst="roundRect">
            <a:avLst/>
          </a:prstGeom>
          <a:solidFill>
            <a:srgbClr val="C000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 нарушении технологии приготовления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пищи, а также в случае неготовности, блюдо к выдаче не допускается до устранения выявленных кулинарных недостатков.</a:t>
            </a:r>
          </a:p>
        </p:txBody>
      </p:sp>
      <p:pic>
        <p:nvPicPr>
          <p:cNvPr id="33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904688"/>
            <a:ext cx="2724290" cy="27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 descr="https://mogilev.1prof.by/kcfinder/upload/images/monitoring_pitaniy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8304" y="4030830"/>
            <a:ext cx="2318750" cy="240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3790" y="33729"/>
            <a:ext cx="620329" cy="69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265324" y="621017"/>
            <a:ext cx="11218466" cy="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992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612650" y="670359"/>
            <a:ext cx="11218466" cy="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523980" y="1447105"/>
            <a:ext cx="5400000" cy="1440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 2.4.3648-20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«Санитарно-эпидемиологические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организациям воспитания и обучения, отдыха и оздоровления детей и молодежи»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3980" y="3026146"/>
            <a:ext cx="5400000" cy="1440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0"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СанПиН 2.3/2.4.3590-20 </a:t>
            </a:r>
            <a:endParaRPr lang="ru-RU" sz="20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0"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Санитарно-эпидемиологические требования к организации общественного питания населения»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3980" y="4638671"/>
            <a:ext cx="5400000" cy="155509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СанПиН 1.2.3685-21 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«Гигиенические нормативы и требования к обеспечению безопасности и (или) безвредности для человека факторов среды обитания»</a:t>
            </a:r>
          </a:p>
        </p:txBody>
      </p:sp>
      <p:sp>
        <p:nvSpPr>
          <p:cNvPr id="8" name="Прямоугольник 11"/>
          <p:cNvSpPr>
            <a:spLocks noChangeArrowheads="1"/>
          </p:cNvSpPr>
          <p:nvPr/>
        </p:nvSpPr>
        <p:spPr bwMode="auto">
          <a:xfrm>
            <a:off x="1621971" y="105465"/>
            <a:ext cx="98916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ТРЕБОВАНИЯ К ДЕТСКИМ САДАМ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5418" y="726358"/>
            <a:ext cx="110956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1 января 2021 года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дошкольным образовательным организациям установлены  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63604" y="1456720"/>
            <a:ext cx="5400000" cy="1440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раздел и </a:t>
            </a:r>
            <a:r>
              <a:rPr lang="en-US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ru-RU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 </a:t>
            </a:r>
            <a:r>
              <a:rPr lang="ru-RU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общие требования для всех детских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объектов</a:t>
            </a:r>
          </a:p>
          <a:p>
            <a:pPr algn="just"/>
            <a:r>
              <a:rPr lang="en-US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ru-RU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п.3.1 </a:t>
            </a:r>
            <a:r>
              <a:rPr lang="ru-RU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3.1.1-3.11.1) -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дошкольным образовательным организациям, группам присмотра и ухода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491695" y="3066303"/>
            <a:ext cx="5400000" cy="1440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ru-RU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ru-RU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ru-RU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ru-RU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</a:t>
            </a:r>
            <a:r>
              <a:rPr lang="ru-RU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общие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при организации питания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всех детских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объектов</a:t>
            </a:r>
          </a:p>
          <a:p>
            <a:pPr algn="just"/>
            <a:r>
              <a:rPr lang="ru-RU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VIII раздел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особенности организации общественного питания детей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463604" y="4609956"/>
            <a:ext cx="5456182" cy="15838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ru-RU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раздел </a:t>
            </a:r>
            <a:r>
              <a:rPr lang="en-US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вода </a:t>
            </a:r>
            <a:endParaRPr lang="ru-RU" sz="1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раздел – </a:t>
            </a:r>
            <a:r>
              <a:rPr lang="ru-RU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физ. факторы условий воспитания  </a:t>
            </a:r>
          </a:p>
          <a:p>
            <a:pPr algn="just"/>
            <a:r>
              <a:rPr lang="ru-RU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 раздел – </a:t>
            </a:r>
            <a:r>
              <a:rPr lang="ru-RU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гигиенические нормативы по устройству, содержанию и режиму работы организаций воспитания и обучения, отдыха и оздоровления детей и молодежи</a:t>
            </a:r>
            <a:endParaRPr lang="ru-RU" sz="1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6032731" y="2043765"/>
            <a:ext cx="382786" cy="41365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6009516" y="3515371"/>
            <a:ext cx="382786" cy="41365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6030490" y="5166596"/>
            <a:ext cx="382786" cy="41365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8353" y="0"/>
            <a:ext cx="565527" cy="63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17927" y="6251727"/>
            <a:ext cx="110956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действуют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2027 года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 января/1 марта)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27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AutoShape 3" descr="Картинки по запросу росздравнадзор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</p:spPr>
        <p:txBody>
          <a:bodyPr vert="horz" wrap="square" lIns="91392" tIns="45719" rIns="91392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5717" name="AutoShape 5" descr="Картинки по запросу росздравнадзор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</p:spPr>
        <p:txBody>
          <a:bodyPr vert="horz" wrap="square" lIns="91392" tIns="45719" rIns="91392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5720" name="AutoShape 8" descr="Картинки по запросу минкультуры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</p:spPr>
        <p:txBody>
          <a:bodyPr vert="horz" wrap="square" lIns="91392" tIns="45719" rIns="91392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5725" name="AutoShape 13" descr="Картинки по запросу минкомсвязь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</p:spPr>
        <p:txBody>
          <a:bodyPr vert="horz" wrap="square" lIns="91392" tIns="45719" rIns="91392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98C1F94-76B4-43B4-B48F-71C2D9A4AFA5}" type="slidenum">
              <a:rPr lang="ru-RU" noProof="0" smtClean="0"/>
              <a:pPr lvl="0"/>
              <a:t>20</a:t>
            </a:fld>
            <a:endParaRPr lang="ru-RU" noProof="0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888B3BC3-0E43-486F-AAA9-253990E10197}"/>
              </a:ext>
            </a:extLst>
          </p:cNvPr>
          <p:cNvSpPr/>
          <p:nvPr/>
        </p:nvSpPr>
        <p:spPr>
          <a:xfrm>
            <a:off x="3262745" y="1543854"/>
            <a:ext cx="2441864" cy="1334428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1C0856B-AFAF-4BE8-92AB-36D5F92E7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789" y="716934"/>
            <a:ext cx="9902825" cy="4844632"/>
          </a:xfrm>
          <a:prstGeom prst="rect">
            <a:avLst/>
          </a:prstGeom>
        </p:spPr>
      </p:pic>
      <p:sp>
        <p:nvSpPr>
          <p:cNvPr id="19" name="Овал 18">
            <a:extLst>
              <a:ext uri="{FF2B5EF4-FFF2-40B4-BE49-F238E27FC236}">
                <a16:creationId xmlns:a16="http://schemas.microsoft.com/office/drawing/2014/main" id="{99BD21BB-5297-43B5-9579-918EC9483A65}"/>
              </a:ext>
            </a:extLst>
          </p:cNvPr>
          <p:cNvSpPr/>
          <p:nvPr/>
        </p:nvSpPr>
        <p:spPr>
          <a:xfrm>
            <a:off x="1001487" y="858128"/>
            <a:ext cx="1675234" cy="1535419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A589FA87-683A-476B-A28E-015B0396E32C}"/>
              </a:ext>
            </a:extLst>
          </p:cNvPr>
          <p:cNvSpPr/>
          <p:nvPr/>
        </p:nvSpPr>
        <p:spPr>
          <a:xfrm>
            <a:off x="9038784" y="798619"/>
            <a:ext cx="1589314" cy="272287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662796" y="7939"/>
            <a:ext cx="5375988" cy="5347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ДОКУМЕНТАЦИЯ ПИЩЕБЛОКА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Повар. Анмационная gif">
            <a:extLst>
              <a:ext uri="{FF2B5EF4-FFF2-40B4-BE49-F238E27FC236}">
                <a16:creationId xmlns:a16="http://schemas.microsoft.com/office/drawing/2014/main" id="{F88CB786-9D7F-423A-98BB-9F135B5DD6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1950" y="2154089"/>
            <a:ext cx="3548670" cy="354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25873" y="4868464"/>
            <a:ext cx="9295270" cy="1751836"/>
          </a:xfrm>
          <a:prstGeom prst="rect">
            <a:avLst/>
          </a:prstGeom>
          <a:solidFill>
            <a:schemeClr val="bg1"/>
          </a:solidFill>
          <a:ln w="381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4 </a:t>
            </a:r>
            <a:r>
              <a:rPr lang="ru-RU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 ТС </a:t>
            </a:r>
            <a:r>
              <a:rPr lang="ru-RU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021/2011 «О </a:t>
            </a:r>
            <a:r>
              <a:rPr lang="ru-RU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безопасности пищевой </a:t>
            </a:r>
            <a:r>
              <a:rPr lang="ru-RU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продукции»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скоропортящаяся пищевая продукция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- </a:t>
            </a:r>
            <a:endParaRPr lang="ru-RU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сроки годности не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превышают 5 дней, </a:t>
            </a:r>
            <a:endPara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требует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специально создаваемых температурных режимов хранения и перевозки (транспортирования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527" y="85305"/>
            <a:ext cx="620329" cy="69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id="{A589FA87-683A-476B-A28E-015B0396E32C}"/>
              </a:ext>
            </a:extLst>
          </p:cNvPr>
          <p:cNvSpPr/>
          <p:nvPr/>
        </p:nvSpPr>
        <p:spPr>
          <a:xfrm>
            <a:off x="5675783" y="992518"/>
            <a:ext cx="2351751" cy="1200121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215086" y="503130"/>
            <a:ext cx="11218466" cy="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62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21</a:t>
            </a:fld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46983" y="60289"/>
            <a:ext cx="5375988" cy="5347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ДОКУМЕНТАЦИЯ ПИЩЕБЛОКА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D3136B9-A2BF-4913-A913-3BC2F71ED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40" y="859894"/>
            <a:ext cx="9206802" cy="5605286"/>
          </a:xfrm>
          <a:prstGeom prst="rect">
            <a:avLst/>
          </a:prstGeom>
        </p:spPr>
      </p:pic>
      <p:pic>
        <p:nvPicPr>
          <p:cNvPr id="8" name="Picture 4" descr="http://zayplyushki.ru/wp-content/uploads/2018/11/hello_html_m64e82b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82" y="759627"/>
            <a:ext cx="1948542" cy="179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430486" y="3929743"/>
            <a:ext cx="370115" cy="239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333FF"/>
                </a:solidFill>
              </a:rPr>
              <a:t>7</a:t>
            </a:r>
            <a:endParaRPr lang="ru-RU" dirty="0">
              <a:solidFill>
                <a:srgbClr val="3333FF"/>
              </a:solidFill>
            </a:endParaRPr>
          </a:p>
        </p:txBody>
      </p:sp>
      <p:pic>
        <p:nvPicPr>
          <p:cNvPr id="10" name="Picture 30" descr="Doctor Dial: Talk to a Licensed Doctor online in Nigeria | Start Now">
            <a:extLst>
              <a:ext uri="{FF2B5EF4-FFF2-40B4-BE49-F238E27FC236}">
                <a16:creationId xmlns:a16="http://schemas.microsoft.com/office/drawing/2014/main" id="{2D357E43-309A-48B4-B1B8-66D71A6EB7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428" y="1602479"/>
            <a:ext cx="1981200" cy="177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60289"/>
            <a:ext cx="620329" cy="69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20982" y="609381"/>
            <a:ext cx="11218466" cy="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74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095629" y="1195817"/>
            <a:ext cx="815022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230659" y="117475"/>
            <a:ext cx="112303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Arial" panose="020B0604020202020204" pitchFamily="34" charset="0"/>
              </a:rPr>
              <a:t>УПРАВЛЕНИЕ ФЕДЕРАЛЬНОЙ СЛУЖБЫ ПО НАДЗОРУ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Arial" panose="020B0604020202020204" pitchFamily="34" charset="0"/>
              </a:rPr>
              <a:t>В СФЕРЕ ЗАЩИТЫ ПРАВ ПОТРЕБИТЕЛЕЙ И БЛАГОПОЛУЧИЯ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Arial" panose="020B0604020202020204" pitchFamily="34" charset="0"/>
              </a:rPr>
              <a:t>ЧЕЛОВЕКА ПО РЕСПУБЛИКЕ ТАТАРСТАН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1977" t="21915" r="10969" b="30388"/>
          <a:stretch/>
        </p:blipFill>
        <p:spPr>
          <a:xfrm>
            <a:off x="1042938" y="1930457"/>
            <a:ext cx="3816425" cy="41822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572" y="1930457"/>
            <a:ext cx="4648189" cy="42406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5" y="-7350"/>
            <a:ext cx="620329" cy="69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5" r="34608"/>
          <a:stretch/>
        </p:blipFill>
        <p:spPr>
          <a:xfrm>
            <a:off x="11547921" y="22793"/>
            <a:ext cx="627673" cy="105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7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pPr/>
              <a:t>3</a:t>
            </a:fld>
            <a:endParaRPr lang="ru-RU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612650" y="637685"/>
            <a:ext cx="11218466" cy="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8353" y="0"/>
            <a:ext cx="565527" cy="63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694331" y="828068"/>
            <a:ext cx="11151679" cy="91983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СанПиН 3.3686-21 </a:t>
            </a:r>
          </a:p>
          <a:p>
            <a:pPr lvl="0" algn="ctr">
              <a:defRPr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«Санитарно-эпидемиологические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по профилактике инфекционных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болезней»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41974" y="2180956"/>
            <a:ext cx="11204036" cy="111685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по </a:t>
            </a:r>
            <a:r>
              <a:rPr lang="ru-RU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профилактике 40 инфекционных заболеваний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том числе педикулёз и чесотка, туберкулёз, вирусные гепатиты, острые кишечные инфекции, грипп и другие ОРВИ 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Стрелка вправо 25"/>
          <p:cNvSpPr/>
          <p:nvPr/>
        </p:nvSpPr>
        <p:spPr>
          <a:xfrm rot="5400000">
            <a:off x="5645743" y="1738097"/>
            <a:ext cx="382786" cy="41365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6" name="Picture 6" descr="https://avon-061.ru/wp-content/uploads/d/3/e/d3ed541f7ac03839a1c0f98b749369d8.j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061" y="3532258"/>
            <a:ext cx="3335643" cy="264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womanadvice.ru/sites/default/files/34/2015-08-07_0228/mainimage200x200/ponos_u_rebenka_3_goda.jpg.crop_displa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777" y="3585681"/>
            <a:ext cx="3476845" cy="251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school592.ru/wp-content/uploads/b/f/3/bf33dd3b243b85c0285b6e257faf602f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31" y="3532258"/>
            <a:ext cx="3363398" cy="261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11"/>
          <p:cNvSpPr>
            <a:spLocks noChangeArrowheads="1"/>
          </p:cNvSpPr>
          <p:nvPr/>
        </p:nvSpPr>
        <p:spPr bwMode="auto">
          <a:xfrm>
            <a:off x="1621971" y="105465"/>
            <a:ext cx="98916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ТРЕБОВАНИЯ К ОРГАНИЗАЦИЯМ ДЛЯ ДЕТЕЙ И ПОДРОСТКОВ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38227" y="6338857"/>
            <a:ext cx="110956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действуют до 1 сентября 2027 года 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27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4</a:t>
            </a:fld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44021" y="684504"/>
            <a:ext cx="11218466" cy="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06837" y="808259"/>
            <a:ext cx="5400000" cy="220026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 2.1.3678-20 </a:t>
            </a:r>
            <a:endParaRPr lang="ru-RU" sz="20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«Санитарно-эпидемиологические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эксплуатации помещений, зданий, сооружений, оборудования и транспорта, а также условиям деятельности хозяйствующих субъектов, осуществляющих продажу товаров, выполнение работ или оказание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услуг»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90555" y="808260"/>
            <a:ext cx="5400000" cy="222769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 раздел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анитарно-эпидемиологические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эксплуатации помещений, зданий, сооружений при осуществлении деятельности хозяйствующими субъектами, оказывающими медицинские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5957303" y="1715277"/>
            <a:ext cx="382786" cy="41365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8840" y="45182"/>
            <a:ext cx="565527" cy="63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58988" y="6321365"/>
            <a:ext cx="110956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действуют до 1 января 2027 года 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292458" y="150647"/>
            <a:ext cx="98916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ТРЕБОВАНИЯ К ОРГАНИЗАЦИЯМ ДЛЯ ДЕТЕЙ И ПОДРОСТКОВ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https://idei.club/raznoe/uploads/posts/2023-05/1685435318_idei-club-p-meditsinskii-kabinet-v-detskom-sadu-vkonta-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458" y="3231898"/>
            <a:ext cx="4286696" cy="289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api.rbsmi.ru/attachments/f39aaf5855a1318c675e92513e005c211a9c3e7a/store/crop/0/0/639/480/1600/0/0/e4d078af77b2279a77410bde68f799cbb74d3afb06d2a725ad7a9b381dcb/54b98e02f6a561006910eaeebeaa79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304" y="3231898"/>
            <a:ext cx="4255983" cy="297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910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5</a:t>
            </a:fld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16652" y="728254"/>
            <a:ext cx="11218466" cy="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64501" y="871813"/>
            <a:ext cx="5400000" cy="220026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 </a:t>
            </a:r>
            <a:r>
              <a:rPr lang="ru-RU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2.1.3678-20 </a:t>
            </a:r>
            <a:endParaRPr lang="ru-RU" sz="20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«Санитарно-эпидемиологические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эксплуатации помещений, зданий, сооружений, оборудования и транспорта, а также условиям деятельности хозяйствующих субъектов, осуществляющих продажу товаров, выполнение работ или оказание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услуг»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42031" y="844386"/>
            <a:ext cx="5400000" cy="222769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 6.2 V</a:t>
            </a:r>
            <a:r>
              <a:rPr lang="en-US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раздела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анитарно-эпидемиологические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устройству, эксплуатации плавательных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бассейнов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6014967" y="1715277"/>
            <a:ext cx="382786" cy="41365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504" y="45182"/>
            <a:ext cx="565527" cy="63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82286" y="6261484"/>
            <a:ext cx="110956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действуют до 1 января 2027 года 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350122" y="150647"/>
            <a:ext cx="98916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ТРЕБОВАНИЯ К ОРГАНИЗАЦИЯМ ДЛЯ ДЕТЕЙ И ПОДРОСТКОВ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https://bryansktoday.ru/uploads/common/5ba4caf3acbe193b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465" y="3234808"/>
            <a:ext cx="4273208" cy="287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xn--4-otbix3e.xn--p1ai/wp-content/uploads/2020/05/bassejn-aerobika-1-2048x13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847326" y="3234808"/>
            <a:ext cx="4317270" cy="287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230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6</a:t>
            </a:fld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38360" y="2844169"/>
            <a:ext cx="11169040" cy="1324964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</a:t>
            </a:r>
            <a:r>
              <a:rPr lang="ru-RU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 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МР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2.4.0380-25 </a:t>
            </a:r>
            <a:endParaRPr lang="ru-RU" sz="2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рекомендации к санитарным нормам и правилам, регулирующим вопросы обеспечения условий образовательной деятельности, оказания услуг по воспитанию и обучению»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8360" y="4273177"/>
            <a:ext cx="11169040" cy="1246174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</a:t>
            </a:r>
            <a:r>
              <a:rPr lang="ru-RU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</a:t>
            </a:r>
          </a:p>
          <a:p>
            <a:pPr algn="ctr"/>
            <a:r>
              <a:rPr lang="ru-RU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МР 2.4.0242-21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 рекомендации по обеспечению санитарно-эпидемиологических требований к организациям воспитания и обучения, отдыха и оздоровления детей и молодежи»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38360" y="549437"/>
            <a:ext cx="11218466" cy="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1308933" y="75164"/>
            <a:ext cx="98916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РЕКОМЕНДАЦИИ К РАБОТЕ ДЕТСКИХ САДОВ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8360" y="615371"/>
            <a:ext cx="11218466" cy="212475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рекомендации </a:t>
            </a:r>
            <a:endParaRPr lang="ru-RU" sz="20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МР 2.4.0259-21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рекомендации по обеспечению санитарно-эпидемиологических требований к организациям, реализующим образовательные программы дошкольного образования, осуществляющим присмотр и уход за детьми, в том числе размещенным в жилых и нежилых помещениях жилищного фонда и нежилых зданий, а также детским центрам, центрам развития детей и иным хозяйствующим субъектам, реализующим образовательные программы дошкольного образования и (или) осуществляющим присмотр и уход за детьми, размещенным в нежилых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помещениях»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8360" y="5651157"/>
            <a:ext cx="11169040" cy="1070318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рекомендации</a:t>
            </a:r>
          </a:p>
          <a:p>
            <a:pPr algn="ctr"/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МР 2.3.6.0233-21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рекомендации к организации общественного питания населения»</a:t>
            </a:r>
          </a:p>
        </p:txBody>
      </p:sp>
      <p:pic>
        <p:nvPicPr>
          <p:cNvPr id="19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7400" y="33053"/>
            <a:ext cx="473815" cy="53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50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7</a:t>
            </a:fld>
            <a:endParaRPr lang="ru-RU" dirty="0"/>
          </a:p>
        </p:txBody>
      </p:sp>
      <p:sp>
        <p:nvSpPr>
          <p:cNvPr id="6" name="Прямоугольник 11"/>
          <p:cNvSpPr>
            <a:spLocks noChangeArrowheads="1"/>
          </p:cNvSpPr>
          <p:nvPr/>
        </p:nvSpPr>
        <p:spPr bwMode="auto">
          <a:xfrm>
            <a:off x="1026901" y="0"/>
            <a:ext cx="98916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ТРЕБОВАНИЯ К ВЕДЕНИЮ ЖУРНАЛОВ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48279" y="467751"/>
            <a:ext cx="11218466" cy="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7020" y="11352"/>
            <a:ext cx="459725" cy="514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302772" y="525879"/>
            <a:ext cx="73399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 smtClean="0">
                <a:solidFill>
                  <a:srgbClr val="3333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«Журнал проветривания»</a:t>
            </a:r>
            <a:r>
              <a:rPr lang="ru-R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ТРЕБУЕТСЯ</a:t>
            </a:r>
            <a:endParaRPr lang="ru-RU" sz="2400" dirty="0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787776"/>
              </p:ext>
            </p:extLst>
          </p:nvPr>
        </p:nvGraphicFramePr>
        <p:xfrm>
          <a:off x="181232" y="1035358"/>
          <a:ext cx="11685513" cy="5303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9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46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93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СП 2.4.3648-20</a:t>
                      </a:r>
                      <a:endParaRPr lang="ru-RU" sz="16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пункт 2.7.2.</a:t>
                      </a:r>
                      <a:r>
                        <a:rPr lang="ru-RU" sz="1400" u="non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Конструкция окон должна обеспечивать возможность проведения проветривания помещений в любое время года 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пункт</a:t>
                      </a:r>
                      <a:r>
                        <a:rPr lang="ru-RU" sz="1400" u="none" kern="1200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2.11.1. </a:t>
                      </a:r>
                      <a:r>
                        <a:rPr lang="ru-RU" sz="1400" u="non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После каждого занятия спортивный, гимнастический, хореографический, музыкальный залы проветриваются в течение не менее 10 минут</a:t>
                      </a:r>
                      <a:endParaRPr lang="ru-RU" sz="140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МР 2.4.0242-21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ru-RU" sz="16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u="none" kern="1200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пункт 4.2. </a:t>
                      </a:r>
                      <a:r>
                        <a:rPr lang="ru-RU" sz="1400" u="sng" dirty="0" smtClean="0">
                          <a:solidFill>
                            <a:srgbClr val="3333FF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Проветривание в присутствии детей 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проводится в помещениях, оборудованных форточками или фрамугами, находящимися в верхней части окна </a:t>
                      </a:r>
                      <a:r>
                        <a:rPr lang="ru-RU" sz="1400" u="sng" dirty="0" smtClean="0">
                          <a:solidFill>
                            <a:srgbClr val="3333FF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 случае превышения максимально допустимой температуры в помещении.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u="none" kern="1200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пункт 4.3. 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При проветривании в холодный период года кратковременное снижение температуры воздуха в помещении допускается не более чем на 2-4°С.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u="none" kern="1200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пункт 4.4. </a:t>
                      </a:r>
                      <a:r>
                        <a:rPr lang="ru-RU" sz="1400" dirty="0" smtClean="0">
                          <a:solidFill>
                            <a:srgbClr val="3333FF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 помещениях спален сквозное проветривание 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проводится </a:t>
                      </a:r>
                      <a:r>
                        <a:rPr lang="ru-RU" sz="1400" u="sng" dirty="0" smtClean="0">
                          <a:solidFill>
                            <a:srgbClr val="3333FF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 дневного сна.</a:t>
                      </a:r>
                      <a:endParaRPr lang="ru-RU" sz="1400" dirty="0" smtClean="0">
                        <a:solidFill>
                          <a:srgbClr val="3333FF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При проветривании </a:t>
                      </a:r>
                      <a:r>
                        <a:rPr lang="ru-RU" sz="1400" dirty="0" smtClean="0">
                          <a:solidFill>
                            <a:srgbClr val="3333FF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во время сна 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фрамуги, форточки (при их устройстве в верхней части окна) открываются </a:t>
                      </a:r>
                      <a:r>
                        <a:rPr lang="ru-RU" sz="1400" dirty="0" smtClean="0">
                          <a:solidFill>
                            <a:srgbClr val="3333FF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 одной стороны и закрывают за 30 минут до подъема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 холодное время года фрамуги, форточки закрываются за 10 минут до отхода ко сну детей.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42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СанПиН 3.3686-21</a:t>
                      </a:r>
                      <a:endParaRPr lang="ru-RU" sz="16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</a:t>
                      </a:r>
                      <a:r>
                        <a:rPr lang="ru-RU" sz="1400" u="none" baseline="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многим инфекциям </a:t>
                      </a:r>
                      <a:r>
                        <a:rPr lang="ru-RU" sz="1400" u="none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проводится проветривание (по 8 -10 минут не менее четырех раз в день)</a:t>
                      </a:r>
                      <a:endParaRPr lang="ru-RU" sz="140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СанПиН 1.2.3685-21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ru-RU" sz="16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Таблица 6.12 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«Показатели продолжительности проветривания учебных помещений и рекреаций в зависимости от температуры наружного воздуха, мин»</a:t>
                      </a:r>
                    </a:p>
                    <a:p>
                      <a:pPr algn="ctr"/>
                      <a:endParaRPr lang="ru-RU" sz="1400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400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400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400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400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endParaRPr lang="ru-RU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379775"/>
              </p:ext>
            </p:extLst>
          </p:nvPr>
        </p:nvGraphicFramePr>
        <p:xfrm>
          <a:off x="2666627" y="4828351"/>
          <a:ext cx="8359020" cy="1484249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920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8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29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8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Температура наружного воздуха, °С</a:t>
                      </a:r>
                      <a:endParaRPr lang="ru-RU" sz="12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Учебные кабинеты в малые перемены</a:t>
                      </a:r>
                      <a:endParaRPr lang="ru-RU" sz="12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Учебные кабинеты в большие перемены и между сменами / рекреации между учебными занятиями</a:t>
                      </a:r>
                      <a:endParaRPr lang="ru-RU" sz="12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+ 10 до +6</a:t>
                      </a:r>
                      <a:endParaRPr lang="ru-RU" sz="12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4 - 10</a:t>
                      </a:r>
                      <a:endParaRPr lang="ru-RU" sz="12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25 - 35</a:t>
                      </a:r>
                      <a:endParaRPr lang="ru-RU" sz="12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+5 до 0</a:t>
                      </a:r>
                      <a:endParaRPr lang="ru-RU" sz="12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3 - 7</a:t>
                      </a:r>
                      <a:endParaRPr lang="ru-RU" sz="12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20 - 30</a:t>
                      </a:r>
                      <a:endParaRPr lang="ru-RU" sz="12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0 до -5</a:t>
                      </a:r>
                      <a:endParaRPr lang="ru-RU" sz="12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2 - 5</a:t>
                      </a:r>
                      <a:endParaRPr lang="ru-RU" sz="12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15 - 25</a:t>
                      </a:r>
                      <a:endParaRPr lang="ru-RU" sz="12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-5 до -10</a:t>
                      </a:r>
                      <a:endParaRPr lang="ru-RU" sz="12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1 - 3</a:t>
                      </a:r>
                      <a:endParaRPr lang="ru-RU" sz="12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10 - 15</a:t>
                      </a:r>
                      <a:endParaRPr lang="ru-RU" sz="12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ниже -10</a:t>
                      </a:r>
                      <a:endParaRPr lang="ru-RU" sz="12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1 - 1,5</a:t>
                      </a:r>
                      <a:endParaRPr lang="ru-RU" sz="12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5 - 10</a:t>
                      </a:r>
                      <a:endParaRPr lang="ru-RU" sz="12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679655"/>
              </p:ext>
            </p:extLst>
          </p:nvPr>
        </p:nvGraphicFramePr>
        <p:xfrm>
          <a:off x="1175625" y="6369565"/>
          <a:ext cx="10025449" cy="39874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235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89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874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Предложение: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Разместить памятку в каждой группе, настенный график проветривания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5606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8</a:t>
            </a:fld>
            <a:endParaRPr lang="ru-RU" dirty="0"/>
          </a:p>
        </p:txBody>
      </p:sp>
      <p:sp>
        <p:nvSpPr>
          <p:cNvPr id="6" name="Прямоугольник 11"/>
          <p:cNvSpPr>
            <a:spLocks noChangeArrowheads="1"/>
          </p:cNvSpPr>
          <p:nvPr/>
        </p:nvSpPr>
        <p:spPr bwMode="auto">
          <a:xfrm>
            <a:off x="1020606" y="78737"/>
            <a:ext cx="98916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ТРЕБОВАНИЯ К ВЕДЕНИЮ ЖУРНАЛОВ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9355" y="42724"/>
            <a:ext cx="459725" cy="514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88796" y="602089"/>
            <a:ext cx="108904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 smtClean="0">
                <a:solidFill>
                  <a:srgbClr val="3333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2400" dirty="0">
                <a:solidFill>
                  <a:srgbClr val="3333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Журнал контроля температурного режима в группах</a:t>
            </a:r>
            <a:r>
              <a:rPr lang="ru-RU" sz="2400" dirty="0" smtClean="0">
                <a:solidFill>
                  <a:srgbClr val="3333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  <a:r>
              <a:rPr lang="ru-R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ТРЕБУЕТСЯ</a:t>
            </a:r>
            <a:endParaRPr lang="ru-RU" sz="2400" dirty="0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073414"/>
              </p:ext>
            </p:extLst>
          </p:nvPr>
        </p:nvGraphicFramePr>
        <p:xfrm>
          <a:off x="172995" y="1138490"/>
          <a:ext cx="11796583" cy="50892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83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13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СП 2.4.3648-20</a:t>
                      </a:r>
                      <a:endParaRPr lang="ru-RU" sz="16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kern="1200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Пункт 2.7.3.</a:t>
                      </a:r>
                      <a:r>
                        <a:rPr lang="ru-RU" sz="14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Контроль температуры воздуха </a:t>
                      </a:r>
                      <a:r>
                        <a:rPr lang="ru-RU" sz="1400" u="sng" kern="1200" dirty="0" smtClean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 всех помещениях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предназначенных для пребывания детей и молодежи осуществляется Организацией </a:t>
                      </a:r>
                      <a:r>
                        <a:rPr lang="ru-RU" sz="1400" u="sng" kern="1200" dirty="0" smtClean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 помощью термометров</a:t>
                      </a:r>
                      <a:endParaRPr lang="ru-RU" sz="1400" u="sng" kern="1200" dirty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34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МР 2.4.0242-21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ru-RU" sz="16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Пункт 4.1.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Для контроля за температурой воздуха рекомендуется спальные помещения, групповые, кабинеты, классы оборудовать бытовым термометром, прикрепленным на внутренней стене на высоте 0,8-1,5 м в зависимости от роста детей.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958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СанПиН 1.2.3685-21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ru-RU" sz="16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Таблица 5.34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«Допустимые величины параметров микроклимата в организациях воспитания и обучения, отдыха и оздоровления детей и молодежи»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905843"/>
              </p:ext>
            </p:extLst>
          </p:nvPr>
        </p:nvGraphicFramePr>
        <p:xfrm>
          <a:off x="2480992" y="2935244"/>
          <a:ext cx="9396000" cy="3144389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41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55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помещения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16" marR="7416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Допустимая температура воздуха (°С)</a:t>
                      </a:r>
                      <a:endParaRPr lang="ru-RU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16" marR="7416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Относительная влажность воздуха, %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16" marR="7416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Скорость движения воздуха, м/с (не более)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16" marR="7416" marT="7416" marB="74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990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Организации для детей до 7 лет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16" marR="7416" marT="7416" marB="7416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Групповая (игровая), игровая комната (помещения), помещения для занятий для детей до 3-х лет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16" marR="7416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22-24</a:t>
                      </a:r>
                      <a:endParaRPr lang="ru-RU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16" marR="7416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40-60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16" marR="7416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16" marR="7416" marT="7416" marB="74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Групповая (игровая), игровая комната (помещения), помещения для занятий для детей от 3-х до 7-ми лет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16" marR="7416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21-24</a:t>
                      </a:r>
                      <a:endParaRPr lang="ru-RU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16" marR="7416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40-60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16" marR="7416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16" marR="7416" marT="7416" marB="741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89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Спальные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16" marR="7416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19-21</a:t>
                      </a:r>
                      <a:endParaRPr lang="ru-RU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16" marR="7416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40-60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16" marR="7416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16" marR="7416" marT="7416" marB="741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89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Туалетные для детей до 3-х лет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16" marR="7416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22-24</a:t>
                      </a:r>
                      <a:endParaRPr lang="ru-RU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16" marR="7416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16" marR="7416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16" marR="7416" marT="7416" marB="741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89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Туалетные для детей от 3-х до 7-ми лет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16" marR="7416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19-21</a:t>
                      </a:r>
                      <a:endParaRPr lang="ru-RU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16" marR="7416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16" marR="7416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16" marR="7416" marT="7416" marB="741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89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Физкультурный зал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16" marR="7416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19-21</a:t>
                      </a:r>
                      <a:endParaRPr lang="ru-RU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16" marR="7416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40-60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16" marR="7416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16" marR="7416" marT="7416" marB="741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89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Музыкальный зал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16" marR="7416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19-21</a:t>
                      </a:r>
                      <a:endParaRPr lang="ru-RU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16" marR="7416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40-60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16" marR="7416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16" marR="7416" marT="7416" marB="7416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89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Душевая (ванная комната)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16" marR="7416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24-26</a:t>
                      </a:r>
                      <a:endParaRPr lang="ru-RU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16" marR="7416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16" marR="7416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16" marR="7416" marT="7416" marB="7416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89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Раздевальная в групповой ячейке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16" marR="7416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21-24</a:t>
                      </a:r>
                      <a:endParaRPr lang="ru-RU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16" marR="7416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40-60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16" marR="7416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16" marR="7416" marT="7416" marB="7416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100572"/>
              </p:ext>
            </p:extLst>
          </p:nvPr>
        </p:nvGraphicFramePr>
        <p:xfrm>
          <a:off x="2389579" y="6352420"/>
          <a:ext cx="8105428" cy="36905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807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7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05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Предложение: 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Разместить памятку в каждой группе, помещении 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>
            <a:off x="341093" y="584518"/>
            <a:ext cx="11218466" cy="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241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9</a:t>
            </a:fld>
            <a:endParaRPr lang="ru-RU" dirty="0"/>
          </a:p>
        </p:txBody>
      </p:sp>
      <p:sp>
        <p:nvSpPr>
          <p:cNvPr id="6" name="Прямоугольник 11"/>
          <p:cNvSpPr>
            <a:spLocks noChangeArrowheads="1"/>
          </p:cNvSpPr>
          <p:nvPr/>
        </p:nvSpPr>
        <p:spPr bwMode="auto">
          <a:xfrm>
            <a:off x="1200729" y="0"/>
            <a:ext cx="98916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ТРЕБОВАНИЯ К МИКРОКЛИМАТУ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5831" y="5185"/>
            <a:ext cx="459725" cy="514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s://kpravda.ru/wp-content/uploads/2020/08/dgmarosmhge-2048x13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357" y="782595"/>
            <a:ext cx="3973012" cy="235639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960080" y="685499"/>
            <a:ext cx="69435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Здания оборудуются </a:t>
            </a:r>
            <a:endParaRPr lang="en-US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системами отопления и вентиляции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13954" y="1703243"/>
            <a:ext cx="6947421" cy="923330"/>
          </a:xfrm>
          <a:prstGeom prst="rect">
            <a:avLst/>
          </a:prstGeom>
          <a:ln w="38100">
            <a:solidFill>
              <a:srgbClr val="3333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помещениях обеспечиваются параметры микроклимата, воздухообмена, определенные требованиями гигиенических нормативов - </a:t>
            </a:r>
            <a:r>
              <a:rPr lang="ru-RU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</a:t>
            </a: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ru-RU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СанПиН</a:t>
            </a:r>
            <a:r>
              <a:rPr lang="ru-RU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1.2.3685-21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6" descr="https://hub.ldpr.ru/media/images/ulyanovsk/00b54334d58acf1b73d1284cf6a86980146d8c266dd88170bd037d9028c146b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5183" y="3237521"/>
            <a:ext cx="3436306" cy="236898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754667" y="5693392"/>
            <a:ext cx="4781590" cy="830997"/>
          </a:xfrm>
          <a:prstGeom prst="rect">
            <a:avLst/>
          </a:prstGeom>
          <a:ln w="38100">
            <a:solidFill>
              <a:srgbClr val="3333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Контроль температуры воздуха во всех помещениях осуществляется с помощью термометров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8" descr="https://admnvrsk.ru/upload/resize_cache/iblock/c10/865_497_2/c10251578fc10f3bbfc9371f24348f1f.jpg"/>
          <p:cNvPicPr>
            <a:picLocks noChangeAspect="1" noChangeArrowheads="1"/>
          </p:cNvPicPr>
          <p:nvPr/>
        </p:nvPicPr>
        <p:blipFill>
          <a:blip r:embed="rId5" cstate="print"/>
          <a:srcRect r="7589"/>
          <a:stretch>
            <a:fillRect/>
          </a:stretch>
        </p:blipFill>
        <p:spPr bwMode="auto">
          <a:xfrm>
            <a:off x="1731803" y="3202013"/>
            <a:ext cx="3403151" cy="236846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711497" y="5693393"/>
            <a:ext cx="4764785" cy="830997"/>
          </a:xfrm>
          <a:prstGeom prst="rect">
            <a:avLst/>
          </a:prstGeom>
          <a:ln w="38100">
            <a:solidFill>
              <a:srgbClr val="3333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Конструкция окон должна обеспечивать возможность проведения проветривания помещений в любое время года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41093" y="584518"/>
            <a:ext cx="11218466" cy="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3280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33705</TotalTime>
  <Words>2450</Words>
  <Application>Microsoft Office PowerPoint</Application>
  <PresentationFormat>Широкоэкранный</PresentationFormat>
  <Paragraphs>313</Paragraphs>
  <Slides>22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ПИТЬЕВОЙ РЕЖИМ С ИСПОЛЬЗОВАНИЕМ КИПЯЧЕНОЙ ВОДЫ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Кучекаева Д.С.</dc:creator>
  <cp:lastModifiedBy>Пользователь Windows</cp:lastModifiedBy>
  <cp:revision>3917</cp:revision>
  <cp:lastPrinted>2025-08-19T16:46:16Z</cp:lastPrinted>
  <dcterms:created xsi:type="dcterms:W3CDTF">2018-11-22T04:48:24Z</dcterms:created>
  <dcterms:modified xsi:type="dcterms:W3CDTF">2025-08-20T06:19:35Z</dcterms:modified>
</cp:coreProperties>
</file>