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120" y="300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174999999999997E-2"/>
          <c:y val="3.125E-2"/>
          <c:w val="0.91564900000000005"/>
          <c:h val="0.93125000000000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C4-4EC4-B3D6-397877F8DF3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C4-4EC4-B3D6-397877F8DF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90693391"/>
        <c:axId val="1490694639"/>
      </c:barChart>
      <c:catAx>
        <c:axId val="149069339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90694639"/>
        <c:crosses val="autoZero"/>
        <c:auto val="1"/>
        <c:lblAlgn val="ctr"/>
        <c:lblOffset val="100"/>
        <c:noMultiLvlLbl val="0"/>
      </c:catAx>
      <c:valAx>
        <c:axId val="1490694639"/>
        <c:scaling>
          <c:orientation val="minMax"/>
          <c:max val="1300"/>
          <c:min val="500"/>
        </c:scaling>
        <c:delete val="1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90693391"/>
        <c:crosses val="autoZero"/>
        <c:crossBetween val="between"/>
        <c:majorUnit val="50"/>
      </c:valAx>
      <c:spPr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>
    <a:xfrm>
      <a:off x="899592" y="667308"/>
      <a:ext cx="3312369" cy="4064000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F52B4AE8-7AFE-48D4-B631-D0079250A578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4A39CE9-A64F-4045-98C5-923F9EDACF92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52E7F98-3D51-4FFC-84CF-92A52A960CF2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C95C89E-B0CA-4B41-B7B9-29B0837956B0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24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8868BA6-9725-47EE-B8CF-A3D232AF3687}" type="datetime1">
              <a:rPr lang="ru-RU"/>
              <a:t>20.08.2025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AD02893-62B6-45AA-ACFB-369C662A294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24705B26-03CF-4108-A424-931AB3FC2318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39D90F6-9D0A-46EA-8550-8C6D98FD3810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ED1032D-DA8A-4790-9643-A25AB97159B5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45DC01C-AD6F-4997-B177-EE8855DFFDF5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73EBF932-521D-4471-A113-E5E8DD7B4982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F8B65FA3-0485-423F-9FE8-ECD431AD79AB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84B030AA-16DD-424F-8DAF-EE120DE3B6CF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936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0AEFEC8-2B32-4191-AAB3-8837C7F5A9BF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/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4767120"/>
            <a:ext cx="2892240" cy="270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7010280" y="10440"/>
            <a:ext cx="2130480" cy="270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4C90B7C6-2DF5-428B-BE89-D456A72F89E1}" type="slidenum">
              <a:rPr lang="ru-RU" sz="1200" b="0" strike="noStrike" spc="-1">
                <a:solidFill>
                  <a:srgbClr val="8B8B8B"/>
                </a:solidFill>
                <a:latin typeface="Arial"/>
                <a:ea typeface="Arial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611640" y="4767120"/>
            <a:ext cx="2130480" cy="270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60082" y="1151823"/>
            <a:ext cx="7772400" cy="1928822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rgbClr val="000000"/>
                </a:solidFill>
                <a:cs typeface="Arial"/>
              </a:rPr>
              <a:t>Итоги наблюдения за соблюдением обязательных требований (мониторинга безопасности) в отношении ДОУ</a:t>
            </a:r>
            <a:endParaRPr lang="ru-RU" sz="2400" b="1">
              <a:solidFill>
                <a:srgbClr val="0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076057" y="3763327"/>
            <a:ext cx="3816424" cy="968662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defRPr/>
            </a:pPr>
            <a:r>
              <a:rPr lang="ru-RU" sz="4800" b="1">
                <a:solidFill>
                  <a:schemeClr val="tx1"/>
                </a:solidFill>
                <a:cs typeface="Times New Roman"/>
              </a:rPr>
              <a:t>Самигуллина Гузель Вазировна</a:t>
            </a:r>
            <a:r>
              <a:rPr lang="ru-RU" sz="4800">
                <a:solidFill>
                  <a:schemeClr val="tx1"/>
                </a:solidFill>
                <a:cs typeface="Times New Roman"/>
              </a:rPr>
              <a:t>,</a:t>
            </a:r>
            <a:endParaRPr/>
          </a:p>
          <a:p>
            <a:pPr algn="l">
              <a:lnSpc>
                <a:spcPct val="120000"/>
              </a:lnSpc>
              <a:defRPr/>
            </a:pPr>
            <a:r>
              <a:rPr lang="ru-RU" sz="4800">
                <a:solidFill>
                  <a:schemeClr val="tx1"/>
                </a:solidFill>
                <a:cs typeface="Times New Roman"/>
              </a:rPr>
              <a:t>начальник управления контрольно-надзорной деятельности департамента надзора и контроля в сфере образования МО и Н РТ</a:t>
            </a:r>
            <a:endParaRPr sz="4800">
              <a:solidFill>
                <a:schemeClr val="tx1"/>
              </a:solidFill>
            </a:endParaRPr>
          </a:p>
          <a:p>
            <a:pPr algn="l">
              <a:defRPr/>
            </a:pPr>
            <a:endParaRPr lang="ru-RU" sz="1050">
              <a:solidFill>
                <a:schemeClr val="tx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AD02893-62B6-45AA-ACFB-369C662A294D}" type="slidenum">
              <a:rPr lang="ru-RU"/>
              <a:t>1</a:t>
            </a:fld>
            <a:endParaRPr lang="ru-RU"/>
          </a:p>
        </p:txBody>
      </p:sp>
      <p:pic>
        <p:nvPicPr>
          <p:cNvPr id="801613357" name="Рисунок 1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8575848" y="11112"/>
            <a:ext cx="489346" cy="87391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8769937" name="Прямоугольник 5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0">
              <a:solidFill>
                <a:schemeClr val="lt1"/>
              </a:solidFill>
              <a:latin typeface="Arial"/>
              <a:ea typeface="Arial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9633"/>
              </p:ext>
            </p:extLst>
          </p:nvPr>
        </p:nvGraphicFramePr>
        <p:xfrm>
          <a:off x="762766" y="1347614"/>
          <a:ext cx="8333227" cy="331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2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72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ДОУ</a:t>
                      </a: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 предостережений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02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Алькеевский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25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«Ромашка» села Базарные Матаки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«Незабудка» села Сиктерме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Альметьевский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85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82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37 «Сказка»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«Рябинка» поселка железнодорожной станции Калейкино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18 «Аленький цветочек»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33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Атнинский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Новошашинский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Больше-Менгерский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Нижнекуюкский ДОУ «Йолдызчык»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02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Бавлинский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14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7 «Колокольчик»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333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Балтасинский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№2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Шубанский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333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Карадуванский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333">
                <a:tc rowSpan="3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Бугульминский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43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38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26 «Бэлэкэч»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39 «Соловушка»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smtClean="0">
                          <a:solidFill>
                            <a:srgbClr val="00B050"/>
                          </a:solidFill>
                        </a:rPr>
                        <a:t>ДОУ 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№ 18 «Колокольчик»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35 «Дельфин»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38 «Золотой улей»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9333">
                <a:tc rowSpan="6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Буинский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«Светофорик»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Кошки-Шемякинский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9333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«Ак каен»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Киятский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9333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«Аленушка»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Каменнобродский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9333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«АБВГДЕЙка»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«Теремок»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Чураковский ДОУ «Радуга»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«Солнышко»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02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Протопоповский ДОУ «Березка»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«Ромашка»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258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</a:rPr>
                        <a:t>Высокогорский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34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32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534" marR="3534" marT="353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«Подсолнушек»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 dirty="0" err="1">
                          <a:solidFill>
                            <a:srgbClr val="00B050"/>
                          </a:solidFill>
                        </a:rPr>
                        <a:t>Большековалинский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 ДОУ «</a:t>
                      </a:r>
                      <a:r>
                        <a:rPr lang="ru-RU" sz="1000" b="1" u="none" strike="noStrike" dirty="0" err="1">
                          <a:solidFill>
                            <a:srgbClr val="00B050"/>
                          </a:solidFill>
                        </a:rPr>
                        <a:t>Чишмэкей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»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534" marR="3534" marT="353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 bwMode="auto">
          <a:xfrm>
            <a:off x="611560" y="104310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000000"/>
                </a:solidFill>
              </a:rPr>
              <a:t>Итоги наблюдения за соблюдением обязательных требований (мониторинга безопасности) в отношении ДОУ</a:t>
            </a:r>
            <a:endParaRPr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000000"/>
                </a:solidFill>
              </a:rPr>
              <a:t>статистика по районам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798453"/>
              </p:ext>
            </p:extLst>
          </p:nvPr>
        </p:nvGraphicFramePr>
        <p:xfrm>
          <a:off x="683568" y="1203598"/>
          <a:ext cx="8352924" cy="3212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43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8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139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Район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Кол-во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ДОУ</a:t>
                      </a:r>
                      <a:endParaRPr lang="ru-RU" sz="100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Кол-во предостережений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  <a:p>
                      <a:pPr algn="ctr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28">
                <a:tc rowSpan="3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Дрожжановский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Большеаксинский ДОУ «Ивушка»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Нижнечекурский ДОУ «Солнышко»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Городищенский</a:t>
                      </a:r>
                      <a:r>
                        <a:rPr lang="ru-RU" sz="1000" b="1" u="none" strike="noStrike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  <a:latin typeface="+mn-lt"/>
                        </a:rPr>
                        <a:t>ДОУ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Новоильмовский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Алешкин-Саплыкский ДОУ «Теремок»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Чувашско-Дрожжановский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628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Елабужский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34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Поспеловский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38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796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Хлыстовский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40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62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Заинский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«Дюймовочка»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628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Зеленодольский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50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47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9«Аленушка»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53 «Радость»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32 «Сказка»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71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Кайбицкий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Большекайбицкий ДОУ «Миляшкай»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628">
                <a:tc rowSpan="4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Лаишевский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27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«Березка»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Нармонский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«Радуга»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Среднедевятовский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«Счастливый малыш»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  <a:round/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Столбищенский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  <a:round/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Каипский ДОУ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62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Мамадышский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11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 12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628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Мензелинский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№10 «Чишма»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 № 5 «Зоренька»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628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 № 2 «Алтынчеч»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 № 7 «Березка»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62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Муслюмовский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848" marR="3848" marT="3848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  <a:latin typeface="+mn-lt"/>
                        </a:rPr>
                        <a:t>ДОУ Муслюмовский Д/с «Ляйсан»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848" marR="3848" marT="3848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539551" y="195486"/>
            <a:ext cx="83529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000000"/>
                </a:solidFill>
              </a:rPr>
              <a:t>Итоги наблюдения за соблюдением обязательных требований (мониторинга безопасности) в отношении ДОУ</a:t>
            </a:r>
            <a:endParaRPr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000000"/>
                </a:solidFill>
              </a:rPr>
              <a:t>статистика по районам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758367"/>
              </p:ext>
            </p:extLst>
          </p:nvPr>
        </p:nvGraphicFramePr>
        <p:xfrm>
          <a:off x="611560" y="1131590"/>
          <a:ext cx="8280919" cy="3895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2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004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ДОУ</a:t>
                      </a: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 предостережений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047">
                <a:tc rowSpan="5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</a:rPr>
                        <a:t>Нижнекамский </a:t>
                      </a:r>
                      <a:endParaRPr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93</a:t>
                      </a:r>
                      <a:endParaRPr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84</a:t>
                      </a:r>
                      <a:endParaRPr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№69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 №73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446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№31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№74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ДОУ№36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«Ручеёк» с.Большое Афанасово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№19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«Алёнушка» с.Сухарево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i="0" u="none" strike="noStrike">
                          <a:solidFill>
                            <a:srgbClr val="00B050"/>
                          </a:solidFill>
                          <a:latin typeface="Arial"/>
                        </a:rPr>
                        <a:t>ДОУ «Ромашка» с. Каенлы </a:t>
                      </a: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04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Новошешминский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15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Новошешминский Д/с «Ландыш»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047">
                <a:tc rowSpan="3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Нурлатский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№4 «Росинка»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№2 «Белочка»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«Шатлык»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№32 «Радуга» с.Тюрнясево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№21 «Золотая рыбка»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 ДОУ  №38 с.Средняя Камышла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544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Пестречинский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18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Детский сад «Золотая рыбка»  д. Куюки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Рыбно-</a:t>
                      </a:r>
                      <a:r>
                        <a:rPr lang="en-US" sz="1000" b="1" u="none" strike="noStrike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лободский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Масловский детский сад «Ягодка»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296">
                <a:tc rowSpan="5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</a:rPr>
                        <a:t>Сабинский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38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28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3814" marR="3814" marT="3814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Сабинский детский сад №4 «Кынгырау»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– «Мешабашский детский сад «Тюльпан»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6715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- Бигенеевский детский сад «Ромашка»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«Нижнешитцинский детский сад «Ромашка»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296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Два Поля Арташский детский сад «Кубэлэк»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– «Сабабашский детский сад «Кояшкай»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0047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«Илеберский детский сад  «Умырзая»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– «Туктарский детский сад «Тамчы»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296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«Мамалаевский детский сад «Кояшкай»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ДОУ </a:t>
                      </a:r>
                      <a:r>
                        <a:rPr lang="ru-RU" sz="1000" b="1" u="none" strike="noStrike" dirty="0" err="1">
                          <a:solidFill>
                            <a:srgbClr val="00B050"/>
                          </a:solidFill>
                        </a:rPr>
                        <a:t>Шеморданский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 детский сад №3 «Салават </a:t>
                      </a:r>
                      <a:r>
                        <a:rPr lang="ru-RU" sz="1000" b="1" u="none" strike="noStrike" dirty="0" err="1">
                          <a:solidFill>
                            <a:srgbClr val="00B050"/>
                          </a:solidFill>
                        </a:rPr>
                        <a:t>купере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»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3814" marR="3814" marT="3814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1043608" y="195486"/>
            <a:ext cx="78488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000000"/>
                </a:solidFill>
              </a:rPr>
              <a:t>Итоги наблюдения за соблюдением обязательных требований (мониторинга безопасности) в отношении ДОУ</a:t>
            </a:r>
            <a:endParaRPr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000000"/>
                </a:solidFill>
              </a:rPr>
              <a:t>статистика по районам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598463"/>
              </p:ext>
            </p:extLst>
          </p:nvPr>
        </p:nvGraphicFramePr>
        <p:xfrm>
          <a:off x="611560" y="1347614"/>
          <a:ext cx="8424934" cy="2842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5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0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40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06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</a:rPr>
                        <a:t>Кол-во ДОУ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 предостережений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79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Сармановский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№1 «Березка»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№3 «Аленушка»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Спасский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«Солнышко»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ДОУ«Теремок»  г.Болгар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«Колосок»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22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Тюлячинский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ДОУ- Старозюринский детский сад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22">
                <a:tc rowSpan="2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Черемшанский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13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«Аккиреевский д/с «Аленушка»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«Черемшанский детский сад №3 «Родничок»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532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«Нижнекаменский дс. «Умырзая»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«Черемшанский детский сад  «Сказка»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222">
                <a:tc rowSpan="7"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</a:rPr>
                        <a:t>Чистопольский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41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28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«Муслюмкинский детский сад»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№7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«Кубасский детский сад»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№4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222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«Красноярский детский сад»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№23 «Сказка»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20 «Мозаика»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№26 «АБВГДейка»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ДОУ№1 «Весёлая карусель»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№28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№22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 ДОУ «Большетолкишский детский сад»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791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№16 «Виктория»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646" marR="4646" marT="464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1043608" y="195486"/>
            <a:ext cx="78488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000000"/>
                </a:solidFill>
              </a:rPr>
              <a:t>Итоги наблюдения за соблюдением обязательных требований (мониторинга безопасности) в отношении ДОУ</a:t>
            </a:r>
            <a:endParaRPr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000000"/>
                </a:solidFill>
              </a:rPr>
              <a:t>статистика по районам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763687" y="1563638"/>
            <a:ext cx="5760640" cy="270720"/>
          </a:xfrm>
        </p:spPr>
        <p:txBody>
          <a:bodyPr/>
          <a:lstStyle/>
          <a:p>
            <a:pPr defTabSz="685766">
              <a:defRPr/>
            </a:pPr>
            <a:r>
              <a:rPr lang="ru-RU" sz="3000" b="1">
                <a:solidFill>
                  <a:schemeClr val="tx2">
                    <a:lumMod val="50000"/>
                  </a:schemeClr>
                </a:solidFill>
                <a:latin typeface="+mj-lt"/>
              </a:rPr>
              <a:t>Спасибо за внимание!</a:t>
            </a:r>
            <a:endParaRPr>
              <a:latin typeface="+mj-lt"/>
            </a:endParaRPr>
          </a:p>
          <a:p>
            <a:pPr defTabSz="685766">
              <a:defRPr/>
            </a:pPr>
            <a:endParaRPr lang="ru-RU" sz="3000" b="1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defTabSz="685766">
              <a:defRPr/>
            </a:pPr>
            <a:r>
              <a:rPr lang="ru-RU" sz="3000" b="1">
                <a:solidFill>
                  <a:schemeClr val="tx2">
                    <a:lumMod val="50000"/>
                  </a:schemeClr>
                </a:solidFill>
                <a:latin typeface="+mj-lt"/>
              </a:rPr>
              <a:t>Игътибарыгыз өчен рәхмәт!</a:t>
            </a:r>
            <a:endParaRPr>
              <a:latin typeface="+mj-lt"/>
            </a:endParaRPr>
          </a:p>
          <a:p>
            <a:pPr>
              <a:defRPr/>
            </a:pPr>
            <a:endParaRPr lang="ru-RU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419872" y="2715766"/>
            <a:ext cx="2179887" cy="1912969"/>
          </a:xfrm>
          <a:prstGeom prst="rect">
            <a:avLst/>
          </a:prstGeom>
        </p:spPr>
      </p:pic>
      <p:pic>
        <p:nvPicPr>
          <p:cNvPr id="1761815914" name="Рисунок 1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8589994" y="-38654"/>
            <a:ext cx="489346" cy="87391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5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42" name="Рисунок 767602950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43" name="Прямоугольник 42"/>
          <p:cNvSpPr/>
          <p:nvPr/>
        </p:nvSpPr>
        <p:spPr bwMode="auto">
          <a:xfrm>
            <a:off x="1260000" y="180000"/>
            <a:ext cx="7169400" cy="66355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trike="noStrike" spc="-1" dirty="0">
                <a:solidFill>
                  <a:srgbClr val="000000"/>
                </a:solidFill>
                <a:latin typeface="+mj-lt"/>
                <a:ea typeface="DejaVu Sans"/>
              </a:rPr>
              <a:t>Наблюдение за соблюдением обязательных требований (</a:t>
            </a:r>
            <a:r>
              <a:rPr lang="ru-RU" b="1" strike="noStrike" spc="-1" dirty="0" smtClean="0">
                <a:solidFill>
                  <a:srgbClr val="000000"/>
                </a:solidFill>
                <a:latin typeface="+mj-lt"/>
                <a:ea typeface="DejaVu Sans"/>
              </a:rPr>
              <a:t>мониторинг </a:t>
            </a:r>
            <a:r>
              <a:rPr lang="ru-RU" b="1" strike="noStrike" spc="-1" dirty="0">
                <a:solidFill>
                  <a:srgbClr val="000000"/>
                </a:solidFill>
                <a:latin typeface="+mj-lt"/>
                <a:ea typeface="DejaVu Sans"/>
              </a:rPr>
              <a:t>безопасности) </a:t>
            </a:r>
            <a:r>
              <a:rPr lang="ru-RU" b="1" strike="noStrike" spc="0" dirty="0">
                <a:solidFill>
                  <a:srgbClr val="000000"/>
                </a:solidFill>
                <a:latin typeface="+mj-lt"/>
                <a:ea typeface="DejaVu Sans"/>
              </a:rPr>
              <a:t>в отношении ДОУ</a:t>
            </a:r>
            <a:endParaRPr b="1" strike="noStrike" spc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 bwMode="auto">
          <a:xfrm>
            <a:off x="1080000" y="1059582"/>
            <a:ext cx="7558560" cy="338074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39821" indent="-239821" algn="just">
              <a:lnSpc>
                <a:spcPct val="200000"/>
              </a:lnSpc>
              <a:buFont typeface="Wingdings"/>
              <a:buChar char="ü"/>
              <a:defRPr/>
            </a:pPr>
            <a:r>
              <a:rPr lang="ru-RU" sz="1400" b="1" strike="noStrike" spc="-1" dirty="0">
                <a:solidFill>
                  <a:srgbClr val="000000"/>
                </a:solidFill>
                <a:ea typeface="DejaVu Sans"/>
              </a:rPr>
              <a:t>С 04 по 15 августа 2025 года </a:t>
            </a:r>
            <a:r>
              <a:rPr lang="ru-RU" sz="1400" b="0" strike="noStrike" spc="-1" dirty="0" smtClean="0">
                <a:solidFill>
                  <a:srgbClr val="000000"/>
                </a:solidFill>
                <a:ea typeface="DejaVu Sans"/>
              </a:rPr>
              <a:t>проведен Мониторинг безопасности </a:t>
            </a:r>
            <a:r>
              <a:rPr lang="ru-RU" sz="1400" b="0" strike="noStrike" spc="-1" dirty="0">
                <a:solidFill>
                  <a:srgbClr val="000000"/>
                </a:solidFill>
                <a:ea typeface="DejaVu Sans"/>
              </a:rPr>
              <a:t>в отношении </a:t>
            </a:r>
            <a:r>
              <a:rPr lang="ru-RU" sz="1400" b="1" i="0" u="none" strike="noStrike" cap="none" spc="0" dirty="0">
                <a:solidFill>
                  <a:srgbClr val="000000"/>
                </a:solidFill>
                <a:ea typeface="DejaVu Sans"/>
                <a:cs typeface="Tinos"/>
              </a:rPr>
              <a:t>ДОУ</a:t>
            </a:r>
            <a:r>
              <a:rPr lang="ru-RU" sz="1400" b="0" i="0" u="none" strike="noStrike" cap="none" spc="0" dirty="0">
                <a:solidFill>
                  <a:srgbClr val="000000"/>
                </a:solidFill>
                <a:ea typeface="DejaVu Sans"/>
                <a:cs typeface="Tinos"/>
              </a:rPr>
              <a:t>;</a:t>
            </a:r>
            <a:endParaRPr dirty="0"/>
          </a:p>
          <a:p>
            <a:pPr marL="239821" indent="-239821" algn="just">
              <a:lnSpc>
                <a:spcPct val="200000"/>
              </a:lnSpc>
              <a:buFont typeface="Wingdings"/>
              <a:buChar char="ü"/>
              <a:defRPr/>
            </a:pPr>
            <a:r>
              <a:rPr lang="ru-RU" sz="1400" dirty="0">
                <a:solidFill>
                  <a:srgbClr val="000000"/>
                </a:solidFill>
                <a:cs typeface="Tinos"/>
              </a:rPr>
              <a:t>проанализированы сайты </a:t>
            </a:r>
            <a:r>
              <a:rPr lang="ru-RU" sz="1400" b="1" dirty="0">
                <a:solidFill>
                  <a:srgbClr val="000000"/>
                </a:solidFill>
                <a:cs typeface="Tinos"/>
              </a:rPr>
              <a:t>1263 ДОУ (</a:t>
            </a:r>
            <a:r>
              <a:rPr lang="ru-RU" sz="1400" b="1" strike="noStrike" spc="0" dirty="0">
                <a:solidFill>
                  <a:srgbClr val="000000"/>
                </a:solidFill>
                <a:ea typeface="DejaVu Sans"/>
              </a:rPr>
              <a:t>65 </a:t>
            </a:r>
            <a:r>
              <a:rPr lang="ru-RU" sz="1400" b="1" strike="noStrike" spc="0" dirty="0" smtClean="0">
                <a:solidFill>
                  <a:srgbClr val="000000"/>
                </a:solidFill>
                <a:ea typeface="DejaVu Sans"/>
              </a:rPr>
              <a:t>%)</a:t>
            </a:r>
            <a:r>
              <a:rPr lang="ru-RU" sz="1400" strike="noStrike" spc="0" dirty="0" smtClean="0">
                <a:solidFill>
                  <a:srgbClr val="000000"/>
                </a:solidFill>
                <a:ea typeface="DejaVu Sans"/>
              </a:rPr>
              <a:t>; </a:t>
            </a:r>
            <a:endParaRPr dirty="0"/>
          </a:p>
          <a:p>
            <a:pPr marL="239821" indent="-239821" algn="just">
              <a:lnSpc>
                <a:spcPct val="200000"/>
              </a:lnSpc>
              <a:buFont typeface="Wingdings"/>
              <a:buChar char="ü"/>
              <a:defRPr/>
            </a:pPr>
            <a:r>
              <a:rPr lang="ru-RU" sz="1400" b="0" strike="noStrike" spc="0" dirty="0">
                <a:solidFill>
                  <a:srgbClr val="000000"/>
                </a:solidFill>
                <a:ea typeface="DejaVu Sans"/>
              </a:rPr>
              <a:t>в отношении </a:t>
            </a:r>
            <a:r>
              <a:rPr lang="ru-RU" sz="1400" b="1" strike="noStrike" spc="0" dirty="0">
                <a:solidFill>
                  <a:srgbClr val="000000"/>
                </a:solidFill>
                <a:ea typeface="DejaVu Sans"/>
              </a:rPr>
              <a:t>ДОУ </a:t>
            </a:r>
            <a:r>
              <a:rPr lang="ru-RU" sz="1400" b="1" dirty="0">
                <a:solidFill>
                  <a:srgbClr val="000000"/>
                </a:solidFill>
              </a:rPr>
              <a:t>Арского, </a:t>
            </a:r>
            <a:r>
              <a:rPr lang="ru-RU" sz="1400" b="1" dirty="0" err="1">
                <a:solidFill>
                  <a:srgbClr val="000000"/>
                </a:solidFill>
              </a:rPr>
              <a:t>Лениногорского</a:t>
            </a:r>
            <a:r>
              <a:rPr lang="ru-RU" sz="1400" b="1" dirty="0">
                <a:solidFill>
                  <a:srgbClr val="000000"/>
                </a:solidFill>
              </a:rPr>
              <a:t>, </a:t>
            </a:r>
            <a:r>
              <a:rPr lang="ru-RU" sz="1400" b="1" dirty="0" err="1">
                <a:solidFill>
                  <a:srgbClr val="000000"/>
                </a:solidFill>
              </a:rPr>
              <a:t>Тукаевского</a:t>
            </a:r>
            <a:r>
              <a:rPr lang="ru-RU" sz="1400" b="1" dirty="0">
                <a:solidFill>
                  <a:srgbClr val="000000"/>
                </a:solidFill>
              </a:rPr>
              <a:t> муниципальных районов, г. Набережные Челны </a:t>
            </a:r>
            <a:r>
              <a:rPr lang="ru-RU" sz="1400" b="0" strike="noStrike" spc="0" dirty="0">
                <a:solidFill>
                  <a:srgbClr val="000000"/>
                </a:solidFill>
                <a:ea typeface="DejaVu Sans"/>
              </a:rPr>
              <a:t>Мониторинг безопасности </a:t>
            </a:r>
            <a:r>
              <a:rPr lang="ru-RU" sz="1400" b="1" strike="noStrike" spc="0" dirty="0">
                <a:solidFill>
                  <a:srgbClr val="000000"/>
                </a:solidFill>
                <a:ea typeface="DejaVu Sans"/>
              </a:rPr>
              <a:t>еще не проводился</a:t>
            </a:r>
            <a:r>
              <a:rPr lang="ru-RU" sz="1400" dirty="0">
                <a:solidFill>
                  <a:srgbClr val="000000"/>
                </a:solidFill>
                <a:ea typeface="DejaVu Sans"/>
              </a:rPr>
              <a:t>;</a:t>
            </a:r>
            <a:endParaRPr lang="ru-RU" sz="1400" b="0" strike="noStrike" spc="0" dirty="0">
              <a:solidFill>
                <a:srgbClr val="000000"/>
              </a:solidFill>
              <a:ea typeface="DejaVu Sans"/>
            </a:endParaRPr>
          </a:p>
          <a:p>
            <a:pPr marL="239821" indent="-239821" algn="just">
              <a:lnSpc>
                <a:spcPct val="200000"/>
              </a:lnSpc>
              <a:buFont typeface="Wingdings"/>
              <a:buChar char="ü"/>
              <a:defRPr/>
            </a:pPr>
            <a:r>
              <a:rPr lang="ru-RU" sz="1400" b="0" strike="noStrike" spc="0" dirty="0">
                <a:solidFill>
                  <a:srgbClr val="000000"/>
                </a:solidFill>
                <a:ea typeface="DejaVu Sans"/>
              </a:rPr>
              <a:t>предмет Мониторинга безопасности  - анализ соответствия структур официальных сайтов ДОУ обязательным требованиям, предъявляемым </a:t>
            </a:r>
            <a:r>
              <a:rPr lang="ru-RU" sz="1400" b="1" u="sng" strike="noStrike" spc="0" dirty="0">
                <a:solidFill>
                  <a:srgbClr val="000000"/>
                </a:solidFill>
                <a:ea typeface="DejaVu Sans"/>
              </a:rPr>
              <a:t>пунктом 6</a:t>
            </a:r>
            <a:r>
              <a:rPr lang="ru-RU" sz="1400" b="0" strike="noStrike" spc="0" dirty="0">
                <a:solidFill>
                  <a:srgbClr val="000000"/>
                </a:solidFill>
                <a:ea typeface="DejaVu Sans"/>
              </a:rPr>
              <a:t> Требований, утвержденных приказом Федеральной службы по надзору в сфере образования и науки </a:t>
            </a:r>
            <a:r>
              <a:rPr lang="ru-RU" sz="1400" b="1" strike="noStrike" spc="0" dirty="0">
                <a:solidFill>
                  <a:srgbClr val="000000"/>
                </a:solidFill>
                <a:ea typeface="DejaVu Sans"/>
              </a:rPr>
              <a:t>от 04.08.2023 № 1493</a:t>
            </a:r>
            <a:r>
              <a:rPr lang="ru-RU" sz="1400" b="0" strike="noStrike" spc="0" dirty="0">
                <a:solidFill>
                  <a:srgbClr val="000000"/>
                </a:solidFill>
                <a:ea typeface="DejaVu Sans"/>
              </a:rPr>
              <a:t> </a:t>
            </a:r>
            <a:r>
              <a:rPr lang="ru-RU" sz="1400" b="1" strike="noStrike" spc="0" dirty="0">
                <a:solidFill>
                  <a:srgbClr val="C9211E"/>
                </a:solidFill>
                <a:ea typeface="DejaVu Sans"/>
              </a:rPr>
              <a:t>(вступили в силу с 1 сентября 2024 года)</a:t>
            </a:r>
            <a:endParaRPr lang="ru-RU" sz="1400" b="0" strike="noStrike" spc="0" dirty="0">
              <a:solidFill>
                <a:srgbClr val="000000"/>
              </a:solidFill>
              <a:ea typeface="DejaVu Sans"/>
            </a:endParaRPr>
          </a:p>
          <a:p>
            <a:pPr algn="just">
              <a:lnSpc>
                <a:spcPct val="100000"/>
              </a:lnSpc>
              <a:defRPr/>
            </a:pPr>
            <a:endParaRPr lang="ru-RU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1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46" name="Рисунок 2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47" name="Прямоугольник 46"/>
          <p:cNvSpPr/>
          <p:nvPr/>
        </p:nvSpPr>
        <p:spPr bwMode="auto">
          <a:xfrm>
            <a:off x="607750" y="0"/>
            <a:ext cx="7817840" cy="5915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000000"/>
                </a:solidFill>
                <a:latin typeface="+mj-lt"/>
              </a:rPr>
              <a:t>Пункт 6</a:t>
            </a:r>
            <a:r>
              <a:rPr lang="ru-RU" dirty="0">
                <a:solidFill>
                  <a:srgbClr val="000000"/>
                </a:solidFill>
                <a:latin typeface="+mj-lt"/>
              </a:rPr>
              <a:t> Требований, утвержденных приказом Федеральной службы по надзору в сфере образования и науки </a:t>
            </a:r>
            <a:r>
              <a:rPr lang="ru-RU" b="1" dirty="0">
                <a:solidFill>
                  <a:srgbClr val="000000"/>
                </a:solidFill>
                <a:latin typeface="+mj-lt"/>
              </a:rPr>
              <a:t>от 04.08.2023 № 1493</a:t>
            </a:r>
            <a:endParaRPr dirty="0">
              <a:latin typeface="+mj-lt"/>
            </a:endParaRPr>
          </a:p>
        </p:txBody>
      </p:sp>
      <p:sp>
        <p:nvSpPr>
          <p:cNvPr id="48" name="Прямоугольник 47"/>
          <p:cNvSpPr/>
          <p:nvPr/>
        </p:nvSpPr>
        <p:spPr bwMode="auto">
          <a:xfrm>
            <a:off x="627425" y="753732"/>
            <a:ext cx="8471810" cy="4418317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Раздел «Сведения об образовательной организации» </a:t>
            </a:r>
            <a:r>
              <a:rPr lang="ru-RU" sz="1200" b="1" u="sng" strike="noStrike" spc="-1" dirty="0">
                <a:solidFill>
                  <a:srgbClr val="000000"/>
                </a:solidFill>
                <a:ea typeface="DejaVu Sans"/>
              </a:rPr>
              <a:t>должен</a:t>
            </a: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 содержать подразделы: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1. "Основные сведения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2. "Структура и органы управления образовательной организацией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3. "Документы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4. "Образование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5. "Руководство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6. "Педагогический состав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7. "Материально-техническое обеспечение и оснащенность образовательного процесса. Доступная среда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8. "Платные образовательные услуги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9. "Финансово-хозяйственная деятельность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10. "Вакантные места для приема (перевода) обучающихся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11. "Стипендии и меры поддержки обучающихся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12. "Международное сотрудничество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13. "Организация питания в образовательной организации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200" b="0" strike="noStrike" spc="-1" dirty="0">
                <a:solidFill>
                  <a:srgbClr val="000000"/>
                </a:solidFill>
                <a:ea typeface="DejaVu Sans"/>
              </a:rPr>
              <a:t>14. "Образовательные стандарты и требования</a:t>
            </a:r>
            <a:r>
              <a:rPr lang="ru-RU" sz="1200" b="0" strike="noStrike" spc="-1" dirty="0" smtClean="0">
                <a:solidFill>
                  <a:srgbClr val="000000"/>
                </a:solidFill>
                <a:ea typeface="DejaVu Sans"/>
              </a:rPr>
              <a:t>"</a:t>
            </a:r>
            <a:endParaRPr lang="ru-RU" sz="1200" b="0" strike="noStrike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2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50" name="Рисунок 3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51" name="Прямоугольник 50"/>
          <p:cNvSpPr/>
          <p:nvPr/>
        </p:nvSpPr>
        <p:spPr bwMode="auto">
          <a:xfrm>
            <a:off x="683568" y="180000"/>
            <a:ext cx="7745832" cy="66355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0" u="none" strike="noStrike" cap="none" spc="0">
                <a:solidFill>
                  <a:srgbClr val="000000"/>
                </a:solidFill>
                <a:latin typeface="+mj-lt"/>
                <a:ea typeface="DejaVu Sans"/>
                <a:cs typeface="Arial"/>
              </a:rPr>
              <a:t>Итоги наблюдения за соблюдением обязательных требований (мониторинга безопасности) в отношении ДОУ</a:t>
            </a:r>
            <a:endParaRPr b="1" strike="noStrike" spc="0">
              <a:solidFill>
                <a:srgbClr val="000000"/>
              </a:solidFill>
              <a:latin typeface="+mj-lt"/>
            </a:endParaRPr>
          </a:p>
          <a:p>
            <a:pPr>
              <a:defRPr/>
            </a:pPr>
            <a:endParaRPr/>
          </a:p>
        </p:txBody>
      </p:sp>
      <p:sp>
        <p:nvSpPr>
          <p:cNvPr id="52" name="Прямоугольник 51"/>
          <p:cNvSpPr/>
          <p:nvPr/>
        </p:nvSpPr>
        <p:spPr bwMode="auto">
          <a:xfrm>
            <a:off x="5220072" y="1059582"/>
            <a:ext cx="3600400" cy="3279453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85750" indent="-285750" algn="just">
              <a:lnSpc>
                <a:spcPct val="150000"/>
              </a:lnSpc>
              <a:buFont typeface="Wingdings"/>
              <a:buChar char="ü"/>
              <a:defRPr/>
            </a:pPr>
            <a:r>
              <a:rPr lang="ru-RU" sz="1400" b="1" strike="noStrike" spc="-1" dirty="0" smtClean="0">
                <a:solidFill>
                  <a:srgbClr val="C00000"/>
                </a:solidFill>
                <a:ea typeface="DejaVu Sans"/>
              </a:rPr>
              <a:t>не </a:t>
            </a:r>
            <a:r>
              <a:rPr lang="ru-RU" sz="1400" b="1" strike="noStrike" spc="-1" dirty="0">
                <a:solidFill>
                  <a:srgbClr val="C00000"/>
                </a:solidFill>
                <a:ea typeface="DejaVu Sans"/>
              </a:rPr>
              <a:t>соответствуют</a:t>
            </a:r>
            <a:r>
              <a:rPr lang="ru-RU" sz="1400" b="0" strike="noStrike" spc="-1" dirty="0">
                <a:solidFill>
                  <a:srgbClr val="C00000"/>
                </a:solidFill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000000"/>
                </a:solidFill>
                <a:ea typeface="DejaVu Sans"/>
              </a:rPr>
              <a:t>требованиям </a:t>
            </a:r>
            <a:r>
              <a:rPr lang="ru-RU" sz="1400" b="1" strike="noStrike" spc="-1" dirty="0" smtClean="0">
                <a:solidFill>
                  <a:srgbClr val="C00000"/>
                </a:solidFill>
                <a:ea typeface="DejaVu Sans"/>
              </a:rPr>
              <a:t>1124</a:t>
            </a:r>
            <a:r>
              <a:rPr lang="ru-RU" sz="1400" b="0" strike="noStrike" spc="-1" dirty="0" smtClean="0">
                <a:solidFill>
                  <a:srgbClr val="000000"/>
                </a:solidFill>
                <a:ea typeface="DejaVu Sans"/>
              </a:rPr>
              <a:t> ДОУ (90%) </a:t>
            </a:r>
          </a:p>
          <a:p>
            <a:pPr marL="285750" indent="-285750" algn="just">
              <a:lnSpc>
                <a:spcPct val="150000"/>
              </a:lnSpc>
              <a:buFont typeface="Wingdings"/>
              <a:buChar char="ü"/>
              <a:defRPr/>
            </a:pPr>
            <a:endParaRPr lang="ru-RU" sz="1400" spc="-1" dirty="0">
              <a:solidFill>
                <a:srgbClr val="000000"/>
              </a:solidFill>
              <a:ea typeface="DejaVu Sans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ü"/>
              <a:defRPr/>
            </a:pPr>
            <a:endParaRPr lang="ru-RU" sz="1400" b="0" strike="noStrike" spc="-1" dirty="0" smtClean="0">
              <a:solidFill>
                <a:srgbClr val="000000"/>
              </a:solidFill>
              <a:ea typeface="DejaVu Sans"/>
            </a:endParaRPr>
          </a:p>
          <a:p>
            <a:pPr marL="285750" indent="-285750" algn="just">
              <a:lnSpc>
                <a:spcPct val="150000"/>
              </a:lnSpc>
              <a:buFont typeface="Wingdings"/>
              <a:buChar char="ü"/>
              <a:defRPr/>
            </a:pPr>
            <a:r>
              <a:rPr lang="ru-RU" sz="1400" b="1" strike="noStrike" spc="-1" dirty="0" smtClean="0">
                <a:solidFill>
                  <a:srgbClr val="C00000"/>
                </a:solidFill>
                <a:ea typeface="DejaVu Sans"/>
              </a:rPr>
              <a:t>1124 ДОУ </a:t>
            </a:r>
            <a:r>
              <a:rPr lang="ru-RU" sz="1400" strike="noStrike" spc="-1" dirty="0" smtClean="0">
                <a:solidFill>
                  <a:srgbClr val="000000"/>
                </a:solidFill>
                <a:ea typeface="DejaVu Sans"/>
              </a:rPr>
              <a:t>получат </a:t>
            </a:r>
            <a:r>
              <a:rPr lang="ru-RU" sz="1400" b="1" strike="noStrike" spc="-1" dirty="0" smtClean="0">
                <a:solidFill>
                  <a:srgbClr val="000000"/>
                </a:solidFill>
                <a:ea typeface="DejaVu Sans"/>
              </a:rPr>
              <a:t>предостережения </a:t>
            </a:r>
            <a:r>
              <a:rPr lang="ru-RU" sz="1400" b="1" strike="noStrike" spc="-1" dirty="0">
                <a:solidFill>
                  <a:srgbClr val="000000"/>
                </a:solidFill>
                <a:ea typeface="DejaVu Sans"/>
              </a:rPr>
              <a:t>о недопустимости нарушения обязательных </a:t>
            </a:r>
            <a:r>
              <a:rPr lang="ru-RU" sz="1400" b="1" strike="noStrike" spc="-1" dirty="0" smtClean="0">
                <a:solidFill>
                  <a:srgbClr val="000000"/>
                </a:solidFill>
                <a:ea typeface="DejaVu Sans"/>
              </a:rPr>
              <a:t>требований</a:t>
            </a:r>
            <a:endParaRPr lang="ru-RU" sz="1400" b="0" strike="noStrike" spc="-1" dirty="0">
              <a:solidFill>
                <a:srgbClr val="000000"/>
              </a:solidFill>
            </a:endParaRP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899592" y="667308"/>
          <a:ext cx="331236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 bwMode="auto">
          <a:xfrm>
            <a:off x="1315866" y="4640169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b="1" dirty="0"/>
              <a:t>Изучено сайтов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2503996" y="4640168"/>
            <a:ext cx="1441600" cy="244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000" b="1"/>
              <a:t>Предостережения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3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54" name="Рисунок 4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55" name="Прямоугольник 54"/>
          <p:cNvSpPr/>
          <p:nvPr/>
        </p:nvSpPr>
        <p:spPr bwMode="auto">
          <a:xfrm>
            <a:off x="971599" y="267494"/>
            <a:ext cx="7169400" cy="66355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0" u="none" strike="noStrike" cap="none" spc="0">
                <a:solidFill>
                  <a:srgbClr val="000000"/>
                </a:solidFill>
                <a:latin typeface="+mj-lt"/>
                <a:ea typeface="DejaVu Sans"/>
                <a:cs typeface="Arial"/>
              </a:rPr>
              <a:t>Итоги наблюдения за соблюдением обязательных требований (мониторинга безопасности) в отношении ДОУ</a:t>
            </a:r>
            <a:endParaRPr b="1" strike="noStrike" spc="0">
              <a:solidFill>
                <a:srgbClr val="000000"/>
              </a:solidFill>
              <a:latin typeface="+mj-lt"/>
            </a:endParaRPr>
          </a:p>
          <a:p>
            <a:pPr>
              <a:defRPr/>
            </a:pPr>
            <a:endParaRPr/>
          </a:p>
        </p:txBody>
      </p:sp>
      <p:graphicFrame>
        <p:nvGraphicFramePr>
          <p:cNvPr id="57" name="Таблица 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873469"/>
              </p:ext>
            </p:extLst>
          </p:nvPr>
        </p:nvGraphicFramePr>
        <p:xfrm>
          <a:off x="611560" y="931052"/>
          <a:ext cx="8352930" cy="964080"/>
        </p:xfrm>
        <a:graphic>
          <a:graphicData uri="http://schemas.openxmlformats.org/drawingml/2006/table">
            <a:tbl>
              <a:tblPr/>
              <a:tblGrid>
                <a:gridCol w="8352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4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В разделе «Сведения об образовательной организации»</a:t>
                      </a:r>
                      <a:endParaRPr dirty="0"/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 dirty="0">
                          <a:solidFill>
                            <a:schemeClr val="tx1"/>
                          </a:solidFill>
                          <a:latin typeface="+mn-lt"/>
                        </a:rPr>
                        <a:t>у</a:t>
                      </a:r>
                      <a:r>
                        <a:rPr lang="ru-RU" sz="1800" b="1" strike="noStrike" spc="-1" dirty="0">
                          <a:solidFill>
                            <a:schemeClr val="tx1"/>
                          </a:solidFill>
                          <a:latin typeface="+mn-lt"/>
                        </a:rPr>
                        <a:t> 1124 ДОУ</a:t>
                      </a:r>
                      <a:r>
                        <a:rPr lang="ru-RU" sz="1800" b="0" strike="noStrike" spc="0" dirty="0">
                          <a:solidFill>
                            <a:srgbClr val="C9211E"/>
                          </a:solidFill>
                          <a:latin typeface="+mn-lt"/>
                        </a:rPr>
                        <a:t> отсутствуют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 обязательные </a:t>
                      </a:r>
                      <a:r>
                        <a:rPr lang="ru-RU" sz="1800" b="0" strike="noStrike" spc="-1" dirty="0">
                          <a:solidFill>
                            <a:srgbClr val="C00000"/>
                          </a:solidFill>
                          <a:latin typeface="+mn-lt"/>
                        </a:rPr>
                        <a:t>подразделы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dirty="0"/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 dirty="0">
                          <a:solidFill>
                            <a:srgbClr val="C9211E"/>
                          </a:solidFill>
                          <a:latin typeface="+mn-lt"/>
                        </a:rPr>
                        <a:t>(либо неверно указаны названия)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6000" marR="36000">
                    <a:lnL w="7200" algn="ctr">
                      <a:noFill/>
                    </a:lnL>
                    <a:lnR w="7200" algn="ctr">
                      <a:noFill/>
                    </a:lnR>
                    <a:lnT w="7200" algn="ctr">
                      <a:noFill/>
                    </a:lnT>
                    <a:lnB w="7200" algn="ctr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686" y="2093492"/>
            <a:ext cx="8515028" cy="14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90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rcRect l="16876" t="28588" r="14483" b="8177"/>
          <a:stretch/>
        </p:blipFill>
        <p:spPr bwMode="auto">
          <a:xfrm>
            <a:off x="2051720" y="555526"/>
            <a:ext cx="4392488" cy="4464496"/>
          </a:xfrm>
          <a:prstGeom prst="rect">
            <a:avLst/>
          </a:prstGeom>
        </p:spPr>
      </p:pic>
      <p:sp>
        <p:nvSpPr>
          <p:cNvPr id="488769937" name="Прямоугольник 5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0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954255510" name="Рисунок 767602950"/>
          <p:cNvPicPr/>
          <p:nvPr/>
        </p:nvPicPr>
        <p:blipFill>
          <a:blip r:embed="rId3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1423600914" name="Прямоугольник 1423600913"/>
          <p:cNvSpPr/>
          <p:nvPr/>
        </p:nvSpPr>
        <p:spPr bwMode="auto">
          <a:xfrm>
            <a:off x="1763687" y="123477"/>
            <a:ext cx="6264696" cy="5915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>
                <a:solidFill>
                  <a:srgbClr val="C00000"/>
                </a:solidFill>
                <a:latin typeface="+mj-lt"/>
                <a:cs typeface="Times New Roman"/>
              </a:rPr>
              <a:t>Не соответствует требованиям законодательства</a:t>
            </a:r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899592" y="627534"/>
            <a:ext cx="591363" cy="4163929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>
            <a:cxnSpLocks/>
          </p:cNvCxnSpPr>
          <p:nvPr/>
        </p:nvCxnSpPr>
        <p:spPr bwMode="auto">
          <a:xfrm>
            <a:off x="1835696" y="771550"/>
            <a:ext cx="5616624" cy="42484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1547664" y="915566"/>
            <a:ext cx="5688632" cy="41764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35177579" name="Прямоугольник 5"/>
          <p:cNvSpPr/>
          <p:nvPr/>
        </p:nvSpPr>
        <p:spPr bwMode="auto">
          <a:xfrm>
            <a:off x="827584" y="3867840"/>
            <a:ext cx="8313176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0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1720650477" name="Рисунок 767602950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299173445" name="Прямоугольник 299173444"/>
          <p:cNvSpPr/>
          <p:nvPr/>
        </p:nvSpPr>
        <p:spPr bwMode="auto">
          <a:xfrm>
            <a:off x="611560" y="180000"/>
            <a:ext cx="7817840" cy="7355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trike="noStrike" spc="0">
                <a:solidFill>
                  <a:srgbClr val="000000"/>
                </a:solidFill>
                <a:latin typeface="+mj-lt"/>
                <a:ea typeface="DejaVu Sans"/>
              </a:rPr>
              <a:t>Итоги наблюдения за соблюдением обязательных требований (мониторинга безопасности) в отношении ДОУ</a:t>
            </a:r>
            <a:endParaRPr b="1" strike="noStrike" spc="0">
              <a:solidFill>
                <a:srgbClr val="000000"/>
              </a:solidFill>
              <a:latin typeface="+mj-lt"/>
            </a:endParaRPr>
          </a:p>
        </p:txBody>
      </p:sp>
      <p:graphicFrame>
        <p:nvGraphicFramePr>
          <p:cNvPr id="1037073901" name="Таблица 1037073900"/>
          <p:cNvGraphicFramePr>
            <a:graphicFrameLocks/>
          </p:cNvGraphicFramePr>
          <p:nvPr/>
        </p:nvGraphicFramePr>
        <p:xfrm>
          <a:off x="1835695" y="1275606"/>
          <a:ext cx="5184577" cy="2955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9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5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05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1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Наименование района </a:t>
                      </a:r>
                      <a:endParaRPr sz="12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Кол</a:t>
                      </a:r>
                      <a:r>
                        <a:rPr lang="ru-RU"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во проверенных ДОУ</a:t>
                      </a:r>
                      <a:endParaRPr sz="1200" b="1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Кол</a:t>
                      </a:r>
                      <a:r>
                        <a:rPr lang="ru-RU"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во </a:t>
                      </a:r>
                      <a:endParaRPr lang="ru-RU" sz="1200" b="1" i="0" u="none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sz="1200" b="1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редостережений</a:t>
                      </a:r>
                      <a:endParaRPr sz="1200" b="1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60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Агрызский</a:t>
                      </a:r>
                      <a:endParaRPr sz="120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60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Азнакаевский</a:t>
                      </a:r>
                      <a:endParaRPr sz="120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60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Аксубаевский</a:t>
                      </a:r>
                      <a:endParaRPr sz="120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60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Актанышский</a:t>
                      </a:r>
                      <a:endParaRPr sz="120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60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Алексеевский</a:t>
                      </a:r>
                      <a:endParaRPr sz="120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Апастовский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Верхнеуслонский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Камско-Устьинский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Кукморский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28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28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418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Менделеевский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Ютазинский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  <a:endParaRPr sz="1200">
                        <a:ln>
                          <a:noFill/>
                        </a:ln>
                        <a:latin typeface="+mn-lt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5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Тетюшский 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89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Вахитовский р-н г.Казани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200" b="0" i="0" u="none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  <a:endParaRPr sz="1200">
                        <a:ln>
                          <a:noFill/>
                        </a:ln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12699" algn="ctr">
                      <a:solidFill>
                        <a:srgbClr val="000000"/>
                      </a:solidFill>
                    </a:lnL>
                    <a:lnR w="12699" algn="ctr">
                      <a:solidFill>
                        <a:srgbClr val="000000"/>
                      </a:solidFill>
                    </a:lnR>
                    <a:lnT w="12699" algn="ctr">
                      <a:solidFill>
                        <a:srgbClr val="000000"/>
                      </a:solidFill>
                    </a:lnT>
                    <a:lnB w="12699" algn="ctr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 bwMode="auto">
          <a:xfrm>
            <a:off x="683568" y="4443957"/>
            <a:ext cx="8226911" cy="30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400">
                <a:solidFill>
                  <a:srgbClr val="C00000"/>
                </a:solidFill>
              </a:rPr>
              <a:t>13 районов, в которых предостережения будут объявлены всем проверенным ДОУ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8769937" name="Прямоугольник 5"/>
          <p:cNvSpPr/>
          <p:nvPr/>
        </p:nvSpPr>
        <p:spPr bwMode="auto">
          <a:xfrm>
            <a:off x="539640" y="3867840"/>
            <a:ext cx="8601120" cy="100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0">
              <a:solidFill>
                <a:schemeClr val="lt1"/>
              </a:solidFill>
              <a:latin typeface="Arial"/>
              <a:ea typeface="Arial"/>
            </a:endParaRPr>
          </a:p>
        </p:txBody>
      </p:sp>
      <p:pic>
        <p:nvPicPr>
          <p:cNvPr id="954255510" name="Рисунок 767602950"/>
          <p:cNvPicPr/>
          <p:nvPr/>
        </p:nvPicPr>
        <p:blipFill>
          <a:blip r:embed="rId2"/>
          <a:stretch/>
        </p:blipFill>
        <p:spPr bwMode="auto">
          <a:xfrm>
            <a:off x="8430120" y="0"/>
            <a:ext cx="649440" cy="1162440"/>
          </a:xfrm>
          <a:prstGeom prst="rect">
            <a:avLst/>
          </a:prstGeom>
          <a:ln w="0">
            <a:noFill/>
          </a:ln>
        </p:spPr>
      </p:pic>
      <p:sp>
        <p:nvSpPr>
          <p:cNvPr id="1423600914" name="Прямоугольник 1423600913"/>
          <p:cNvSpPr/>
          <p:nvPr/>
        </p:nvSpPr>
        <p:spPr bwMode="auto">
          <a:xfrm>
            <a:off x="1671848" y="15510"/>
            <a:ext cx="6336703" cy="5915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defRPr/>
            </a:pPr>
            <a:r>
              <a:rPr lang="ru-RU" b="1" dirty="0">
                <a:solidFill>
                  <a:srgbClr val="00B050"/>
                </a:solidFill>
                <a:latin typeface="+mj-lt"/>
                <a:cs typeface="Times New Roman"/>
              </a:rPr>
              <a:t>Соответствует требованиям законодательства</a:t>
            </a:r>
            <a:endParaRPr dirty="0">
              <a:solidFill>
                <a:srgbClr val="00B05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 l="16562" t="20028" r="13971" b="14064"/>
          <a:stretch/>
        </p:blipFill>
        <p:spPr bwMode="auto">
          <a:xfrm>
            <a:off x="2195736" y="843558"/>
            <a:ext cx="4536504" cy="39604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 xmlns:m="http://schemas.openxmlformats.org/officeDocument/2006/math" xmlns:w="http://schemas.openxmlformats.org/wordprocessingml/2006/main">
      <p:transition spd="slow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701593"/>
              </p:ext>
            </p:extLst>
          </p:nvPr>
        </p:nvGraphicFramePr>
        <p:xfrm>
          <a:off x="1475656" y="1203598"/>
          <a:ext cx="6984775" cy="294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3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25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ДОУ</a:t>
                      </a: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Кол-во предостережений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без нарушений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algn="ctr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80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Авиастроительный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26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268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654"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Ново-Савиновский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46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41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61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203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87,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306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250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65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Приволжский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54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53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194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654"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Кировский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№134 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№121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№46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417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654">
                <a:tc row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Московский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37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30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240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282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286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№84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279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395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217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654"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b="1" u="none" strike="noStrike">
                          <a:solidFill>
                            <a:schemeClr val="tx1"/>
                          </a:solidFill>
                        </a:rPr>
                        <a:t>Советский </a:t>
                      </a:r>
                      <a:endParaRPr lang="ru-RU" sz="1000" b="1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83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u="none" strike="noStrike">
                          <a:solidFill>
                            <a:schemeClr val="tx1"/>
                          </a:solidFill>
                        </a:rPr>
                        <a:t>73</a:t>
                      </a:r>
                      <a:endParaRPr lang="ru-RU" sz="10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026" marR="4026" marT="4026" marB="0" anchor="ctr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143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 394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48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 smtClean="0">
                          <a:solidFill>
                            <a:srgbClr val="00B050"/>
                          </a:solidFill>
                        </a:rPr>
                        <a:t>ДОУ </a:t>
                      </a: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№159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39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  <a:bevel/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65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68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№177 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65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>
                          <a:solidFill>
                            <a:srgbClr val="00B050"/>
                          </a:solidFill>
                        </a:rPr>
                        <a:t>ДОУ  № 103</a:t>
                      </a:r>
                      <a:endParaRPr lang="ru-RU" sz="1000" b="1" i="0" u="none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000" b="1" u="none" strike="noStrike" dirty="0">
                          <a:solidFill>
                            <a:srgbClr val="00B050"/>
                          </a:solidFill>
                        </a:rPr>
                        <a:t>ДОУ № 206 </a:t>
                      </a:r>
                      <a:endParaRPr lang="ru-RU" sz="1000" b="1" i="0" u="none" strike="noStrike" dirty="0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marL="4026" marR="4026" marT="4026" marB="0">
                    <a:lnL w="3175" algn="ctr">
                      <a:solidFill>
                        <a:schemeClr val="tx1"/>
                      </a:solidFill>
                    </a:lnL>
                    <a:lnR w="3175" algn="ctr">
                      <a:solidFill>
                        <a:schemeClr val="tx1"/>
                      </a:solidFill>
                    </a:lnR>
                    <a:lnT w="3175" algn="ctr">
                      <a:solidFill>
                        <a:schemeClr val="tx1"/>
                      </a:solidFill>
                    </a:lnT>
                    <a:lnB w="3175" algn="ctr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1115615" y="123477"/>
            <a:ext cx="78488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rgbClr val="000000"/>
                </a:solidFill>
              </a:rPr>
              <a:t>Итоги наблюдения за соблюдением обязательных требований (мониторинга безопасности) в отношении ДОУ</a:t>
            </a:r>
            <a:endParaRPr/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rgbClr val="000000"/>
                </a:solidFill>
              </a:rPr>
              <a:t>статистика по районам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1313</Words>
  <Application>Microsoft Office PowerPoint</Application>
  <DocSecurity>0</DocSecurity>
  <PresentationFormat>Экран (16:9)</PresentationFormat>
  <Paragraphs>366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DejaVu Sans</vt:lpstr>
      <vt:lpstr>Symbol</vt:lpstr>
      <vt:lpstr>Times New Roman</vt:lpstr>
      <vt:lpstr>Tinos</vt:lpstr>
      <vt:lpstr>Wingdings</vt:lpstr>
      <vt:lpstr>2_Тема Office</vt:lpstr>
      <vt:lpstr>Итоги наблюдения за соблюдением обязательных требований (мониторинга безопасности) в отношении ДОУ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Afanaseva</dc:creator>
  <cp:keywords/>
  <dc:description/>
  <cp:lastModifiedBy>Пользователь Windows</cp:lastModifiedBy>
  <cp:revision>1326</cp:revision>
  <dcterms:created xsi:type="dcterms:W3CDTF">2018-05-24T13:38:21Z</dcterms:created>
  <dcterms:modified xsi:type="dcterms:W3CDTF">2025-08-20T05:51:35Z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(16:9)</vt:lpwstr>
  </property>
  <property fmtid="{D5CDD505-2E9C-101B-9397-08002B2CF9AE}" pid="3" name="Slides">
    <vt:i4>1</vt:i4>
  </property>
</Properties>
</file>