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6"/>
  </p:notesMasterIdLst>
  <p:sldIdLst>
    <p:sldId id="271" r:id="rId2"/>
    <p:sldId id="280" r:id="rId3"/>
    <p:sldId id="329" r:id="rId4"/>
    <p:sldId id="368" r:id="rId5"/>
    <p:sldId id="369" r:id="rId6"/>
    <p:sldId id="331" r:id="rId7"/>
    <p:sldId id="377" r:id="rId8"/>
    <p:sldId id="371" r:id="rId9"/>
    <p:sldId id="372" r:id="rId10"/>
    <p:sldId id="373" r:id="rId11"/>
    <p:sldId id="379" r:id="rId12"/>
    <p:sldId id="380" r:id="rId13"/>
    <p:sldId id="381" r:id="rId14"/>
    <p:sldId id="279" r:id="rId15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77" autoAdjust="0"/>
    <p:restoredTop sz="98146" autoAdjust="0"/>
  </p:normalViewPr>
  <p:slideViewPr>
    <p:cSldViewPr>
      <p:cViewPr varScale="1">
        <p:scale>
          <a:sx n="111" d="100"/>
          <a:sy n="111" d="100"/>
        </p:scale>
        <p:origin x="192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41E53B1-5A11-4B34-8D04-37CF98899819}" type="datetimeFigureOut">
              <a:rPr lang="ru-RU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B32A44-6685-4804-92BC-C53D2E198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44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B32A44-6685-4804-92BC-C53D2E19880E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794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C603A-36B0-4B19-B795-93D8FE97440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862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327944-9B47-4B00-B173-71F7424E3F1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055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B32A44-6685-4804-92BC-C53D2E19880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88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533A8B-F551-4A85-9EC8-FD364B8BE986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30F47D-17CE-4068-A541-8B90F3BEC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443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AE5743-995D-49FA-A61A-06C2262B09DA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D651C8-DE37-453D-B45C-21A80A8197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2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B471A-39E0-4B3C-A8A6-8161D5FC6F2E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44DFC6-216E-43AE-B07E-28EBB1271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9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2F846C-286A-44A7-9EB5-0AC04C11912F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742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470AA4-31E6-4DAD-95E6-8310C5E1921E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8FB5A6-2693-4785-87B2-D90C84F9FE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37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D5EAC4-BA16-4150-A2AB-33BB1628E9E6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46A37-9620-4E68-A07A-4D36A0AF64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00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CDA6D1-2993-4EFB-8043-149F5F916398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C7DD92-E405-45DA-82A8-5E9FD2C426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726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7F2319-C90D-4F30-B9F1-486251C549A1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1299D-86F1-42E8-87EC-BE8CA20C4A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BB896F-74C5-478D-9956-89A393D258A2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8A932-81B2-4F9A-A5F2-E665849F65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520190-6671-480D-8274-8BA71D4A4E6C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E99D-A10C-412D-B8CF-37056C544B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158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E4CF48-64DB-47A0-98AF-B59254AB52AB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B9D60-26CD-42BE-813E-E5696354C1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91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A48DD6-54D6-4963-9ED4-CFD3903D7D4E}" type="datetime1">
              <a:rPr lang="ru-RU" smtClean="0"/>
              <a:pPr>
                <a:defRPr/>
              </a:pPr>
              <a:t>19.08.2025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EDD0869-E33E-480D-8772-46B556D0C0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69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rospotrebnadzor.r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6"/>
          <p:cNvSpPr>
            <a:spLocks noGrp="1"/>
          </p:cNvSpPr>
          <p:nvPr>
            <p:ph type="ctrTitle"/>
          </p:nvPr>
        </p:nvSpPr>
        <p:spPr>
          <a:xfrm>
            <a:off x="611560" y="1938214"/>
            <a:ext cx="7848600" cy="18923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latin typeface="Arial" charset="0"/>
              </a:rPr>
              <a:t>Перечень документов при организации профилактических и противоэпидемических мероприятий </a:t>
            </a:r>
            <a:r>
              <a:rPr lang="ru-RU" sz="2800" b="1" dirty="0">
                <a:latin typeface="Arial" charset="0"/>
              </a:rPr>
              <a:t>в </a:t>
            </a:r>
            <a:r>
              <a:rPr lang="ru-RU" sz="2800" b="1" dirty="0" smtClean="0">
                <a:latin typeface="Arial" charset="0"/>
              </a:rPr>
              <a:t>дошкольных образовательных организациях </a:t>
            </a:r>
            <a:endParaRPr lang="ru-RU" sz="2800" b="1" dirty="0">
              <a:latin typeface="Arial" charset="0"/>
            </a:endParaRPr>
          </a:p>
        </p:txBody>
      </p:sp>
      <p:sp>
        <p:nvSpPr>
          <p:cNvPr id="1433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116013" y="4797425"/>
            <a:ext cx="7056437" cy="1114425"/>
          </a:xfrm>
        </p:spPr>
        <p:txBody>
          <a:bodyPr>
            <a:normAutofit lnSpcReduction="10000"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Амрахова Флёра Адгамовна</a:t>
            </a:r>
            <a:endParaRPr lang="ru-RU" sz="20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ru-RU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Заместитель начальника отдела </a:t>
            </a:r>
            <a:r>
              <a:rPr lang="ru-RU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эпидемиологического надзора</a:t>
            </a:r>
          </a:p>
          <a:p>
            <a:endParaRPr lang="ru-RU" sz="14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ru-RU" sz="1400" b="1" dirty="0">
                <a:solidFill>
                  <a:srgbClr val="000000"/>
                </a:solidFill>
                <a:latin typeface="Arial" charset="0"/>
                <a:cs typeface="Arial" charset="0"/>
              </a:rPr>
              <a:t>Тел. </a:t>
            </a:r>
            <a:r>
              <a:rPr lang="ru-RU" sz="1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sz="1400" b="1" dirty="0">
                <a:solidFill>
                  <a:srgbClr val="000000"/>
                </a:solidFill>
                <a:latin typeface="Arial" charset="0"/>
                <a:cs typeface="Arial" charset="0"/>
              </a:rPr>
              <a:t>238 </a:t>
            </a:r>
            <a:r>
              <a:rPr lang="ru-RU" sz="1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96 84 </a:t>
            </a:r>
            <a:r>
              <a:rPr lang="ru-RU" sz="1400" b="1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Arial" charset="0"/>
                <a:cs typeface="Arial" charset="0"/>
              </a:rPr>
              <a:t>e.mail</a:t>
            </a:r>
            <a:r>
              <a:rPr lang="ru-RU" sz="1400" dirty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r>
              <a:rPr lang="en-US" sz="1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rpn.ei@tatar.ru</a:t>
            </a:r>
            <a:r>
              <a:rPr lang="ru-RU" sz="14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  <a:p>
            <a:endParaRPr lang="ru-RU" sz="14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E2401-912B-4CAE-B17A-2B9EF3D00612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041400" y="195263"/>
            <a:ext cx="7410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УПРАВЛЕНИЕ ФЕДЕРАЛЬНОЙ СЛУЖБЫ ПО НАДЗОРУ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СФЕРЕ ЗАЩИТЫ ПРАВ ПОТРЕБИТЕЛЕЙ И БЛАГОПОЛУЧИЯ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ЧЕЛОВЕКА ПО РЕСПУБЛИКЕ ТАТАРСТАН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11560" y="1093259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" descr="http://rospotrebnadzor.ru/bitrix/templates/rospotrebnadzor/images/logo2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" y="102517"/>
            <a:ext cx="1008112" cy="1109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1428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Утренний «фильтр»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824" y="1600201"/>
            <a:ext cx="5698976" cy="1828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Ежедневный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утренний прием детей проводится воспитателями и (или) медицинским работником, которые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должны опрашивать родителей о состоянии здоровья детей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а также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проводить бесконтактную термометрию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Заболевшие дети, а также дети с подозрением на наличие инфекционного заболевания к посещению не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допускаются </a:t>
            </a:r>
          </a:p>
          <a:p>
            <a:pPr marL="0" indent="0" algn="ctr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(п.3.1.8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СП 2.4.3648-20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ctr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Утренний фильтр в детском саду Нурлата – профилактика гриппа и орв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5856"/>
            <a:ext cx="1944216" cy="258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827584" y="980728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21637"/>
              </p:ext>
            </p:extLst>
          </p:nvPr>
        </p:nvGraphicFramePr>
        <p:xfrm>
          <a:off x="401919" y="4508899"/>
          <a:ext cx="8504865" cy="1123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12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3063">
                <a:tc grid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Группа</a:t>
                      </a:r>
                      <a:r>
                        <a:rPr lang="ru-RU" sz="120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№ …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…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62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ФИО</a:t>
                      </a:r>
                      <a:r>
                        <a:rPr lang="ru-RU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контактного лица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температура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опрос родителей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температура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опрос родителей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06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07903" y="4005064"/>
            <a:ext cx="30928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Рекомендуемая форма журнала:</a:t>
            </a:r>
            <a:endParaRPr lang="ru-RU" sz="1400" b="1" dirty="0">
              <a:solidFill>
                <a:srgbClr val="C00000"/>
              </a:solidFill>
            </a:endParaRPr>
          </a:p>
        </p:txBody>
      </p:sp>
      <p:pic>
        <p:nvPicPr>
          <p:cNvPr id="10" name="Picture 2" descr="Восклицательный знак – Бесплатные иконки: образовани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282" y="3607929"/>
            <a:ext cx="847084" cy="84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38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роветривание в детском саду: график, инструкции и виды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760" y="1066367"/>
            <a:ext cx="1368152" cy="182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195" y="56184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Проветривание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11" y="1255368"/>
            <a:ext cx="8234784" cy="425750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При ряде инфекций также необходимо проводить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проветривание воздуха (в соответствии с СанПиН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3.3686-21):</a:t>
            </a:r>
          </a:p>
          <a:p>
            <a:pPr algn="just"/>
            <a:r>
              <a:rPr lang="ru-RU" sz="2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2898. В помещении, расположенном в очаге </a:t>
            </a:r>
            <a:r>
              <a:rPr lang="ru-RU" sz="22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коклюша</a:t>
            </a:r>
            <a:r>
              <a:rPr lang="ru-RU" sz="2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осуществляют …частое проветривание</a:t>
            </a:r>
            <a:r>
              <a:rPr lang="ru-RU" sz="2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3082. При </a:t>
            </a:r>
            <a:r>
              <a:rPr lang="ru-RU" sz="22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внебольничной пневмонии</a:t>
            </a:r>
            <a:r>
              <a:rPr lang="ru-RU" sz="2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проводится проветривание</a:t>
            </a:r>
            <a:r>
              <a:rPr lang="ru-RU" sz="2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2851. …не менее четырех раз в день проводится проветривание (по 8-10 минут) </a:t>
            </a:r>
            <a:r>
              <a:rPr lang="ru-RU" sz="22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ветряной оспе</a:t>
            </a:r>
            <a:r>
              <a:rPr lang="ru-RU" sz="2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3022. В помещениях, в которых находятся лица из числа контактных с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больным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менингококковой инфекцией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проводится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 проветривание (по 8 -10 минут не менее четырех раз в день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827584" y="980728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Восклицательный знак – Бесплатные иконки: образовани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46" y="5054922"/>
            <a:ext cx="1483990" cy="148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75656" y="5480580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Рекомендация: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составить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график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проветривания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(по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8 -10 минут не менее четырех раз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день в отсутствии детей).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25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582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Мытье игрушек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44059"/>
            <a:ext cx="8229600" cy="56325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Игрушки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моются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ежедневно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в конце дня, а в группах для детей младенческого и раннего возраста -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2 раза в день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Кукольная одежда стирается по мере загрязнения с использованием детского мыла и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проглаживается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п.2.11.2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СП 2.4.3648-20).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2616</a:t>
            </a:r>
            <a:r>
              <a:rPr lang="ru-RU" sz="18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800" b="1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ЭВИ</a:t>
            </a:r>
            <a:r>
              <a:rPr lang="ru-RU" sz="18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проводится текущая влажная уборка </a:t>
            </a:r>
            <a:r>
              <a:rPr lang="ru-RU" sz="18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применением дезинфекционных средств, эффективных в отношении </a:t>
            </a:r>
            <a:r>
              <a:rPr lang="ru-RU" sz="1800" dirty="0" err="1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энтеровирусов</a:t>
            </a:r>
            <a:r>
              <a:rPr lang="ru-RU" sz="18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обработкой помещений, игровых комплексов, игрушек и других предметов. </a:t>
            </a:r>
            <a:endParaRPr lang="ru-RU" sz="1800" dirty="0" smtClean="0">
              <a:solidFill>
                <a:srgbClr val="2227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2851.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ветряной оспе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дважды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 день организуется и проводится влажная уборка помещений с применением моющих и (или) дезинфицирующих средств; из обихода исключаются мягкие игрушки, игрушки из других материалов ежедневно в конце дня моются горячей водой с моющим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средством.</a:t>
            </a:r>
          </a:p>
          <a:p>
            <a:pPr marL="0" indent="0"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3022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В помещениях, в которых находятся лица из числа контактных с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больным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менингококковой инфекцией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дважды в день проводят влажную уборку помещений с применением моющих средств; исключают из обихода мягкие игрушки, игрушки из других материалов ежедневно в конце дня моют горячей водой с моющим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средством.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 descr="Проветривание в детском саду по санпин по СанПиН: виды, график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522" y="32296"/>
            <a:ext cx="1368152" cy="91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827584" y="980728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496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745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Осмотр на педикулез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57826"/>
            <a:ext cx="8229600" cy="3052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Осмотру на педикулез и чесотку подлежат:</a:t>
            </a:r>
          </a:p>
          <a:p>
            <a:pPr marL="0" indent="0" algn="just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воспитанники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дошкольных образовательных организаций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ежемесячно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(п.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3364 СанПиН 3.3686-21).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893414"/>
              </p:ext>
            </p:extLst>
          </p:nvPr>
        </p:nvGraphicFramePr>
        <p:xfrm>
          <a:off x="107503" y="3423302"/>
          <a:ext cx="8856984" cy="1309399"/>
        </p:xfrm>
        <a:graphic>
          <a:graphicData uri="http://schemas.openxmlformats.org/drawingml/2006/table">
            <a:tbl>
              <a:tblPr/>
              <a:tblGrid>
                <a:gridCol w="228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8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34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63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7173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173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9709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65738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</a:t>
                      </a:r>
                    </a:p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группы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Педикулез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Чесотка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017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подлежат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осмотрено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осмотрено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</a:t>
                      </a:r>
                      <a:r>
                        <a:rPr lang="ru-RU" sz="9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доосмотра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 </a:t>
                      </a:r>
                      <a:r>
                        <a:rPr lang="ru-RU" sz="9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доосмотра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подлежат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осмотрено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осмотрено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</a:t>
                      </a:r>
                      <a:r>
                        <a:rPr lang="ru-RU" sz="9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доосмотра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 </a:t>
                      </a:r>
                      <a:r>
                        <a:rPr lang="ru-RU" sz="9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доосмотра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017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9004" marR="79004" marT="39502" marB="3950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827584" y="980728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Восклицательный знак – Бесплатные иконки: образовани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301375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423822" y="2730405"/>
            <a:ext cx="3932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Рекомендуемая форма журнала: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04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УПРАВЛЕНИЕ ФЕДЕРАЛЬНОЙ СЛУЖБЫ ПО НАДЗОРУ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СФЕРЕ ЗАЩИТЫ ПРАВ ПОТРЕБИТЕЛЕЙ И Б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ЛАГОПОЛУЧИЯ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ЧЕЛОВЕКА ПО РЕСПУБЛИКЕ ТАТАРСТАН</a:t>
            </a:r>
            <a:r>
              <a:rPr lang="ru-RU" sz="1800" b="1" dirty="0">
                <a:latin typeface="Arial" charset="0"/>
              </a:rPr>
              <a:t/>
            </a:r>
            <a:br>
              <a:rPr lang="ru-RU" sz="1800" b="1" dirty="0">
                <a:latin typeface="Arial" charset="0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i="1" dirty="0" smtClean="0"/>
              <a:t>Спасибо за внимание!</a:t>
            </a:r>
            <a:endParaRPr lang="ru-RU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0825" y="1412875"/>
            <a:ext cx="83534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411760" y="5517232"/>
            <a:ext cx="4213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Тел.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238 96 84 </a:t>
            </a:r>
            <a:r>
              <a:rPr lang="ru-RU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e.mail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rpn.ei@tatar.ru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50" b="30050"/>
          <a:stretch/>
        </p:blipFill>
        <p:spPr>
          <a:xfrm>
            <a:off x="3275856" y="1640418"/>
            <a:ext cx="2623435" cy="274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51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4DD11-43A6-4E14-8258-6E355C706F33}" type="slidenum">
              <a:rPr lang="ru-RU"/>
              <a:pPr>
                <a:defRPr/>
              </a:pPr>
              <a:t>2</a:t>
            </a:fld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55576" y="980728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96752"/>
            <a:ext cx="8651567" cy="5328592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itchFamily="34" charset="0"/>
                <a:cs typeface="Arial" panose="020B0604020202020204" pitchFamily="34" charset="0"/>
              </a:rPr>
              <a:t>Федеральный закон от 30.03.1999 № 52-ФЗ «О санитарно-эпидемиологическом благополучии населения»;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itchFamily="34" charset="0"/>
                <a:cs typeface="Arial" panose="020B0604020202020204" pitchFamily="34" charset="0"/>
              </a:rPr>
              <a:t>СанПиН 3.3686-21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«Санитарно-эпидемиологические требования по профилактике инфекционных болезней»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2.4.3648-20 «Санитарно-эпидемиологические требования к организациям воспитания и обучения, отдыха и оздоровления детей и молодежи»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СанПиН 2.3/2.4.3590-20 «Санитарно-эпидемиологические требования к организации общественного питания населения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7837" y="2564904"/>
            <a:ext cx="8425250" cy="1224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44208" y="5085184"/>
            <a:ext cx="777686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27248" y="259521"/>
            <a:ext cx="48778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НОРМАТИВНЫЕ </a:t>
            </a:r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ДОКУМЕНТЫ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66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Прямая со стрелкой 57"/>
          <p:cNvCxnSpPr/>
          <p:nvPr/>
        </p:nvCxnSpPr>
        <p:spPr>
          <a:xfrm>
            <a:off x="1187624" y="506348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Скругленный прямоугольник 1"/>
          <p:cNvSpPr/>
          <p:nvPr/>
        </p:nvSpPr>
        <p:spPr>
          <a:xfrm>
            <a:off x="6164" y="1139314"/>
            <a:ext cx="9143999" cy="3602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Выявление больных 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-1" y="1656262"/>
            <a:ext cx="9143999" cy="3686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Изоляция (госпитализация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больных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0" y="2196881"/>
            <a:ext cx="9144001" cy="385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Регистрация в журнале учета инфекционных заболеваний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15616" y="104326"/>
            <a:ext cx="7560840" cy="92776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 в очагах инфекционных заболеваний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164" y="2740908"/>
            <a:ext cx="9144001" cy="4113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Дезинфекция, дезинсекция, дератизация в очаге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-17824" y="3325591"/>
            <a:ext cx="9144001" cy="4840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Медицинское наблюдение за контактными лицами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0" y="4005064"/>
            <a:ext cx="9144001" cy="4266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Лабораторное обследование контактных лиц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-1" y="4584431"/>
            <a:ext cx="9144001" cy="4266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Экстренная профилактикам (по назначению врача) 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8667" y="5123806"/>
            <a:ext cx="9144001" cy="162547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Ограничительные мероприятия ( прекращение приема новых и временно отсутствующих детей, запрещение перевода детей в другие классы, запрет на проведение массовых мероприятий)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1" y="29651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30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122" y="1109663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Санитарно-противоэпидемические (профилактические) мероприятия проводятся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органами государственной власти, органами исполнительной власти в сфере охраны здоровья, органами, уполномоченными осуществлять федеральный государственный санитарно-эпидемиологический надзор, медицинскими организациями, гражданами, в том числе индивидуальными предпринимателями 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юридическими лицами в соответствии с осуществляемой ими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деятельностью </a:t>
            </a: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(п.10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СанПиН 3.3686-21)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целях предотвращения возникновения и распространения инфекционных и неинфекционных заболеваний и пищевых отравлений в хозяйствующим субъектом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проводятся: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профилактических и противоэпидемических мероприятий и контроль за их проведением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(п.2.9.5 СП 2.4.3648-20 ).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493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3341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Учет инфекционных заболеваний (форма 060/у)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18" y="1256341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Каждый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случай инфекционной болезни или подозрения на это заболевание, а также носительства возбудителей инфекционных болезней подлежит регистрации и учету </a:t>
            </a:r>
            <a:r>
              <a:rPr lang="ru-RU" sz="2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журнале учета инфекционных заболеваний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 (допускается использование электронных журналов) по месту их выявления в медицинских организациях, </a:t>
            </a:r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организациях, осуществляющих образовательную деятельность, организациях отдыха детей и их оздоровления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, других организациях, индивидуальными предпринимателями, осуществляющими медицинскую деятельность, а также в территориальных органах, уполномоченных осуществлять федеральный государственный санитарно-эпидемиологический надзор (п.26 СанПиН 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3.3686-21).</a:t>
            </a:r>
            <a:endParaRPr lang="ru-RU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776213" y="980728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4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229" y="115145"/>
            <a:ext cx="4236832" cy="35298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/>
          <a:srcRect t="14538" b="14077"/>
          <a:stretch/>
        </p:blipFill>
        <p:spPr>
          <a:xfrm>
            <a:off x="290803" y="2852936"/>
            <a:ext cx="8673685" cy="38884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07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448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159" y="161796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Медицинское наблюдение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0105"/>
            <a:ext cx="8504860" cy="19493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 в отношении лиц, общавшихся с больными инфекционными болезнями:</a:t>
            </a:r>
          </a:p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 лицами, общавшимися с больным по месту жительства, учебы, воспитания, работы, в медицинской, оздоровительной организации, по эпидемическим показаниям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устанавливают медицинское наблюдение, в зависимости от конкретной нозологической формы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проводят их лабораторное обследование и экстренную профилактику на основании эпидемиологического анамнеза, в соответствии с нозологической формой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заболевания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п.38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СанПиН 3.3686-21).</a:t>
            </a:r>
            <a:endParaRPr lang="ru-RU" sz="1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0807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10606" y="4477597"/>
            <a:ext cx="3744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1873. При </a:t>
            </a:r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регистрации очага </a:t>
            </a:r>
            <a:r>
              <a:rPr lang="ru-RU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ОКИ</a:t>
            </a:r>
            <a:r>
              <a:rPr lang="ru-RU" sz="1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</a:t>
            </a:r>
            <a:r>
              <a:rPr lang="ru-RU" sz="12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медицинского наблюдения отражаются в амбулаторных картах, в историях развития </a:t>
            </a:r>
            <a:r>
              <a:rPr lang="ru-RU" sz="1200" b="1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ребенка</a:t>
            </a:r>
            <a:r>
              <a:rPr lang="ru-RU" sz="1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solidFill>
                <a:srgbClr val="2227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0606" y="2865796"/>
            <a:ext cx="40324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2848. При регистрации очага инфекции в организациях, осуществляющих </a:t>
            </a:r>
            <a:r>
              <a:rPr lang="ru-RU" sz="12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образовательную </a:t>
            </a:r>
            <a:r>
              <a:rPr lang="ru-RU" sz="1200" b="1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</a:t>
            </a:r>
            <a:r>
              <a:rPr lang="ru-RU" sz="1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медицинский персонал </a:t>
            </a:r>
            <a:r>
              <a:rPr lang="ru-RU" sz="1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ежедневно </a:t>
            </a:r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осмотры</a:t>
            </a:r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детей, контактировавших с источником возбудителя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ветряной оспы</a:t>
            </a:r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осмотра фиксирует в медицинской документации</a:t>
            </a:r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309" y="2865796"/>
            <a:ext cx="40564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3093.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 медицинского наблюдения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 контактными в очаге </a:t>
            </a:r>
            <a:r>
              <a:rPr lang="ru-RU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внебольничной пневмонии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отражаются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в амбулаторных картах, в историях развития ребенка (в специальных листах наблюдения за контактными лицами в очаге).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22025" y="4255753"/>
            <a:ext cx="41440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2628. Медицинское наблюдение </a:t>
            </a:r>
            <a:r>
              <a:rPr lang="ru-RU" sz="1200" dirty="0" smtClean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контактных в очаге </a:t>
            </a:r>
            <a:r>
              <a:rPr lang="ru-RU" sz="1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ЭВИ</a:t>
            </a:r>
            <a:r>
              <a:rPr lang="ru-RU" sz="1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осуществляется ежедневно с </a:t>
            </a:r>
            <a:r>
              <a:rPr lang="ru-RU" sz="12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внесением результатов осмотра в соответствующие медицинские документы (листы наблюдений).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5913" y="2865796"/>
            <a:ext cx="4120893" cy="13849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631086" y="2865796"/>
            <a:ext cx="4208346" cy="11939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66383" y="4437112"/>
            <a:ext cx="4120893" cy="84517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666247" y="4303314"/>
            <a:ext cx="4128421" cy="8617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827584" y="1052736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366646"/>
              </p:ext>
            </p:extLst>
          </p:nvPr>
        </p:nvGraphicFramePr>
        <p:xfrm>
          <a:off x="395531" y="5644723"/>
          <a:ext cx="8504865" cy="1123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040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3063">
                <a:tc grid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Группа</a:t>
                      </a:r>
                      <a:r>
                        <a:rPr lang="ru-RU" sz="1200" baseline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№ …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…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62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ФИО</a:t>
                      </a:r>
                      <a:r>
                        <a:rPr lang="ru-RU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контактного лица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температура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кожа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слизистые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температура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кожа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слизистые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06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040314" y="5322770"/>
            <a:ext cx="30928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Рекомендуемая форма журнала:</a:t>
            </a:r>
            <a:endParaRPr lang="ru-RU" sz="1400" b="1" dirty="0">
              <a:solidFill>
                <a:srgbClr val="C00000"/>
              </a:solidFill>
            </a:endParaRPr>
          </a:p>
        </p:txBody>
      </p:sp>
      <p:pic>
        <p:nvPicPr>
          <p:cNvPr id="17" name="Picture 2" descr="Восклицательный знак – Бесплатные иконки: образовани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196707"/>
            <a:ext cx="543797" cy="543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077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Облучатель-рециркулятор POZIS ОРБ-1П - Купить, цена 18 900 ₽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30"/>
          <a:stretch/>
        </p:blipFill>
        <p:spPr bwMode="auto">
          <a:xfrm>
            <a:off x="7016064" y="3789040"/>
            <a:ext cx="2127936" cy="2644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053" y="-26689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Обеззараживание воздуха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92224"/>
            <a:ext cx="8363272" cy="4525963"/>
          </a:xfrm>
        </p:spPr>
        <p:txBody>
          <a:bodyPr>
            <a:normAutofit/>
          </a:bodyPr>
          <a:lstStyle/>
          <a:p>
            <a:pPr algn="just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…Помещения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постоянного пребывания и проживания детей для дезинфекции воздушной среды оборудуются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приборами по обеззараживанию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воздуха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п.3.1.3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СП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2.4.3648-20).</a:t>
            </a:r>
          </a:p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ряде инфекций также необходимо проводить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обеззараживание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воздуха с использованием специализированных приборов, разрешенных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к применению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инструкцией производителя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(п.2851 (ветряная оспа); п.2612 (ЭВИ); п.3082 (внебольничная пневмония)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СанПиН 3.3686-21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Руководство Р 3.5.1.4025-24 "Использование ультрафиолетового бактерицидного излучения для обеззараживания воздуха в помещениях« (утв. Федеральной службой по надзору в сфере защиты прав потребителей и благополучия человека 31 мая 2024 г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121941" y="5561980"/>
            <a:ext cx="5832648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58350" y="5634858"/>
            <a:ext cx="5796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п. 7.1. В помещениях с УФ-установками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ведется журнал учета работы УФ-установки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827584" y="980728"/>
            <a:ext cx="82089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894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48544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Рекомендуемая форма журнала работы УФ-установки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 организации назначает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лиц, ответственных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 эксплуатацию и сохранность УФ-установки, ведение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журнала.</a:t>
            </a:r>
          </a:p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первой части журнала указывается: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Наименование и габариты помещения, номер и место расположения УФ-установки;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Номер и дата акта ввода УФ-установки в эксплуатацию;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Тип и модель УФ-установки;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Наличие средств индивидуальной защиты (СИЗ) (лицевые маски, очки, перчатки) при работе с УФ-установкой открытого типа;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Условия обеззараживания (в присутствии или отсутствие людей);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Длительность и режим облучения (непрерывный или повторно-кратковременный и интервал между сеансами облучения);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Вид микроорганизма (например, БГКП, S.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aureus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по которому выбирается приоритетный режим;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Срок плановой замены УФ-ламп (прогоревших установленный срок службы).</a:t>
            </a:r>
          </a:p>
          <a:p>
            <a:pPr marL="171450" indent="-17145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 второй части журнала указывается перечень контролируемых параметров УФ-установки.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58A30-BBD2-4E05-A067-4F40B555464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91587"/>
              </p:ext>
            </p:extLst>
          </p:nvPr>
        </p:nvGraphicFramePr>
        <p:xfrm>
          <a:off x="1142791" y="5153700"/>
          <a:ext cx="7187555" cy="1127760"/>
        </p:xfrm>
        <a:graphic>
          <a:graphicData uri="http://schemas.openxmlformats.org/drawingml/2006/table">
            <a:tbl>
              <a:tblPr/>
              <a:tblGrid>
                <a:gridCol w="573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0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8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24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 эффективной работы установки, указанное в паспорте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включения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 работы (продолжительность)/ количество включений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Показатели индикатора (при его наличии)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Дата замены лампы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06050" y="4576353"/>
            <a:ext cx="479599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72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Журнал учета работы УФ-установки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11237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4696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3662</TotalTime>
  <Words>1290</Words>
  <Application>Microsoft Office PowerPoint</Application>
  <PresentationFormat>Экран (4:3)</PresentationFormat>
  <Paragraphs>170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Wingdings</vt:lpstr>
      <vt:lpstr>Тема Office</vt:lpstr>
      <vt:lpstr>Перечень документов при организации профилактических и противоэпидемических мероприятий в дошкольных образовательных организациях </vt:lpstr>
      <vt:lpstr>Презентация PowerPoint</vt:lpstr>
      <vt:lpstr>Презентация PowerPoint</vt:lpstr>
      <vt:lpstr>Презентация PowerPoint</vt:lpstr>
      <vt:lpstr>Учет инфекционных заболеваний (форма 060/у)</vt:lpstr>
      <vt:lpstr>Презентация PowerPoint</vt:lpstr>
      <vt:lpstr>Медицинское наблюдение</vt:lpstr>
      <vt:lpstr>Обеззараживание воздуха</vt:lpstr>
      <vt:lpstr>Презентация PowerPoint</vt:lpstr>
      <vt:lpstr>Утренний «фильтр»</vt:lpstr>
      <vt:lpstr>Проветривание</vt:lpstr>
      <vt:lpstr>Мытье игрушек</vt:lpstr>
      <vt:lpstr>Осмотр на педикулез</vt:lpstr>
      <vt:lpstr>УПРАВЛЕНИЕ ФЕДЕРАЛЬНОЙ СЛУЖБЫ ПО НАДЗОРУ В СФЕРЕ ЗАЩИТЫ ПРАВ ПОТРЕБИТЕЛЕЙ И БЛАГОПОЛУЧИЯ  ЧЕЛОВЕКА ПО РЕСПУБЛИКЕ ТАТАРСТАН </vt:lpstr>
    </vt:vector>
  </TitlesOfParts>
  <Company>RPN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494</cp:revision>
  <cp:lastPrinted>2015-06-04T11:40:55Z</cp:lastPrinted>
  <dcterms:created xsi:type="dcterms:W3CDTF">2015-05-27T10:48:38Z</dcterms:created>
  <dcterms:modified xsi:type="dcterms:W3CDTF">2025-08-19T17:17:45Z</dcterms:modified>
</cp:coreProperties>
</file>