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2"/>
  </p:notesMasterIdLst>
  <p:sldIdLst>
    <p:sldId id="520" r:id="rId2"/>
    <p:sldId id="557" r:id="rId3"/>
    <p:sldId id="552" r:id="rId4"/>
    <p:sldId id="553" r:id="rId5"/>
    <p:sldId id="562" r:id="rId6"/>
    <p:sldId id="559" r:id="rId7"/>
    <p:sldId id="564" r:id="rId8"/>
    <p:sldId id="566" r:id="rId9"/>
    <p:sldId id="569" r:id="rId10"/>
    <p:sldId id="570" r:id="rId11"/>
  </p:sldIdLst>
  <p:sldSz cx="9144000" cy="5143500" type="screen16x9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53"/>
    <a:srgbClr val="006600"/>
    <a:srgbClr val="A8246E"/>
    <a:srgbClr val="009900"/>
    <a:srgbClr val="008000"/>
    <a:srgbClr val="5DFFA6"/>
    <a:srgbClr val="B2C7E0"/>
    <a:srgbClr val="DBE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76167" autoAdjust="0"/>
  </p:normalViewPr>
  <p:slideViewPr>
    <p:cSldViewPr>
      <p:cViewPr varScale="1">
        <p:scale>
          <a:sx n="88" d="100"/>
          <a:sy n="88" d="100"/>
        </p:scale>
        <p:origin x="1354" y="72"/>
      </p:cViewPr>
      <p:guideLst>
        <p:guide orient="horz" pos="2164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45659" cy="493633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3"/>
            <a:ext cx="2945659" cy="493633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r">
              <a:defRPr sz="1200"/>
            </a:lvl1pPr>
          </a:lstStyle>
          <a:p>
            <a:fld id="{868046F2-944B-4F90-BD18-F60E57C1B3F9}" type="datetimeFigureOut">
              <a:rPr lang="ru-RU" smtClean="0"/>
              <a:t>14.11.2023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1" rIns="91421" bIns="4571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21" tIns="45711" rIns="91421" bIns="4571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377319"/>
            <a:ext cx="2945659" cy="493633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377319"/>
            <a:ext cx="2945659" cy="493633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r">
              <a:defRPr sz="1200"/>
            </a:lvl1pPr>
          </a:lstStyle>
          <a:p>
            <a:fld id="{466CA857-7694-4636-8871-A9C2DD9E79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01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2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Нас удивило, что по результатам опроса учителей Татарстана, не все знают о реформе по снижению нагрузке, о законе,</a:t>
            </a:r>
            <a:r>
              <a:rPr lang="ru-RU" baseline="0" dirty="0" smtClean="0"/>
              <a:t> о 5 документах, о горячей </a:t>
            </a:r>
            <a:r>
              <a:rPr lang="ru-RU" baseline="0" dirty="0" err="1" smtClean="0"/>
              <a:t>линнии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Поэтому мы начали мероприятия по информированию педагогов.</a:t>
            </a:r>
            <a:endParaRPr lang="ru-RU" dirty="0" smtClean="0"/>
          </a:p>
          <a:p>
            <a:r>
              <a:rPr lang="ru-RU" dirty="0" smtClean="0"/>
              <a:t>2 телепередачи;</a:t>
            </a:r>
          </a:p>
          <a:p>
            <a:r>
              <a:rPr lang="ru-RU" dirty="0" smtClean="0"/>
              <a:t>170</a:t>
            </a:r>
            <a:r>
              <a:rPr lang="ru-RU" baseline="0" dirty="0" smtClean="0"/>
              <a:t> публикаций в региональных СМИ, в каждом районе,</a:t>
            </a:r>
          </a:p>
          <a:p>
            <a:r>
              <a:rPr lang="ru-RU" baseline="0" dirty="0" smtClean="0"/>
              <a:t>Постоянные посты в Г.П. (каждая школа, Д.С., СПО и т.д.);</a:t>
            </a:r>
          </a:p>
          <a:p>
            <a:r>
              <a:rPr lang="ru-RU" baseline="0" dirty="0" smtClean="0"/>
              <a:t>Каждому педагогу индивидуальное сообщение по горячей линии в </a:t>
            </a:r>
            <a:r>
              <a:rPr lang="ru-RU" baseline="0" dirty="0" err="1" smtClean="0"/>
              <a:t>Сферуме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831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Было принято решение проанализировать региональные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возможности по сокращению нагрузки.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первую очередь начали с себя, с министерства.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Сократили отчеты регионального значения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Сократили все региональные контрольные работы, внесли изменения в РСОКО.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Муниципальные К.Р. начали пропускать через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сето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комиссии министерства. Задача комиссии проверка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актиуальности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потребности,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дублированность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уже существующих оценочных процедур.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2021/2022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уч.год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на согласование поступило 70 муниципальных контрольных работ из 7 районов РТ, из них 23 согласовано (32,8%), 47 не согласовано (67,2%)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2022/2023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уч.год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на согласование поступило 10 муниципальных контрольных работ из 3 районов – не согласованы все.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693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Министерство образования и науки Республики Татарстан поступило из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Министерства просвещения РФ и Министерства науки и высшего образования РФ 227 писем (2022 г.) 206 писем (2023 г.).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 1,1 единицу.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77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провели опрос школ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школа с района) сколько входящих документов было в сентябре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 и в сентябре 2023. И что  у нас получилось: в некоторых районах входящих документов стало больше!! </a:t>
            </a:r>
            <a:endPara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значение ˂ 1,0  значит входящих писем стало больше чем в 2022 году. (розовый) 15 районов из 48, что составляет 31%!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значение =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1,0, осталось на прежнем уровне (желтый)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значение &gt; 1,0 &lt; 1,4,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 столько раз ниже чем в прошлом году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значение &gt; 1,4, сократилось в 1,5 и больше раза!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93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одно направление исследования, которое вызвало противоречие при обсуждении. Это ежегодно увеличивающееся повышение квалификаций.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 сомнения, образование этот процесс, который нельзя останавливать, тем более самообразование по профессиональным компетенциям. Но, хочу обратить внимание на некоторые искажения, которые, как нам кажется возникли, при повышении квалификации.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Во-первых, курсов стало очень много и настораживает, что они носят обязательный характер. Каждый курс разработан и курируется авторитетным ведомством, а потом контролируется % прохождения и в некоторых ситуациях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рейтингуется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Подобный управленческий механизм безусловно эффективный и мы стараемся выполнить поставленные задачи. Но, постоянное повышение квалификации вызывает замешательство у учительского сообщества, поскольку перевыполняется показатель из закона 1 раз в 3 года.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Во-вторых, практически все курсы повышения квалификации проводятся в учебное время, что пагубно сказывается как на уроке, так и на повышении квалификации. Иногда курсы пересекаются друг с другом. Дистанционный формат, который по сути должен позволить повышать квалификацию без отрыва от работы, свою функцию не выполняет.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051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155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Встречи и общение с учителями возможно и не отражает целиком всю картину, но, тем не менее достаточно, чтобы высказать мнение некоторых их них.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Часть учителей, а возможно большинство из-них воспринимают реформу о снижении нагрузки как абсолютную, а не как цель исключить из практики ненужную, лишнюю, устаревшую не педагогическую документацию.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Так, например, ряд учителей поясняя, почему они не заметили снижение своей бюрократической нагрузки ответили, что продолжают проверять такое же количество рабочих тетрадей, проводить такое же количество урочных и внеурочных мероприятий.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учителя, которые ответили, что их нагрузка увеличилась, также связали это не с бюрократической нагрузкой, а с увеличением количества преподаваемых часов в новом учебном году.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этом вопросе заложена проблема дефицита кадров. Поэтому некоторые учителя вынуждены брать на себя двойную нагрузку по предмету (до 2-х ставок), два класса классного руководства, работать в две смены и т.д.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этом, забывают отметить, что за дополнительной работой в этом случае следует дополнительная пропорциональная оплата. Естественно нагрузка увеличивается, но, и увеличивается и плата.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 и третья категория учителей при ответе на вопросы по снижению нагрузки руководствовалось принципом «проси больше, дадут меньше».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ответим да, то, скажут, что не работают, необходимо нагрузить, поэтому этот вопрос носит больше эмоциональные, чем рациональный характер. Ну, кто из нас, проработавший в образовании ответит, что у нас работы мало, так же и учителя.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12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9353-59B3-41D4-A1A9-DC36E0CFDD13}" type="datetime1">
              <a:rPr lang="ru-RU" smtClean="0"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45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92BE-808A-414F-AD5F-AEE5D3A9CEA8}" type="datetime1">
              <a:rPr lang="ru-RU" smtClean="0"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99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58C6-E46C-428F-ABEE-3593A2D07975}" type="datetime1">
              <a:rPr lang="ru-RU" smtClean="0"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42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0A5D-9805-43FA-9255-6400C57A3AC5}" type="datetime1">
              <a:rPr lang="ru-RU" smtClean="0"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64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774A-4755-4C13-96F3-4FC371D4284E}" type="datetime1">
              <a:rPr lang="ru-RU" smtClean="0"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24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3466-641E-44E7-9A05-B89B6B0207ED}" type="datetime1">
              <a:rPr lang="ru-RU" smtClean="0"/>
              <a:t>14.11.2023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60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FC2D-38A6-4D8B-8B37-4B7EC6CF721F}" type="datetime1">
              <a:rPr lang="ru-RU" smtClean="0"/>
              <a:t>14.11.2023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46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3D3D-E080-4E59-8BE3-528D038019C5}" type="datetime1">
              <a:rPr lang="ru-RU" smtClean="0"/>
              <a:t>14.11.2023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06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920C-B0CF-4CB3-A3D4-8DD2C3948F8A}" type="datetime1">
              <a:rPr lang="ru-RU" smtClean="0"/>
              <a:t>14.11.2023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30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A621-1EA3-4D43-B93C-E3EAB5876F0E}" type="datetime1">
              <a:rPr lang="ru-RU" smtClean="0"/>
              <a:t>14.11.2023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06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71C5-520E-4302-A0B1-440D127E6EE5}" type="datetime1">
              <a:rPr lang="ru-RU" smtClean="0"/>
              <a:t>14.11.2023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14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807524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6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867B1-6445-4213-9600-44A6D43D5580}" type="datetime1">
              <a:rPr lang="ru-RU" smtClean="0"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10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14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91630"/>
            <a:ext cx="8075240" cy="157733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Бюрократическая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нагрузка педагога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(региональный опыт)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140" y="103025"/>
            <a:ext cx="1086684" cy="53811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27351C-0C9D-4AE3-9014-9268DE765EC8}"/>
              </a:ext>
            </a:extLst>
          </p:cNvPr>
          <p:cNvSpPr/>
          <p:nvPr/>
        </p:nvSpPr>
        <p:spPr>
          <a:xfrm>
            <a:off x="5303520" y="4011910"/>
            <a:ext cx="3751260" cy="791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Музипов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Р.Г.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Республики Татарстан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1851670"/>
            <a:ext cx="6092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Благодарю за внимание!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81264"/>
            <a:ext cx="801958" cy="4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8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1454" y="-17062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pic>
        <p:nvPicPr>
          <p:cNvPr id="6146" name="Picture 2" descr="https://tatarstan.ru/file/news/2181_n224023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71" y="3583812"/>
            <a:ext cx="2483344" cy="139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71" y="117922"/>
            <a:ext cx="4608512" cy="1388323"/>
          </a:xfrm>
          <a:prstGeom prst="rect">
            <a:avLst/>
          </a:prstGeom>
        </p:spPr>
      </p:pic>
      <p:sp>
        <p:nvSpPr>
          <p:cNvPr id="7" name="AutoShape 4" descr="blob:https://web.whatsapp.com/bba66253-ed4e-40d4-a828-ba82aec659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84525"/>
            <a:ext cx="2448272" cy="13870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1707654"/>
            <a:ext cx="4069284" cy="15022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2043494"/>
            <a:ext cx="2976817" cy="8305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2912" y="2952575"/>
            <a:ext cx="3043263" cy="5146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0372" y="3583812"/>
            <a:ext cx="2908573" cy="7287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2912" y="4353558"/>
            <a:ext cx="2452713" cy="6179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2912" y="440879"/>
            <a:ext cx="1401376" cy="14648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0995" y="43363"/>
            <a:ext cx="801958" cy="406286"/>
          </a:xfrm>
          <a:prstGeom prst="rect">
            <a:avLst/>
          </a:prstGeom>
        </p:spPr>
      </p:pic>
      <p:pic>
        <p:nvPicPr>
          <p:cNvPr id="1026" name="Picture 2" descr="https://sun9-31.userapi.com/impg/pT_G7Dsb3tkyL6HcSo02xGesSQKXS17fDprgWg/uNBodsZF1mg.jpg?size=604x233&amp;quality=96&amp;sign=cf55db555f87dd0d016316f049a5452c&amp;c_uniq_tag=OEqyyZ-6l-EpbvmwHkYt6JGKJHlx1BSMN1E9YpfaqCc&amp;type=albu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64" y="642516"/>
            <a:ext cx="1800200" cy="119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0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7" name="AutoShape 4" descr="blob:https://web.whatsapp.com/41b46ce1-c63d-408a-af8e-86529ed0766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6" y="351070"/>
            <a:ext cx="3641317" cy="42497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329241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Принятые меры: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Было </a:t>
            </a:r>
            <a:r>
              <a:rPr lang="ru-RU" b="1" dirty="0" smtClean="0">
                <a:solidFill>
                  <a:srgbClr val="002060"/>
                </a:solidFill>
              </a:rPr>
              <a:t>56</a:t>
            </a:r>
            <a:r>
              <a:rPr lang="ru-RU" dirty="0" smtClean="0">
                <a:solidFill>
                  <a:srgbClr val="002060"/>
                </a:solidFill>
              </a:rPr>
              <a:t> отчетных форм;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Стало </a:t>
            </a:r>
            <a:r>
              <a:rPr lang="ru-RU" b="1" dirty="0" smtClean="0">
                <a:solidFill>
                  <a:srgbClr val="002060"/>
                </a:solidFill>
              </a:rPr>
              <a:t>37</a:t>
            </a:r>
            <a:r>
              <a:rPr lang="ru-RU" dirty="0" smtClean="0">
                <a:solidFill>
                  <a:srgbClr val="002060"/>
                </a:solidFill>
              </a:rPr>
              <a:t> отчетных форм;</a:t>
            </a:r>
          </a:p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отчетных форм сократили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(не объединяли)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Исключили все региональные К.Р.: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М.К.Р. проходят региональное фильтр: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2022 – отказано 67,2%;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2023 – отказано – 100%.</a:t>
            </a:r>
          </a:p>
          <a:p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925" y="97773"/>
            <a:ext cx="801958" cy="4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5007" y="0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567871"/>
              </p:ext>
            </p:extLst>
          </p:nvPr>
        </p:nvGraphicFramePr>
        <p:xfrm>
          <a:off x="539552" y="1131590"/>
          <a:ext cx="8527277" cy="259228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13191">
                  <a:extLst>
                    <a:ext uri="{9D8B030D-6E8A-4147-A177-3AD203B41FA5}">
                      <a16:colId xmlns:a16="http://schemas.microsoft.com/office/drawing/2014/main" val="3147878702"/>
                    </a:ext>
                  </a:extLst>
                </a:gridCol>
                <a:gridCol w="695184">
                  <a:extLst>
                    <a:ext uri="{9D8B030D-6E8A-4147-A177-3AD203B41FA5}">
                      <a16:colId xmlns:a16="http://schemas.microsoft.com/office/drawing/2014/main" val="2388965364"/>
                    </a:ext>
                  </a:extLst>
                </a:gridCol>
                <a:gridCol w="551696">
                  <a:extLst>
                    <a:ext uri="{9D8B030D-6E8A-4147-A177-3AD203B41FA5}">
                      <a16:colId xmlns:a16="http://schemas.microsoft.com/office/drawing/2014/main" val="3285186328"/>
                    </a:ext>
                  </a:extLst>
                </a:gridCol>
                <a:gridCol w="724467">
                  <a:extLst>
                    <a:ext uri="{9D8B030D-6E8A-4147-A177-3AD203B41FA5}">
                      <a16:colId xmlns:a16="http://schemas.microsoft.com/office/drawing/2014/main" val="1977392611"/>
                    </a:ext>
                  </a:extLst>
                </a:gridCol>
                <a:gridCol w="688155">
                  <a:extLst>
                    <a:ext uri="{9D8B030D-6E8A-4147-A177-3AD203B41FA5}">
                      <a16:colId xmlns:a16="http://schemas.microsoft.com/office/drawing/2014/main" val="3647294478"/>
                    </a:ext>
                  </a:extLst>
                </a:gridCol>
                <a:gridCol w="726810">
                  <a:extLst>
                    <a:ext uri="{9D8B030D-6E8A-4147-A177-3AD203B41FA5}">
                      <a16:colId xmlns:a16="http://schemas.microsoft.com/office/drawing/2014/main" val="3814864112"/>
                    </a:ext>
                  </a:extLst>
                </a:gridCol>
                <a:gridCol w="626076">
                  <a:extLst>
                    <a:ext uri="{9D8B030D-6E8A-4147-A177-3AD203B41FA5}">
                      <a16:colId xmlns:a16="http://schemas.microsoft.com/office/drawing/2014/main" val="3206274601"/>
                    </a:ext>
                  </a:extLst>
                </a:gridCol>
                <a:gridCol w="685228">
                  <a:extLst>
                    <a:ext uri="{9D8B030D-6E8A-4147-A177-3AD203B41FA5}">
                      <a16:colId xmlns:a16="http://schemas.microsoft.com/office/drawing/2014/main" val="1050280829"/>
                    </a:ext>
                  </a:extLst>
                </a:gridCol>
                <a:gridCol w="603235">
                  <a:extLst>
                    <a:ext uri="{9D8B030D-6E8A-4147-A177-3AD203B41FA5}">
                      <a16:colId xmlns:a16="http://schemas.microsoft.com/office/drawing/2014/main" val="1859748373"/>
                    </a:ext>
                  </a:extLst>
                </a:gridCol>
                <a:gridCol w="638374">
                  <a:extLst>
                    <a:ext uri="{9D8B030D-6E8A-4147-A177-3AD203B41FA5}">
                      <a16:colId xmlns:a16="http://schemas.microsoft.com/office/drawing/2014/main" val="2608191173"/>
                    </a:ext>
                  </a:extLst>
                </a:gridCol>
                <a:gridCol w="637203">
                  <a:extLst>
                    <a:ext uri="{9D8B030D-6E8A-4147-A177-3AD203B41FA5}">
                      <a16:colId xmlns:a16="http://schemas.microsoft.com/office/drawing/2014/main" val="3319780659"/>
                    </a:ext>
                  </a:extLst>
                </a:gridCol>
                <a:gridCol w="657701">
                  <a:extLst>
                    <a:ext uri="{9D8B030D-6E8A-4147-A177-3AD203B41FA5}">
                      <a16:colId xmlns:a16="http://schemas.microsoft.com/office/drawing/2014/main" val="1935912848"/>
                    </a:ext>
                  </a:extLst>
                </a:gridCol>
                <a:gridCol w="679957">
                  <a:extLst>
                    <a:ext uri="{9D8B030D-6E8A-4147-A177-3AD203B41FA5}">
                      <a16:colId xmlns:a16="http://schemas.microsoft.com/office/drawing/2014/main" val="368148354"/>
                    </a:ext>
                  </a:extLst>
                </a:gridCol>
              </a:tblGrid>
              <a:tr h="1595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Сентябрь 2022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Октябрь 2022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Ноябрь 2022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Декабрь 2022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Январь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Февраль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Март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Апрель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Май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Июнь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Июль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Август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Сентябрь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extLst>
                  <a:ext uri="{0D108BD9-81ED-4DB2-BD59-A6C34878D82A}">
                    <a16:rowId xmlns:a16="http://schemas.microsoft.com/office/drawing/2014/main" val="3805861433"/>
                  </a:ext>
                </a:extLst>
              </a:tr>
              <a:tr h="9971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230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137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extLst>
                  <a:ext uri="{0D108BD9-81ED-4DB2-BD59-A6C34878D82A}">
                    <a16:rowId xmlns:a16="http://schemas.microsoft.com/office/drawing/2014/main" val="3709498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5400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Сокращение исходящих писем в адрес отделов/управлений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827584" y="3867894"/>
            <a:ext cx="8208912" cy="720080"/>
          </a:xfrm>
          <a:prstGeom prst="curved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0743" y="4199870"/>
            <a:ext cx="124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2.2 раза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60358"/>
            <a:ext cx="801958" cy="4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00762"/>
            <a:ext cx="3960440" cy="71418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Входящие письма ШКОЛ</a:t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690058"/>
              </p:ext>
            </p:extLst>
          </p:nvPr>
        </p:nvGraphicFramePr>
        <p:xfrm>
          <a:off x="1303717" y="830393"/>
          <a:ext cx="6690926" cy="4147261"/>
        </p:xfrm>
        <a:graphic>
          <a:graphicData uri="http://schemas.openxmlformats.org/drawingml/2006/table">
            <a:tbl>
              <a:tblPr/>
              <a:tblGrid>
                <a:gridCol w="352154">
                  <a:extLst>
                    <a:ext uri="{9D8B030D-6E8A-4147-A177-3AD203B41FA5}">
                      <a16:colId xmlns:a16="http://schemas.microsoft.com/office/drawing/2014/main" val="1647812929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3387898323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1500116168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1578483919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1061852515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491145480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2082634025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3576614350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601317325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2959756640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3114773248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693505142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1141081325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296343685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3074663484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2769544678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1641239659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1635416874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12327820"/>
                    </a:ext>
                  </a:extLst>
                </a:gridCol>
              </a:tblGrid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Балтасинский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505113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378627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888747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94340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Атнинскй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Кукморский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12267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543004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173001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250887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Высокогорский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Авиастроит.-</a:t>
                      </a:r>
                    </a:p>
                    <a:p>
                      <a:pPr algn="ctr" fontAlgn="ctr"/>
                      <a:r>
                        <a:rPr lang="ru-RU" sz="7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Ново-Савин.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Кировский</a:t>
                      </a: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Московский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Арский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Сабинский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Агрызский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18797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171077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997143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104229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Зеленодольский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Вахитовский-Приволжский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Советский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Пестречинский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Тюлячинский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Елабужский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Менделеевский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Мензелинский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Актанышский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291655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650097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120432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973679"/>
                  </a:ext>
                </a:extLst>
              </a:tr>
              <a:tr h="113678"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Кайбицкий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Верхнеуслонский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Лаишевский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Рыбно-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лободский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Мамадышский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Нижнекамский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Тукаевский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Набережные Челны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343537"/>
                  </a:ext>
                </a:extLst>
              </a:tr>
              <a:tr h="11367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732166"/>
                  </a:ext>
                </a:extLst>
              </a:tr>
              <a:tr h="11367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975456"/>
                  </a:ext>
                </a:extLst>
              </a:tr>
              <a:tr h="11367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674367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Апастовский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Камско-Устьинский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Алексеевский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Чистопольский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Новошешминск.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Заинский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Сармановский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Муслюмовский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163588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892057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258084"/>
                  </a:ext>
                </a:extLst>
              </a:tr>
              <a:tr h="168531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815177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Буинский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Спасский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Алькеевский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Аксубаевский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Черемшанский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Альметьевский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Азнакаевский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32275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91619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445373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403000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Дрожжановский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Тетюшский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Нурлатский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Лениногорский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Бугульминский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Ютазинский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760333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17823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403009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08145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Бавлинский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180099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471832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301555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495699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643" y="106495"/>
            <a:ext cx="801958" cy="4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2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7AD41E-D70E-46B6-A5FB-9E385BD2A583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601663" y="-6350"/>
            <a:ext cx="584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</a:rPr>
              <a:t>Календарь диктантов на 2023 год (2 полугодие)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139196"/>
              </p:ext>
            </p:extLst>
          </p:nvPr>
        </p:nvGraphicFramePr>
        <p:xfrm>
          <a:off x="755576" y="421489"/>
          <a:ext cx="8208144" cy="3992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869">
                  <a:extLst>
                    <a:ext uri="{9D8B030D-6E8A-4147-A177-3AD203B41FA5}">
                      <a16:colId xmlns:a16="http://schemas.microsoft.com/office/drawing/2014/main" val="848947340"/>
                    </a:ext>
                  </a:extLst>
                </a:gridCol>
                <a:gridCol w="1952356">
                  <a:extLst>
                    <a:ext uri="{9D8B030D-6E8A-4147-A177-3AD203B41FA5}">
                      <a16:colId xmlns:a16="http://schemas.microsoft.com/office/drawing/2014/main" val="1378041137"/>
                    </a:ext>
                  </a:extLst>
                </a:gridCol>
                <a:gridCol w="2041100">
                  <a:extLst>
                    <a:ext uri="{9D8B030D-6E8A-4147-A177-3AD203B41FA5}">
                      <a16:colId xmlns:a16="http://schemas.microsoft.com/office/drawing/2014/main" val="474540003"/>
                    </a:ext>
                  </a:extLst>
                </a:gridCol>
                <a:gridCol w="2439819">
                  <a:extLst>
                    <a:ext uri="{9D8B030D-6E8A-4147-A177-3AD203B41FA5}">
                      <a16:colId xmlns:a16="http://schemas.microsoft.com/office/drawing/2014/main" val="3207031961"/>
                    </a:ext>
                  </a:extLst>
                </a:gridCol>
              </a:tblGrid>
              <a:tr h="3782293">
                <a:tc>
                  <a:txBody>
                    <a:bodyPr/>
                    <a:lstStyle/>
                    <a:p>
                      <a:r>
                        <a:rPr lang="ru-RU" sz="800" b="1" u="none" dirty="0" smtClean="0">
                          <a:solidFill>
                            <a:schemeClr val="tx1"/>
                          </a:solidFill>
                        </a:rPr>
                        <a:t>Сентябрь</a:t>
                      </a:r>
                    </a:p>
                    <a:p>
                      <a:r>
                        <a:rPr lang="ru-RU" sz="800" b="1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1 по 14 сентября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Атомный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8 сентября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Финансовый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11 по 18 сентября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Экологический диктант «</a:t>
                      </a:r>
                      <a:r>
                        <a:rPr lang="ru-RU" sz="800" b="0" u="sng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ЭкоТолк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»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13 сентября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Диктант по информационным технологиям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23 сентября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Литературный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25 по 30 сентября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Диктант здоровья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28 сентября по 5 октября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Контрольная «Выходи решать»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29 сентября по 15 октября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Цифровой диктант</a:t>
                      </a:r>
                      <a:endParaRPr lang="ru-RU" sz="8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3 сентября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Диктант Победы 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10 по 12 сентября 2023 года – </a:t>
                      </a:r>
                      <a:r>
                        <a:rPr lang="ru-RU" sz="800" b="0" u="sng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Татарча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диктант (Диктант на татарском языке)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19 сентября по 4 октября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Налоговый диктант</a:t>
                      </a:r>
                      <a:endParaRPr lang="ru-RU" sz="8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3" marB="4571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u="none" dirty="0" smtClean="0">
                          <a:solidFill>
                            <a:schemeClr val="tx1"/>
                          </a:solidFill>
                        </a:rPr>
                        <a:t>Октябрь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19 сентября по 4 октября 2023 года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– Налоговый диктант 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28 сентября по 5 октября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Контрольная «Выходи решать»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со 2 по 6 октября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Есенинский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10 октября 2023 года – </a:t>
                      </a:r>
                      <a:r>
                        <a:rPr lang="ru-RU" sz="800" b="0" u="sng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Лезги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10 октября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Диктант по английскому языку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11 октября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Экономический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13 по 28 октября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Налоговый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15 октября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Краеведческий диктант в Алтайском крае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16 октября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Педагогический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27 октября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Диктант обороны Тулы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Музыкальный диктант</a:t>
                      </a:r>
                    </a:p>
                  </a:txBody>
                  <a:tcPr marL="91432" marR="91432" marT="45713" marB="4571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u="none" dirty="0" smtClean="0">
                          <a:solidFill>
                            <a:schemeClr val="tx1"/>
                          </a:solidFill>
                        </a:rPr>
                        <a:t>Ноябрь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 1 ноября до 1 декабря 2023 года – Диктант по искусственному интеллекту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 3 по 7 ноября 2023 года – Этнографический диктант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 4 по 20 ноября 2023 года – </a:t>
                      </a:r>
                      <a:r>
                        <a:rPr lang="ru-RU" sz="800" b="0" u="sng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Гриновский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диктант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 8 по 21 ноября 2023 года – Изобразительный диктант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 8 ноября по 24 декабря 2023 года – Культурный марафон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 10 по 14 ноября 2023 года – Социологический диктант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 13 ноября 2023 года – Тренировочный тест Географического диктанта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 11 по 27 ноября 2023 года – Экологический диктант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 18 ноября по 11 декабря 2023 года – Е-диктант ЖКХ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 14 по 24 ноября 2023 года – Географический диктант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 19 по 22 ноября 2023 года – </a:t>
                      </a:r>
                      <a:r>
                        <a:rPr lang="ru-RU" sz="800" b="0" u="sng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Далевский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диктант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 22 по 26 ноября 2023 года – Финансовый диктант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29 ноября 2023 года – Некрасовский диктант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 30 ноября по 7 декабря 2023 года – </a:t>
                      </a:r>
                      <a:r>
                        <a:rPr lang="ru-RU" sz="800" b="0" u="sng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Кибердиктант</a:t>
                      </a:r>
                      <a:endParaRPr lang="ru-RU" sz="800" b="0" u="sng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2" marR="91432" marT="45713" marB="4571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u="none" dirty="0" smtClean="0">
                          <a:solidFill>
                            <a:schemeClr val="tx1"/>
                          </a:solidFill>
                        </a:rPr>
                        <a:t>Декабрь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до 7 декабря 2023 года – </a:t>
                      </a:r>
                      <a:r>
                        <a:rPr lang="ru-RU" sz="800" b="0" u="sng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Кибердиктант</a:t>
                      </a:r>
                      <a:endParaRPr lang="ru-RU" sz="800" b="0" u="sng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до 11 декабря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Е-диктант ЖКХ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1 декабря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Областной Дореволюционный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1 по 5 декабря 2023 года – </a:t>
                      </a:r>
                      <a:r>
                        <a:rPr lang="ru-RU" sz="800" b="0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Пермский Географический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1 по 19 декабря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Технологический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3 по 5 декабря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Казачий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3 по 12 декабря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Правовой Юридический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6 по 12 декабря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Всеобщий диктант по общественному здоровью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7 декабря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Всероссийский диктант по английскому языку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9 до 10 декабря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Архивный диктант «Взгляд в прошлое» или «Югорский архивный диктант: взгляд в прошлое»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9 по 11 декабря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Антикоррупционный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10 по 12 декабря 2023 года – </a:t>
                      </a:r>
                      <a:r>
                        <a:rPr lang="ru-RU" sz="800" b="0" u="sng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Акмуллинский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12 декабря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Конституционный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17 по 19 декабря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Астрономический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22 по 26 декабря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Интеллектуальный краеведческий диктант «Московский код»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до 24 декабря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Культурный марафон</a:t>
                      </a:r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91432" marR="91432" marT="45713" marB="4571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74467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436464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a typeface="Calibri" panose="020F0502020204030204" pitchFamily="34" charset="0"/>
              </a:rPr>
              <a:t>С</a:t>
            </a:r>
            <a:r>
              <a:rPr lang="ru-RU" sz="18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огласно календарю всероссийских диктантов на 2023 год предусмотрено </a:t>
            </a:r>
            <a:r>
              <a:rPr lang="ru-RU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104</a:t>
            </a:r>
            <a:r>
              <a:rPr lang="ru-RU" sz="18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таких мероприятия.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15203"/>
            <a:ext cx="801958" cy="4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54321"/>
            <a:ext cx="7931224" cy="29167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2000" dirty="0">
                <a:solidFill>
                  <a:schemeClr val="tx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квалификации педагогических работников</a:t>
            </a:r>
            <a:r>
              <a:rPr lang="ru-RU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51671"/>
            <a:ext cx="7931224" cy="274295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января - </a:t>
            </a:r>
            <a:r>
              <a:rPr lang="ru-RU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октябрь 2023 </a:t>
            </a:r>
            <a:r>
              <a:rPr lang="ru-RU" sz="18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года</a:t>
            </a:r>
            <a:r>
              <a:rPr lang="ru-RU" i="1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pic>
        <p:nvPicPr>
          <p:cNvPr id="6" name="Picture 2" descr="https://mon.tatarstan.ru/file/mon/Image/%D0%A1%D0%BD%D0%B8%D0%BC%D0%BE%D0%BA%20%D1%8D%D0%BA%D1%80%D0%B0%D0%BD%D0%B0%202023-03-09%20122310.jpg">
            <a:extLst>
              <a:ext uri="{FF2B5EF4-FFF2-40B4-BE49-F238E27FC236}">
                <a16:creationId xmlns:a16="http://schemas.microsoft.com/office/drawing/2014/main" id="{91ED5C6A-E1E6-49C7-8B27-8FCB294F3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730" y="147485"/>
            <a:ext cx="982078" cy="47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низ 7"/>
          <p:cNvSpPr/>
          <p:nvPr/>
        </p:nvSpPr>
        <p:spPr>
          <a:xfrm rot="3178520">
            <a:off x="3126058" y="2215967"/>
            <a:ext cx="205175" cy="10020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трелка вниз 8"/>
          <p:cNvSpPr/>
          <p:nvPr/>
        </p:nvSpPr>
        <p:spPr>
          <a:xfrm rot="18493345">
            <a:off x="5856387" y="2218188"/>
            <a:ext cx="210206" cy="9882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86738" y="3193264"/>
            <a:ext cx="2160240" cy="818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24 предложения из </a:t>
            </a:r>
            <a:r>
              <a:rPr lang="ru-RU" sz="1200" b="1" dirty="0" err="1" smtClean="0">
                <a:solidFill>
                  <a:schemeClr val="tx1"/>
                </a:solidFill>
              </a:rPr>
              <a:t>Минпроса</a:t>
            </a:r>
            <a:r>
              <a:rPr lang="ru-RU" sz="1200" b="1" dirty="0" smtClean="0">
                <a:solidFill>
                  <a:schemeClr val="tx1"/>
                </a:solidFill>
              </a:rPr>
              <a:t> РФ и подведомственных организаций</a:t>
            </a:r>
            <a:endParaRPr lang="ru-RU" sz="1200" b="1" dirty="0">
              <a:solidFill>
                <a:schemeClr val="tx1"/>
              </a:solidFill>
            </a:endParaRPr>
          </a:p>
          <a:p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64088" y="3262915"/>
            <a:ext cx="2304256" cy="7489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152 </a:t>
            </a:r>
            <a:r>
              <a:rPr lang="ru-RU" sz="1200" b="1" dirty="0">
                <a:solidFill>
                  <a:schemeClr val="tx1"/>
                </a:solidFill>
              </a:rPr>
              <a:t>предложения из </a:t>
            </a:r>
            <a:r>
              <a:rPr lang="ru-RU" sz="1200" b="1" dirty="0" smtClean="0">
                <a:solidFill>
                  <a:schemeClr val="tx1"/>
                </a:solidFill>
              </a:rPr>
              <a:t>иных организаций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4011910"/>
            <a:ext cx="6840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i="1" dirty="0" smtClean="0">
              <a:solidFill>
                <a:srgbClr val="C00000"/>
              </a:solidFill>
            </a:endParaRPr>
          </a:p>
          <a:p>
            <a:endParaRPr lang="ru-RU" sz="1200" i="1" dirty="0">
              <a:solidFill>
                <a:srgbClr val="C00000"/>
              </a:solidFill>
            </a:endParaRPr>
          </a:p>
          <a:p>
            <a:r>
              <a:rPr lang="ru-RU" sz="1200" i="1" dirty="0" smtClean="0">
                <a:solidFill>
                  <a:srgbClr val="C00000"/>
                </a:solidFill>
              </a:rPr>
              <a:t>                                                                       </a:t>
            </a:r>
          </a:p>
          <a:p>
            <a:r>
              <a:rPr lang="ru-RU" sz="1200" i="1" dirty="0">
                <a:solidFill>
                  <a:srgbClr val="C00000"/>
                </a:solidFill>
              </a:rPr>
              <a:t> </a:t>
            </a:r>
            <a:r>
              <a:rPr lang="ru-RU" sz="1200" i="1" dirty="0" smtClean="0">
                <a:solidFill>
                  <a:srgbClr val="C00000"/>
                </a:solidFill>
              </a:rPr>
              <a:t>                                                             «Перевыполнение» показателя 1 раз в три года 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1" r="30000"/>
          <a:stretch>
            <a:fillRect/>
          </a:stretch>
        </p:blipFill>
        <p:spPr bwMode="auto">
          <a:xfrm flipH="1">
            <a:off x="3923928" y="4334170"/>
            <a:ext cx="139074" cy="52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63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3350" y="184939"/>
            <a:ext cx="57420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/>
              <a:t>Самодиагностика </a:t>
            </a:r>
            <a:r>
              <a:rPr lang="ru-RU" sz="1500" b="1" dirty="0" smtClean="0"/>
              <a:t>школ </a:t>
            </a:r>
            <a:r>
              <a:rPr lang="ru-RU" sz="1500" b="1" dirty="0"/>
              <a:t>в рамках проекта </a:t>
            </a:r>
          </a:p>
          <a:p>
            <a:pPr algn="ctr"/>
            <a:r>
              <a:rPr lang="ru-RU" sz="1500" b="1" dirty="0"/>
              <a:t>«Школа </a:t>
            </a:r>
            <a:r>
              <a:rPr lang="ru-RU" sz="1500" b="1" dirty="0" err="1"/>
              <a:t>Минпросвещения</a:t>
            </a:r>
            <a:r>
              <a:rPr lang="ru-RU" sz="1500" b="1" dirty="0"/>
              <a:t> России»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4291346"/>
            <a:ext cx="5261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C00000"/>
                </a:solidFill>
              </a:rPr>
              <a:t>Информация о 20 показателях (всего 120) расположены </a:t>
            </a:r>
            <a:r>
              <a:rPr lang="ru-RU" sz="1200" b="1" i="1" dirty="0">
                <a:solidFill>
                  <a:srgbClr val="C00000"/>
                </a:solidFill>
              </a:rPr>
              <a:t>в доступных информационных системах</a:t>
            </a:r>
            <a:br>
              <a:rPr lang="ru-RU" sz="1200" b="1" i="1" dirty="0">
                <a:solidFill>
                  <a:srgbClr val="C00000"/>
                </a:solidFill>
              </a:rPr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6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1" r="30000"/>
          <a:stretch>
            <a:fillRect/>
          </a:stretch>
        </p:blipFill>
        <p:spPr bwMode="auto">
          <a:xfrm>
            <a:off x="1691680" y="4227934"/>
            <a:ext cx="184470" cy="52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 rot="3178520">
            <a:off x="2978835" y="764890"/>
            <a:ext cx="205175" cy="10020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Стрелка вниз 7"/>
          <p:cNvSpPr/>
          <p:nvPr/>
        </p:nvSpPr>
        <p:spPr>
          <a:xfrm rot="18493345">
            <a:off x="5374039" y="723641"/>
            <a:ext cx="210206" cy="9882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1608942"/>
            <a:ext cx="3168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Проведено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повторно</a:t>
            </a:r>
          </a:p>
        </p:txBody>
      </p:sp>
      <p:pic>
        <p:nvPicPr>
          <p:cNvPr id="10" name="Picture 2" descr="https://mon.tatarstan.ru/file/mon/Image/%D0%A1%D0%BD%D0%B8%D0%BC%D0%BE%D0%BA%20%D1%8D%D0%BA%D1%80%D0%B0%D0%BD%D0%B0%202023-03-09%20122310.jpg">
            <a:extLst>
              <a:ext uri="{FF2B5EF4-FFF2-40B4-BE49-F238E27FC236}">
                <a16:creationId xmlns:a16="http://schemas.microsoft.com/office/drawing/2014/main" id="{91ED5C6A-E1E6-49C7-8B27-8FCB294F3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1470"/>
            <a:ext cx="953690" cy="47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187624" y="1808558"/>
            <a:ext cx="2344189" cy="21197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1200" dirty="0">
                <a:solidFill>
                  <a:schemeClr val="tx1"/>
                </a:solidFill>
              </a:rPr>
              <a:t>Период проведения:  </a:t>
            </a:r>
            <a:r>
              <a:rPr lang="ru-RU" sz="1200" b="1" dirty="0">
                <a:solidFill>
                  <a:schemeClr val="tx1"/>
                </a:solidFill>
              </a:rPr>
              <a:t>28.08.2023 - 15.10.2023</a:t>
            </a:r>
          </a:p>
          <a:p>
            <a:r>
              <a:rPr lang="ru-RU" sz="1200" dirty="0">
                <a:solidFill>
                  <a:schemeClr val="tx1"/>
                </a:solidFill>
              </a:rPr>
              <a:t>Формат проведения: </a:t>
            </a:r>
            <a:r>
              <a:rPr lang="ru-RU" sz="1200" b="1" dirty="0">
                <a:solidFill>
                  <a:schemeClr val="tx1"/>
                </a:solidFill>
              </a:rPr>
              <a:t>дистанционный  с  применением информационно-коммуникативных  технологий</a:t>
            </a:r>
          </a:p>
          <a:p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60032" y="1915635"/>
            <a:ext cx="2344189" cy="21197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Период </a:t>
            </a:r>
            <a:r>
              <a:rPr lang="ru-RU" sz="1200" dirty="0">
                <a:solidFill>
                  <a:schemeClr val="tx1"/>
                </a:solidFill>
              </a:rPr>
              <a:t>проведения: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just"/>
            <a:r>
              <a:rPr lang="en-US" sz="1200" b="1" dirty="0" smtClean="0">
                <a:solidFill>
                  <a:schemeClr val="tx1"/>
                </a:solidFill>
              </a:rPr>
              <a:t>01</a:t>
            </a:r>
            <a:r>
              <a:rPr lang="ru-RU" sz="1200" b="1" dirty="0">
                <a:solidFill>
                  <a:schemeClr val="tx1"/>
                </a:solidFill>
              </a:rPr>
              <a:t>.11 2023 -13.11.2023</a:t>
            </a:r>
          </a:p>
          <a:p>
            <a:r>
              <a:rPr lang="ru-RU" sz="1200" dirty="0">
                <a:solidFill>
                  <a:schemeClr val="tx1"/>
                </a:solidFill>
              </a:rPr>
              <a:t>Формат проведения: </a:t>
            </a:r>
            <a:r>
              <a:rPr lang="ru-RU" sz="1200" b="1" dirty="0">
                <a:solidFill>
                  <a:schemeClr val="tx1"/>
                </a:solidFill>
              </a:rPr>
              <a:t>дистанционный  с  применением информационно-коммуникативных  технологий</a:t>
            </a:r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79238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8E1F9C-1F8F-432F-B779-A4B4E3A17E62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647700" y="120650"/>
            <a:ext cx="5848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О ведении журналов успеваемости</a:t>
            </a:r>
          </a:p>
        </p:txBody>
      </p:sp>
      <p:pic>
        <p:nvPicPr>
          <p:cNvPr id="205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" t="12500" r="22656" b="5000"/>
          <a:stretch>
            <a:fillRect/>
          </a:stretch>
        </p:blipFill>
        <p:spPr bwMode="auto">
          <a:xfrm>
            <a:off x="2747963" y="3348038"/>
            <a:ext cx="147796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1" t="12753" r="37325" b="6468"/>
          <a:stretch>
            <a:fillRect/>
          </a:stretch>
        </p:blipFill>
        <p:spPr bwMode="auto">
          <a:xfrm>
            <a:off x="4852988" y="3279775"/>
            <a:ext cx="15906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2" t="4256" r="35735" b="40427"/>
          <a:stretch>
            <a:fillRect/>
          </a:stretch>
        </p:blipFill>
        <p:spPr bwMode="auto">
          <a:xfrm>
            <a:off x="7235825" y="3332163"/>
            <a:ext cx="1389063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674688" y="425450"/>
            <a:ext cx="187166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>
                    <a:lumMod val="50000"/>
                  </a:schemeClr>
                </a:solidFill>
              </a:rPr>
              <a:t>Письмо </a:t>
            </a:r>
            <a:r>
              <a:rPr lang="ru-RU" altLang="ru-RU" sz="1000" b="1" dirty="0" err="1">
                <a:solidFill>
                  <a:schemeClr val="tx2">
                    <a:lumMod val="50000"/>
                  </a:schemeClr>
                </a:solidFill>
              </a:rPr>
              <a:t>Роскомнадзора</a:t>
            </a:r>
            <a:r>
              <a:rPr lang="ru-RU" altLang="ru-RU" sz="1000" b="1" dirty="0">
                <a:solidFill>
                  <a:schemeClr val="tx2">
                    <a:lumMod val="50000"/>
                  </a:schemeClr>
                </a:solidFill>
              </a:rPr>
              <a:t> от 09.06.2022 № 08-57603</a:t>
            </a:r>
            <a:r>
              <a:rPr lang="ru-RU" altLang="ru-RU" sz="1000" dirty="0">
                <a:solidFill>
                  <a:schemeClr val="tx2">
                    <a:lumMod val="50000"/>
                  </a:schemeClr>
                </a:solidFill>
              </a:rPr>
              <a:t>: «..образовательные учреждения при получении отзыва согласия на обработку персональных данных в электронном виде в рамках оказания услуг по предоставлению информации о текущей успеваемости учащегося, ведении дневника и журнала успеваемости </a:t>
            </a:r>
            <a:r>
              <a:rPr lang="ru-RU" altLang="ru-RU" sz="1000" b="1" dirty="0">
                <a:solidFill>
                  <a:schemeClr val="tx2">
                    <a:lumMod val="50000"/>
                  </a:schemeClr>
                </a:solidFill>
              </a:rPr>
              <a:t>обязаны обеспечить альтернативный способ ведения журнала успеваемости (в бумажной форме)</a:t>
            </a:r>
            <a:r>
              <a:rPr lang="ru-RU" altLang="ru-RU" sz="1000" dirty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2056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3384550"/>
            <a:ext cx="1446212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9"/>
          <p:cNvSpPr txBox="1">
            <a:spLocks noChangeArrowheads="1"/>
          </p:cNvSpPr>
          <p:nvPr/>
        </p:nvSpPr>
        <p:spPr bwMode="auto">
          <a:xfrm>
            <a:off x="2703513" y="455613"/>
            <a:ext cx="152241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>
                    <a:lumMod val="50000"/>
                  </a:schemeClr>
                </a:solidFill>
              </a:rPr>
              <a:t>Ответ </a:t>
            </a:r>
            <a:r>
              <a:rPr lang="ru-RU" altLang="ru-RU" sz="1000" b="1" dirty="0" err="1">
                <a:solidFill>
                  <a:schemeClr val="tx2">
                    <a:lumMod val="50000"/>
                  </a:schemeClr>
                </a:solidFill>
              </a:rPr>
              <a:t>Минпросвещения</a:t>
            </a:r>
            <a:r>
              <a:rPr lang="ru-RU" altLang="ru-RU" sz="1000" b="1" dirty="0">
                <a:solidFill>
                  <a:schemeClr val="tx2">
                    <a:lumMod val="50000"/>
                  </a:schemeClr>
                </a:solidFill>
              </a:rPr>
              <a:t> РФ от 29.10.2021 № 04-ПГ-МП-56472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tx2">
                    <a:lumMod val="50000"/>
                  </a:schemeClr>
                </a:solidFill>
              </a:rPr>
              <a:t>«..в отношении тех учеников, чти родители не подали или отозвали заявление на ведение учета в электронном формате, </a:t>
            </a:r>
            <a:r>
              <a:rPr lang="ru-RU" altLang="ru-RU" sz="1000" b="1" dirty="0">
                <a:solidFill>
                  <a:schemeClr val="tx2">
                    <a:lumMod val="50000"/>
                  </a:schemeClr>
                </a:solidFill>
              </a:rPr>
              <a:t>учитель обязан вести бумажный журнал и дневник</a:t>
            </a:r>
            <a:r>
              <a:rPr lang="ru-RU" altLang="ru-RU" sz="1000" dirty="0">
                <a:solidFill>
                  <a:schemeClr val="tx2">
                    <a:lumMod val="50000"/>
                  </a:schemeClr>
                </a:solidFill>
              </a:rPr>
              <a:t>.»</a:t>
            </a:r>
          </a:p>
        </p:txBody>
      </p:sp>
      <p:sp>
        <p:nvSpPr>
          <p:cNvPr id="2058" name="TextBox 12"/>
          <p:cNvSpPr txBox="1">
            <a:spLocks noChangeArrowheads="1"/>
          </p:cNvSpPr>
          <p:nvPr/>
        </p:nvSpPr>
        <p:spPr bwMode="auto">
          <a:xfrm>
            <a:off x="4852988" y="466725"/>
            <a:ext cx="165893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>
                    <a:lumMod val="50000"/>
                  </a:schemeClr>
                </a:solidFill>
              </a:rPr>
              <a:t>Ответ Минпросвещения РФ от 12.09. 2023 № 03-ПГ-МП-32096 </a:t>
            </a:r>
            <a:r>
              <a:rPr lang="ru-RU" altLang="ru-RU" sz="1000">
                <a:solidFill>
                  <a:schemeClr val="tx2">
                    <a:lumMod val="50000"/>
                  </a:schemeClr>
                </a:solidFill>
              </a:rPr>
              <a:t>«..отсутствие регистрации обучающегося в ЕСИА, а также отсутствие у него СНИЛС не является основанием для отказа в ведении ОО учета успеваемости обучающегося. </a:t>
            </a:r>
            <a:r>
              <a:rPr lang="ru-RU" altLang="ru-RU" sz="1000" b="1">
                <a:solidFill>
                  <a:schemeClr val="tx2">
                    <a:lumMod val="50000"/>
                  </a:schemeClr>
                </a:solidFill>
              </a:rPr>
              <a:t>Рекомендуем вам обратиться в ОО или к ее учредителю</a:t>
            </a:r>
            <a:r>
              <a:rPr lang="ru-RU" altLang="ru-RU" sz="1000">
                <a:solidFill>
                  <a:schemeClr val="tx2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2059" name="TextBox 13"/>
          <p:cNvSpPr txBox="1">
            <a:spLocks noChangeArrowheads="1"/>
          </p:cNvSpPr>
          <p:nvPr/>
        </p:nvSpPr>
        <p:spPr bwMode="auto">
          <a:xfrm>
            <a:off x="7010400" y="300038"/>
            <a:ext cx="1738313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>
                    <a:lumMod val="50000"/>
                  </a:schemeClr>
                </a:solidFill>
              </a:rPr>
              <a:t>Письмо </a:t>
            </a:r>
            <a:r>
              <a:rPr lang="ru-RU" altLang="ru-RU" sz="1000" b="1" dirty="0" err="1">
                <a:solidFill>
                  <a:schemeClr val="tx2">
                    <a:lumMod val="50000"/>
                  </a:schemeClr>
                </a:solidFill>
              </a:rPr>
              <a:t>Минпросвещения</a:t>
            </a:r>
            <a:r>
              <a:rPr lang="ru-RU" altLang="ru-RU" sz="1000" b="1" dirty="0">
                <a:solidFill>
                  <a:schemeClr val="tx2">
                    <a:lumMod val="50000"/>
                  </a:schemeClr>
                </a:solidFill>
              </a:rPr>
              <a:t> РФ от01.10.2021 № СК-403/08 </a:t>
            </a:r>
            <a:r>
              <a:rPr lang="ru-RU" altLang="ru-RU" sz="1000" dirty="0">
                <a:solidFill>
                  <a:schemeClr val="tx2">
                    <a:lumMod val="50000"/>
                  </a:schemeClr>
                </a:solidFill>
              </a:rPr>
              <a:t>«О ведении журналов успеваемости и выставлении отметок»: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tx2">
                    <a:lumMod val="50000"/>
                  </a:schemeClr>
                </a:solidFill>
              </a:rPr>
              <a:t>«..ведение учителями журнала и дневников обучающихся осуществляется в электронной (либо в бумажной) форме. </a:t>
            </a:r>
            <a:r>
              <a:rPr lang="ru-RU" altLang="ru-RU" sz="1000" b="1" dirty="0">
                <a:solidFill>
                  <a:schemeClr val="tx2">
                    <a:lumMod val="50000"/>
                  </a:schemeClr>
                </a:solidFill>
              </a:rPr>
              <a:t>Одновременное ведение (дублирование) журнала успеваемости в электронном и бумажном виде не допускается</a:t>
            </a:r>
            <a:r>
              <a:rPr lang="ru-RU" altLang="ru-RU" sz="1000" dirty="0">
                <a:solidFill>
                  <a:schemeClr val="tx2">
                    <a:lumMod val="50000"/>
                  </a:schemeClr>
                </a:solidFill>
              </a:rPr>
              <a:t>.»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81185"/>
            <a:ext cx="801958" cy="4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6826</TotalTime>
  <Words>1768</Words>
  <Application>Microsoft Office PowerPoint</Application>
  <PresentationFormat>Экран (16:9)</PresentationFormat>
  <Paragraphs>242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2_Тема Office</vt:lpstr>
      <vt:lpstr>Бюрократическая нагрузка педагога (региональный опыт) </vt:lpstr>
      <vt:lpstr>Презентация PowerPoint</vt:lpstr>
      <vt:lpstr>Презентация PowerPoint</vt:lpstr>
      <vt:lpstr>Презентация PowerPoint</vt:lpstr>
      <vt:lpstr>Входящие письма ШКОЛ </vt:lpstr>
      <vt:lpstr>Презентация PowerPoint</vt:lpstr>
      <vt:lpstr> Повышение квалификации педагогических работников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Ковалева Валерия Юрьевна</dc:creator>
  <cp:lastModifiedBy>Пользователь Windows</cp:lastModifiedBy>
  <cp:revision>993</cp:revision>
  <cp:lastPrinted>2023-09-14T08:46:10Z</cp:lastPrinted>
  <dcterms:created xsi:type="dcterms:W3CDTF">2015-10-13T08:15:21Z</dcterms:created>
  <dcterms:modified xsi:type="dcterms:W3CDTF">2023-11-14T12:12:10Z</dcterms:modified>
</cp:coreProperties>
</file>