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4"/>
  </p:notesMasterIdLst>
  <p:sldIdLst>
    <p:sldId id="588" r:id="rId2"/>
    <p:sldId id="580" r:id="rId3"/>
    <p:sldId id="592" r:id="rId4"/>
    <p:sldId id="607" r:id="rId5"/>
    <p:sldId id="615" r:id="rId6"/>
    <p:sldId id="616" r:id="rId7"/>
    <p:sldId id="609" r:id="rId8"/>
    <p:sldId id="610" r:id="rId9"/>
    <p:sldId id="614" r:id="rId10"/>
    <p:sldId id="619" r:id="rId11"/>
    <p:sldId id="622" r:id="rId12"/>
    <p:sldId id="621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8246E"/>
    <a:srgbClr val="00B853"/>
    <a:srgbClr val="006600"/>
    <a:srgbClr val="009900"/>
    <a:srgbClr val="5DFFA6"/>
    <a:srgbClr val="B2C7E0"/>
    <a:srgbClr val="DB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88084" autoAdjust="0"/>
  </p:normalViewPr>
  <p:slideViewPr>
    <p:cSldViewPr>
      <p:cViewPr varScale="1">
        <p:scale>
          <a:sx n="102" d="100"/>
          <a:sy n="102" d="100"/>
        </p:scale>
        <p:origin x="946" y="77"/>
      </p:cViewPr>
      <p:guideLst>
        <p:guide orient="horz" pos="2164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Доля,%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8FDF-4CFD-A45A-75855DB3FCBD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FDF-4CFD-A45A-75855DB3FCBD}"/>
              </c:ext>
            </c:extLst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8FDF-4CFD-A45A-75855DB3FCBD}"/>
              </c:ext>
            </c:extLst>
          </c:dPt>
          <c:dPt>
            <c:idx val="3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8FDF-4CFD-A45A-75855DB3FC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Лист1!$B$4:$B$7</c:f>
              <c:strCache>
                <c:ptCount val="4"/>
                <c:pt idx="0">
                  <c:v>меньше 1 ставки </c:v>
                </c:pt>
                <c:pt idx="1">
                  <c:v>от 1  до 1,5 ставки </c:v>
                </c:pt>
                <c:pt idx="2">
                  <c:v>от 1,5 до 2 ставок </c:v>
                </c:pt>
                <c:pt idx="3">
                  <c:v>2 и более ставок</c:v>
                </c:pt>
              </c:strCache>
            </c:strRef>
          </c:cat>
          <c:val>
            <c:numRef>
              <c:f>Лист1!$C$4:$C$7</c:f>
              <c:numCache>
                <c:formatCode>0.0</c:formatCode>
                <c:ptCount val="4"/>
                <c:pt idx="0">
                  <c:v>5.4678796880802079</c:v>
                </c:pt>
                <c:pt idx="1">
                  <c:v>43.074637950241367</c:v>
                </c:pt>
                <c:pt idx="2">
                  <c:v>38.89714073523951</c:v>
                </c:pt>
                <c:pt idx="3">
                  <c:v>12.560341626438914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DF-4CFD-A45A-75855DB3F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05440"/>
        <c:axId val="23015424"/>
      </c:barChart>
      <c:catAx>
        <c:axId val="2300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015424"/>
        <c:crosses val="autoZero"/>
        <c:auto val="1"/>
        <c:lblAlgn val="ctr"/>
        <c:lblOffset val="100"/>
        <c:noMultiLvlLbl val="0"/>
      </c:catAx>
      <c:valAx>
        <c:axId val="230154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23005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3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868046F2-944B-4F90-BD18-F60E57C1B3F9}" type="datetimeFigureOut">
              <a:rPr lang="ru-RU" smtClean="0"/>
              <a:t>18.03.2024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1" tIns="45711" rIns="91421" bIns="457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28586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428586"/>
            <a:ext cx="2945659" cy="496332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466CA857-7694-4636-8871-A9C2DD9E7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0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21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Поменять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72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Чуть изменить слайд.</a:t>
            </a:r>
            <a:r>
              <a:rPr lang="ru-RU" baseline="0" dirty="0" smtClean="0"/>
              <a:t> Цветовую гамму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33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принято решение проанализировать региональные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возможности по сокращению нагрузки.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первую очередь начали с себя, с министерства.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Сократили отчеты регионального значения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Сократили все региональные контрольные работы, внесли изменения в РСОКО.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Муниципальные К.Р. начали пропускать через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комиссии министерства. Задача комиссии проверка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актиуальности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потребности,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дублированность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уже существующих оценочных процедур.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2021/2022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уч.год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на согласование поступило 70 муниципальных контрольных работ из 7 районов РТ, из них 23 согласовано (32,8%), 47 не согласовано (67,2%)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2022/2023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уч.год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на согласование поступило 10 муниципальных контрольных работ из 3 районов – не согласованы все.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69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5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62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50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Встречи и общение с учителями возможно и не отражает целиком всю картину, но, тем не менее достаточно, чтобы высказать мнение некоторых их них.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Часть учителей, а возможно большинство из-них воспринимают реформу о снижении нагрузки как абсолютную, а не как цель исключить из практики ненужную, лишнюю, устаревшую не педагогическую документацию.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Так, например, ряд учителей поясняя, почему они не заметили снижение своей бюрократической нагрузки ответили, что продолжают проверять такое же количество рабочих тетрадей, проводить такое же количество урочных и внеурочных мероприятий.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учителя, которые ответили, что их нагрузка увеличилась, также связали это не с бюрократической нагрузкой, а с увеличением количества преподаваемых часов в новом учебном году.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вопросе заложена проблема дефицита кадров. Поэтому некоторые учителя вынуждены брать на себя двойную нагрузку по предмету (до 2-х ставок), два класса классного руководства, работать в две смены и т.д.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этом, забывают отметить, что за дополнительной работой в этом случае следует дополнительная пропорциональная оплата. Естественно нагрузка увеличивается, но, и увеличивается и плата.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и третья категория учителей при ответе на вопросы по снижению нагрузки руководствовалось принципом «проси больше, дадут меньше».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ответим да, то, скажут, что не работают, необходимо нагрузить, поэтому этот вопрос носит больше эмоциональные, чем рациональный характер. Ну, кто из нас, проработавший в образовании ответит, что у нас работы мало, так же и учителя.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59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9353-59B3-41D4-A1A9-DC36E0CFDD13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45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92BE-808A-414F-AD5F-AEE5D3A9CEA8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99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58C6-E46C-428F-ABEE-3593A2D07975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42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0A5D-9805-43FA-9255-6400C57A3AC5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6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774A-4755-4C13-96F3-4FC371D4284E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2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3466-641E-44E7-9A05-B89B6B0207ED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6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FC2D-38A6-4D8B-8B37-4B7EC6CF721F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46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3D3D-E080-4E59-8BE3-528D038019C5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0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920C-B0CF-4CB3-A3D4-8DD2C3948F8A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30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A621-1EA3-4D43-B93C-E3EAB5876F0E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0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71C5-520E-4302-A0B1-440D127E6EE5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1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67B1-6445-4213-9600-44A6D43D5580}" type="datetime1">
              <a:rPr lang="ru-RU" smtClean="0"/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1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70732"/>
            <a:ext cx="8075240" cy="29418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Бюрократическая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нагрузка.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Опыт Республики Татарстан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1" y="3795886"/>
            <a:ext cx="3891989" cy="125139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Музипов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Рамис Гаптраисович –  заместитель министра образования и науки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Республики Татарстан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9516" t="26241" r="50952" b="34054"/>
          <a:stretch/>
        </p:blipFill>
        <p:spPr bwMode="auto">
          <a:xfrm>
            <a:off x="7201609" y="304230"/>
            <a:ext cx="826775" cy="466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AppData\Local\Temp\7zO4B2F7F2E\logo GODA NTR-02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2" r="1262" b="32998"/>
          <a:stretch/>
        </p:blipFill>
        <p:spPr bwMode="auto">
          <a:xfrm>
            <a:off x="8028384" y="195486"/>
            <a:ext cx="964729" cy="683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73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DAEB1B3-2C59-4905-A22C-D5D8BAD46A6F}"/>
              </a:ext>
            </a:extLst>
          </p:cNvPr>
          <p:cNvCxnSpPr>
            <a:cxnSpLocks/>
          </p:cNvCxnSpPr>
          <p:nvPr/>
        </p:nvCxnSpPr>
        <p:spPr>
          <a:xfrm flipH="1">
            <a:off x="6131037" y="3237852"/>
            <a:ext cx="169155" cy="368090"/>
          </a:xfrm>
          <a:prstGeom prst="straightConnector1">
            <a:avLst/>
          </a:prstGeom>
          <a:ln w="12700">
            <a:solidFill>
              <a:schemeClr val="accent6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3174ADAE-90A0-4E4F-A211-FA1F1B91ADDA}"/>
              </a:ext>
            </a:extLst>
          </p:cNvPr>
          <p:cNvCxnSpPr>
            <a:cxnSpLocks/>
            <a:stCxn id="52" idx="4"/>
          </p:cNvCxnSpPr>
          <p:nvPr/>
        </p:nvCxnSpPr>
        <p:spPr>
          <a:xfrm>
            <a:off x="7150114" y="1258322"/>
            <a:ext cx="11903" cy="823475"/>
          </a:xfrm>
          <a:prstGeom prst="straightConnector1">
            <a:avLst/>
          </a:prstGeom>
          <a:ln w="12700">
            <a:solidFill>
              <a:schemeClr val="accent6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6AB06878-6C9D-4976-8685-10038A1EED23}"/>
              </a:ext>
            </a:extLst>
          </p:cNvPr>
          <p:cNvCxnSpPr>
            <a:cxnSpLocks/>
          </p:cNvCxnSpPr>
          <p:nvPr/>
        </p:nvCxnSpPr>
        <p:spPr>
          <a:xfrm>
            <a:off x="8085333" y="3237852"/>
            <a:ext cx="213020" cy="434235"/>
          </a:xfrm>
          <a:prstGeom prst="straightConnector1">
            <a:avLst/>
          </a:prstGeom>
          <a:ln w="12700">
            <a:solidFill>
              <a:schemeClr val="accent6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50C0AAFF-FA34-461D-A2AF-4A13C137D0CC}"/>
              </a:ext>
            </a:extLst>
          </p:cNvPr>
          <p:cNvSpPr/>
          <p:nvPr/>
        </p:nvSpPr>
        <p:spPr>
          <a:xfrm>
            <a:off x="-1257064" y="-308570"/>
            <a:ext cx="6391210" cy="5884849"/>
          </a:xfrm>
          <a:prstGeom prst="ellipse">
            <a:avLst/>
          </a:prstGeom>
          <a:noFill/>
          <a:ln w="1428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6F7B9A1D-5C15-4190-95F1-EC3E3D9F27BD}"/>
              </a:ext>
            </a:extLst>
          </p:cNvPr>
          <p:cNvSpPr/>
          <p:nvPr/>
        </p:nvSpPr>
        <p:spPr>
          <a:xfrm>
            <a:off x="-704816" y="681179"/>
            <a:ext cx="3382913" cy="3496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A65C52EA-AEC5-4346-A13F-4DC50F9E6F5E}"/>
              </a:ext>
            </a:extLst>
          </p:cNvPr>
          <p:cNvSpPr/>
          <p:nvPr/>
        </p:nvSpPr>
        <p:spPr>
          <a:xfrm>
            <a:off x="1009656" y="375620"/>
            <a:ext cx="690735" cy="635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BD24042-5B4E-4A8A-B697-3713F980B7B6}"/>
              </a:ext>
            </a:extLst>
          </p:cNvPr>
          <p:cNvSpPr/>
          <p:nvPr/>
        </p:nvSpPr>
        <p:spPr>
          <a:xfrm>
            <a:off x="1523659" y="302894"/>
            <a:ext cx="2166345" cy="47448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9525" algn="ctr">
              <a:spcBef>
                <a:spcPts val="86"/>
              </a:spcBef>
              <a:defRPr/>
            </a:pPr>
            <a:r>
              <a:rPr lang="ru-RU" sz="1200" spc="-15" dirty="0">
                <a:cs typeface="Arial" panose="020B0604020202020204" pitchFamily="34" charset="0"/>
              </a:rPr>
              <a:t>Министерство </a:t>
            </a:r>
            <a:endParaRPr lang="ru-RU" sz="1200" spc="-15" dirty="0" smtClean="0">
              <a:cs typeface="Arial" panose="020B0604020202020204" pitchFamily="34" charset="0"/>
            </a:endParaRPr>
          </a:p>
          <a:p>
            <a:pPr marL="9525" algn="ctr">
              <a:spcBef>
                <a:spcPts val="86"/>
              </a:spcBef>
              <a:defRPr/>
            </a:pPr>
            <a:r>
              <a:rPr lang="ru-RU" sz="1200" spc="-15" dirty="0" smtClean="0">
                <a:cs typeface="Arial" panose="020B0604020202020204" pitchFamily="34" charset="0"/>
              </a:rPr>
              <a:t>образования </a:t>
            </a:r>
            <a:r>
              <a:rPr lang="ru-RU" sz="1200" spc="-15" dirty="0">
                <a:cs typeface="Arial" panose="020B0604020202020204" pitchFamily="34" charset="0"/>
              </a:rPr>
              <a:t>и науки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00A084-A700-4CF2-B1AC-BB2F7ECB9D20}"/>
              </a:ext>
            </a:extLst>
          </p:cNvPr>
          <p:cNvSpPr/>
          <p:nvPr/>
        </p:nvSpPr>
        <p:spPr>
          <a:xfrm>
            <a:off x="2459329" y="1012710"/>
            <a:ext cx="2007823" cy="27699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9525">
              <a:spcBef>
                <a:spcPts val="86"/>
              </a:spcBef>
              <a:defRPr/>
            </a:pPr>
            <a:r>
              <a:rPr lang="ru-RU" sz="1200" dirty="0"/>
              <a:t>Министерство </a:t>
            </a:r>
            <a:r>
              <a:rPr lang="ru-RU" sz="1200" dirty="0" smtClean="0"/>
              <a:t>культуры</a:t>
            </a:r>
            <a:endParaRPr lang="ru-RU" sz="12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9173402-6B52-4E9C-9984-3620F59DC6A8}"/>
              </a:ext>
            </a:extLst>
          </p:cNvPr>
          <p:cNvSpPr/>
          <p:nvPr/>
        </p:nvSpPr>
        <p:spPr>
          <a:xfrm>
            <a:off x="2868683" y="1670059"/>
            <a:ext cx="1721353" cy="27699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Министерство спорта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95CF9DD-CE86-4942-8411-C327F013A471}"/>
              </a:ext>
            </a:extLst>
          </p:cNvPr>
          <p:cNvSpPr/>
          <p:nvPr/>
        </p:nvSpPr>
        <p:spPr>
          <a:xfrm>
            <a:off x="2990931" y="2246018"/>
            <a:ext cx="1856439" cy="64633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Министерство экологии и природных ресурсов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7A23F94-7472-47E9-BFBA-81B1B7DA6A76}"/>
              </a:ext>
            </a:extLst>
          </p:cNvPr>
          <p:cNvSpPr/>
          <p:nvPr/>
        </p:nvSpPr>
        <p:spPr>
          <a:xfrm>
            <a:off x="1698378" y="831473"/>
            <a:ext cx="700458" cy="7257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CC0DCC74-1C50-4C71-9752-91E3D37903A4}"/>
              </a:ext>
            </a:extLst>
          </p:cNvPr>
          <p:cNvSpPr/>
          <p:nvPr/>
        </p:nvSpPr>
        <p:spPr>
          <a:xfrm>
            <a:off x="-2213154" y="7202824"/>
            <a:ext cx="34661" cy="495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6489D7B8-663B-4494-9E45-5C25F9484B28}"/>
              </a:ext>
            </a:extLst>
          </p:cNvPr>
          <p:cNvSpPr/>
          <p:nvPr/>
        </p:nvSpPr>
        <p:spPr>
          <a:xfrm>
            <a:off x="1731972" y="3607208"/>
            <a:ext cx="677430" cy="6079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E0710749-DBDD-4505-B62D-17CE238D4832}"/>
              </a:ext>
            </a:extLst>
          </p:cNvPr>
          <p:cNvSpPr/>
          <p:nvPr/>
        </p:nvSpPr>
        <p:spPr>
          <a:xfrm>
            <a:off x="2280545" y="2246538"/>
            <a:ext cx="679319" cy="631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D81A875-2418-4A72-BA37-B0112604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360" y="9899545"/>
            <a:ext cx="34289" cy="342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1C8110-AF86-4B4E-A460-49875CE0E1A7}"/>
              </a:ext>
            </a:extLst>
          </p:cNvPr>
          <p:cNvSpPr txBox="1"/>
          <p:nvPr/>
        </p:nvSpPr>
        <p:spPr>
          <a:xfrm>
            <a:off x="5652120" y="2150662"/>
            <a:ext cx="3088453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12700">
              <a:spcBef>
                <a:spcPts val="114"/>
              </a:spcBef>
              <a:defRPr sz="1200" spc="-20">
                <a:latin typeface="Montserrat Medium" panose="00000600000000000000" pitchFamily="2" charset="-52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 smtClean="0">
                <a:latin typeface="Montserrat SemiBold" panose="00000700000000000000" pitchFamily="2" charset="-52"/>
              </a:rPr>
              <a:t> Единый календарь </a:t>
            </a:r>
            <a:r>
              <a:rPr lang="ru-RU" sz="1800" dirty="0">
                <a:latin typeface="Montserrat SemiBold" panose="00000700000000000000" pitchFamily="2" charset="-52"/>
              </a:rPr>
              <a:t>мероприятий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805261D-0223-4C58-8EEA-812327B78213}"/>
              </a:ext>
            </a:extLst>
          </p:cNvPr>
          <p:cNvSpPr/>
          <p:nvPr/>
        </p:nvSpPr>
        <p:spPr>
          <a:xfrm rot="16200000">
            <a:off x="365711" y="2057658"/>
            <a:ext cx="1898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>
              <a:spcBef>
                <a:spcPts val="86"/>
              </a:spcBef>
              <a:defRPr/>
            </a:pPr>
            <a:r>
              <a:rPr lang="ru-RU" sz="1200" spc="-15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Единый календарь мероприятий</a:t>
            </a:r>
          </a:p>
        </p:txBody>
      </p:sp>
      <p:pic>
        <p:nvPicPr>
          <p:cNvPr id="37" name="object 12">
            <a:extLst>
              <a:ext uri="{FF2B5EF4-FFF2-40B4-BE49-F238E27FC236}">
                <a16:creationId xmlns:a16="http://schemas.microsoft.com/office/drawing/2014/main" id="{A8474B4C-DA9C-40F1-98CE-E70825C871A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4146" y="2302726"/>
            <a:ext cx="440581" cy="24917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D33987E-EFBA-4527-84B3-037BD07C4888}"/>
              </a:ext>
            </a:extLst>
          </p:cNvPr>
          <p:cNvSpPr/>
          <p:nvPr/>
        </p:nvSpPr>
        <p:spPr>
          <a:xfrm>
            <a:off x="5093940" y="3817024"/>
            <a:ext cx="1846690" cy="73866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/>
              <a:t>Устранение наложения мероприятий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74372C7-A338-410B-B830-B14962DD2A48}"/>
              </a:ext>
            </a:extLst>
          </p:cNvPr>
          <p:cNvSpPr/>
          <p:nvPr/>
        </p:nvSpPr>
        <p:spPr>
          <a:xfrm>
            <a:off x="7053350" y="3833289"/>
            <a:ext cx="2063966" cy="73866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/>
              <a:t>Запрет на проведение мероприятий вне календаря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0BCFD3F-0A15-48F9-8424-2807C4AEEC80}"/>
              </a:ext>
            </a:extLst>
          </p:cNvPr>
          <p:cNvSpPr/>
          <p:nvPr/>
        </p:nvSpPr>
        <p:spPr>
          <a:xfrm>
            <a:off x="6019522" y="591146"/>
            <a:ext cx="2162175" cy="52322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9525" algn="ctr">
              <a:spcBef>
                <a:spcPts val="86"/>
              </a:spcBef>
              <a:defRPr/>
            </a:pPr>
            <a:r>
              <a:rPr lang="ru-RU" sz="1400" spc="-15" dirty="0">
                <a:cs typeface="Arial" panose="020B0604020202020204" pitchFamily="34" charset="0"/>
              </a:rPr>
              <a:t>Планирование вне учебного времени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4CE106A-1ADD-461E-8B79-3EB02EA29D94}"/>
              </a:ext>
            </a:extLst>
          </p:cNvPr>
          <p:cNvSpPr/>
          <p:nvPr/>
        </p:nvSpPr>
        <p:spPr>
          <a:xfrm>
            <a:off x="6491974" y="866223"/>
            <a:ext cx="9339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90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2B09160F-18B9-4F7B-952D-F067D94B662A}"/>
              </a:ext>
            </a:extLst>
          </p:cNvPr>
          <p:cNvSpPr/>
          <p:nvPr/>
        </p:nvSpPr>
        <p:spPr>
          <a:xfrm flipH="1">
            <a:off x="7100610" y="1145025"/>
            <a:ext cx="99008" cy="11329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E57B9258-1D80-47D8-A30B-D37F03DBE833}"/>
              </a:ext>
            </a:extLst>
          </p:cNvPr>
          <p:cNvSpPr/>
          <p:nvPr/>
        </p:nvSpPr>
        <p:spPr>
          <a:xfrm>
            <a:off x="6017285" y="3609281"/>
            <a:ext cx="113752" cy="1211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38871E8F-5130-4135-82E7-7768E7444E77}"/>
              </a:ext>
            </a:extLst>
          </p:cNvPr>
          <p:cNvSpPr/>
          <p:nvPr/>
        </p:nvSpPr>
        <p:spPr>
          <a:xfrm>
            <a:off x="8253654" y="3638528"/>
            <a:ext cx="87562" cy="87562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2719385A-0CC5-4138-833A-2F9CE970CFCB}"/>
              </a:ext>
            </a:extLst>
          </p:cNvPr>
          <p:cNvSpPr/>
          <p:nvPr/>
        </p:nvSpPr>
        <p:spPr>
          <a:xfrm>
            <a:off x="4467193" y="4394227"/>
            <a:ext cx="87562" cy="875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E0710749-DBDD-4505-B62D-17CE238D4832}"/>
              </a:ext>
            </a:extLst>
          </p:cNvPr>
          <p:cNvSpPr/>
          <p:nvPr/>
        </p:nvSpPr>
        <p:spPr>
          <a:xfrm>
            <a:off x="2123864" y="1532484"/>
            <a:ext cx="681262" cy="6248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26" name="Picture 2" descr="https://sun1-93.userapi.com/s/v1/ig2/Jj4WOVx3tMyUful7DoIe65ljwPHrbmdT-Bev3oqhHIk2ttUW6wpa0Zq8wARt-RR4XWKd4yEUoHdqYJ3vu33FvYEM.jpg?size=919x938&amp;quality=95&amp;crop=51,40,919,938&amp;ava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47" y="3683892"/>
            <a:ext cx="428801" cy="45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8784" y="3822196"/>
            <a:ext cx="2129786" cy="27699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РДДМ «Движение первых»</a:t>
            </a:r>
          </a:p>
        </p:txBody>
      </p:sp>
      <p:pic>
        <p:nvPicPr>
          <p:cNvPr id="1028" name="Picture 4" descr="https://www.pngall.com/wp-content/uploads/8/Diary-PNG-HD-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87" y="376389"/>
            <a:ext cx="558180" cy="5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as-kvas.com/uploads/posts/2023-02/1676430638_gas-kvas-com-p-muzikalnii-risunok-detskii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61" y="959313"/>
            <a:ext cx="470936" cy="44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ytimg.com/vi/jf2BehWVypY/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74" y="1661387"/>
            <a:ext cx="486821" cy="3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geomedia.bg/wp-content/uploads/2017/11/k2_items_src_8ffd18e59bf9d59135c7eafc3068ae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01" y="2341962"/>
            <a:ext cx="504406" cy="44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E0710749-DBDD-4505-B62D-17CE238D4832}"/>
              </a:ext>
            </a:extLst>
          </p:cNvPr>
          <p:cNvSpPr/>
          <p:nvPr/>
        </p:nvSpPr>
        <p:spPr>
          <a:xfrm>
            <a:off x="-3183106" y="6679604"/>
            <a:ext cx="75880" cy="199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E0710749-DBDD-4505-B62D-17CE238D4832}"/>
              </a:ext>
            </a:extLst>
          </p:cNvPr>
          <p:cNvSpPr/>
          <p:nvPr/>
        </p:nvSpPr>
        <p:spPr>
          <a:xfrm>
            <a:off x="-7872205" y="8358695"/>
            <a:ext cx="34289" cy="484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sx="104000" sy="104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/>
          <p:cNvSpPr/>
          <p:nvPr/>
        </p:nvSpPr>
        <p:spPr>
          <a:xfrm>
            <a:off x="2868683" y="3099559"/>
            <a:ext cx="1923782" cy="46166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Министерство по делам молодежи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1303" y="4336959"/>
            <a:ext cx="1851132" cy="46166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Управление Госавтоинспекции МВД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332" y="3736903"/>
            <a:ext cx="884246" cy="8491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8533" y="2857759"/>
            <a:ext cx="916590" cy="831901"/>
          </a:xfrm>
          <a:prstGeom prst="rect">
            <a:avLst/>
          </a:prstGeom>
        </p:spPr>
      </p:pic>
      <p:pic>
        <p:nvPicPr>
          <p:cNvPr id="1036" name="Picture 12" descr="https://gas-kvas.com/uploads/posts/2023-02/1675463414_gas-kvas-com-p-molodezh-fonovii-risunok-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45" y="3020757"/>
            <a:ext cx="399428" cy="48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atherineasquithgallery.com/uploads/posts/2021-03/1614798287_213-p-fon-dlya-pdd-2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72" y="3926209"/>
            <a:ext cx="435353" cy="4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6334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851670"/>
            <a:ext cx="6092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Благодарю за внимание!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9516" t="26241" r="50952" b="34054"/>
          <a:stretch/>
        </p:blipFill>
        <p:spPr bwMode="auto">
          <a:xfrm>
            <a:off x="7201609" y="304230"/>
            <a:ext cx="826775" cy="466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Temp\7zO4B2F7F2E\logo GODA NTR-02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2" r="1262" b="32998"/>
          <a:stretch/>
        </p:blipFill>
        <p:spPr bwMode="auto">
          <a:xfrm>
            <a:off x="8028384" y="195486"/>
            <a:ext cx="964729" cy="683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54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7092"/>
            <a:ext cx="8450290" cy="6929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Перекладывание на администрацию школы – не решение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pic>
        <p:nvPicPr>
          <p:cNvPr id="1026" name="Picture 2" descr="https://papik.pro/uploads/posts/2023-01/1674224460_papik-pro-p-otvetstvennost-risunok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8" y="1203598"/>
            <a:ext cx="3096345" cy="296202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66763" y="1563638"/>
            <a:ext cx="5580112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Педагогические  работники –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32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097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Заместители директора –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3 400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Заместители с учебной нагрузкой –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1941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57%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классные руководители –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000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67 %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640"/>
            <a:ext cx="8075240" cy="85725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Средняя ставка педагога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729824"/>
              </p:ext>
            </p:extLst>
          </p:nvPr>
        </p:nvGraphicFramePr>
        <p:xfrm>
          <a:off x="611188" y="885968"/>
          <a:ext cx="5905028" cy="370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35688" y="1635646"/>
            <a:ext cx="2808312" cy="19442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1,5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более ставок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51,5%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631832" y="2427734"/>
            <a:ext cx="216024" cy="36004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8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9176" cy="4935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Общение с родителями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39013" y="4165646"/>
            <a:ext cx="2520280" cy="86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6400" i="1" dirty="0" smtClean="0">
                <a:solidFill>
                  <a:schemeClr val="tx2">
                    <a:lumMod val="50000"/>
                  </a:schemeClr>
                </a:solidFill>
              </a:rPr>
              <a:t>Временная рамка!!!</a:t>
            </a:r>
            <a:endParaRPr lang="ru-RU" sz="6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https://api.rbsmi.ru/attachments/76a4e9ed781cedf17f3838ea7d94fcf732a71250/store/crop/0/0/1117/606/1600/0/0/ce45f25c67fe6a65ccee1bc6a9378dad03aea978e9ce18c0de31c28069b8/19030384cc4e6d8eec909eb1a8a21e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22" y="868965"/>
            <a:ext cx="2523450" cy="318319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ykaleidoscope.ru/x/uploads/posts/2022-09/1663361318_1-mykaleidoscope-ru-p-ustavshii-uchitel-vkontakt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69" y="1995686"/>
            <a:ext cx="3310343" cy="30580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fb.ru/media/i/1/2/6/5/4/9/3/i/12654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3558"/>
            <a:ext cx="2923550" cy="320860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7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67576"/>
              </p:ext>
            </p:extLst>
          </p:nvPr>
        </p:nvGraphicFramePr>
        <p:xfrm>
          <a:off x="539552" y="690117"/>
          <a:ext cx="8527277" cy="2284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191">
                  <a:extLst>
                    <a:ext uri="{9D8B030D-6E8A-4147-A177-3AD203B41FA5}">
                      <a16:colId xmlns:a16="http://schemas.microsoft.com/office/drawing/2014/main" val="3147878702"/>
                    </a:ext>
                  </a:extLst>
                </a:gridCol>
                <a:gridCol w="695184">
                  <a:extLst>
                    <a:ext uri="{9D8B030D-6E8A-4147-A177-3AD203B41FA5}">
                      <a16:colId xmlns:a16="http://schemas.microsoft.com/office/drawing/2014/main" val="2388965364"/>
                    </a:ext>
                  </a:extLst>
                </a:gridCol>
                <a:gridCol w="551696">
                  <a:extLst>
                    <a:ext uri="{9D8B030D-6E8A-4147-A177-3AD203B41FA5}">
                      <a16:colId xmlns:a16="http://schemas.microsoft.com/office/drawing/2014/main" val="3285186328"/>
                    </a:ext>
                  </a:extLst>
                </a:gridCol>
                <a:gridCol w="724467">
                  <a:extLst>
                    <a:ext uri="{9D8B030D-6E8A-4147-A177-3AD203B41FA5}">
                      <a16:colId xmlns:a16="http://schemas.microsoft.com/office/drawing/2014/main" val="1977392611"/>
                    </a:ext>
                  </a:extLst>
                </a:gridCol>
                <a:gridCol w="688155">
                  <a:extLst>
                    <a:ext uri="{9D8B030D-6E8A-4147-A177-3AD203B41FA5}">
                      <a16:colId xmlns:a16="http://schemas.microsoft.com/office/drawing/2014/main" val="3647294478"/>
                    </a:ext>
                  </a:extLst>
                </a:gridCol>
                <a:gridCol w="726810">
                  <a:extLst>
                    <a:ext uri="{9D8B030D-6E8A-4147-A177-3AD203B41FA5}">
                      <a16:colId xmlns:a16="http://schemas.microsoft.com/office/drawing/2014/main" val="3814864112"/>
                    </a:ext>
                  </a:extLst>
                </a:gridCol>
                <a:gridCol w="626076">
                  <a:extLst>
                    <a:ext uri="{9D8B030D-6E8A-4147-A177-3AD203B41FA5}">
                      <a16:colId xmlns:a16="http://schemas.microsoft.com/office/drawing/2014/main" val="3206274601"/>
                    </a:ext>
                  </a:extLst>
                </a:gridCol>
                <a:gridCol w="685228">
                  <a:extLst>
                    <a:ext uri="{9D8B030D-6E8A-4147-A177-3AD203B41FA5}">
                      <a16:colId xmlns:a16="http://schemas.microsoft.com/office/drawing/2014/main" val="1050280829"/>
                    </a:ext>
                  </a:extLst>
                </a:gridCol>
                <a:gridCol w="603235">
                  <a:extLst>
                    <a:ext uri="{9D8B030D-6E8A-4147-A177-3AD203B41FA5}">
                      <a16:colId xmlns:a16="http://schemas.microsoft.com/office/drawing/2014/main" val="1859748373"/>
                    </a:ext>
                  </a:extLst>
                </a:gridCol>
                <a:gridCol w="638374">
                  <a:extLst>
                    <a:ext uri="{9D8B030D-6E8A-4147-A177-3AD203B41FA5}">
                      <a16:colId xmlns:a16="http://schemas.microsoft.com/office/drawing/2014/main" val="2608191173"/>
                    </a:ext>
                  </a:extLst>
                </a:gridCol>
                <a:gridCol w="637203">
                  <a:extLst>
                    <a:ext uri="{9D8B030D-6E8A-4147-A177-3AD203B41FA5}">
                      <a16:colId xmlns:a16="http://schemas.microsoft.com/office/drawing/2014/main" val="3319780659"/>
                    </a:ext>
                  </a:extLst>
                </a:gridCol>
                <a:gridCol w="657701">
                  <a:extLst>
                    <a:ext uri="{9D8B030D-6E8A-4147-A177-3AD203B41FA5}">
                      <a16:colId xmlns:a16="http://schemas.microsoft.com/office/drawing/2014/main" val="1935912848"/>
                    </a:ext>
                  </a:extLst>
                </a:gridCol>
                <a:gridCol w="679957">
                  <a:extLst>
                    <a:ext uri="{9D8B030D-6E8A-4147-A177-3AD203B41FA5}">
                      <a16:colId xmlns:a16="http://schemas.microsoft.com/office/drawing/2014/main" val="368148354"/>
                    </a:ext>
                  </a:extLst>
                </a:gridCol>
              </a:tblGrid>
              <a:tr h="1405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Сентябрь 2022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Октябрь 2022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Ноябрь 2022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Декабрь 2022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Февраль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Март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Апрель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Май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Июнь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Июль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Август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861433"/>
                  </a:ext>
                </a:extLst>
              </a:tr>
              <a:tr h="878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498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1" y="165674"/>
            <a:ext cx="860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Сокращение исходящих писем в адрес отделов/управлений образования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6049853" y="4210948"/>
            <a:ext cx="294394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ократилось в 1,4 раза</a:t>
            </a:r>
            <a:endParaRPr lang="ru-RU" sz="1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2598474" y="4144214"/>
            <a:ext cx="288033" cy="682110"/>
          </a:xfrm>
          <a:prstGeom prst="rightBrace">
            <a:avLst>
              <a:gd name="adj1" fmla="val 17076"/>
              <a:gd name="adj2" fmla="val 45629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419869" y="3194459"/>
            <a:ext cx="302433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сократилось в 2.2 раза </a:t>
            </a:r>
            <a:endParaRPr lang="ru-RU" sz="1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827584" y="3883929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Всего: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2022 г. – 2231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г. – 1160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707904" y="4373970"/>
            <a:ext cx="1952602" cy="20540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827583" y="3194459"/>
            <a:ext cx="8064897" cy="6894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7" name="AutoShape 4" descr="blob:https://web.whatsapp.com/41b46ce1-c63d-408a-af8e-86529ed0766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466529"/>
            <a:ext cx="3641317" cy="4249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329241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Принятые меры: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Было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56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отчетных форм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37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отчетных форм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отчетных форм сократили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 объединяли)</a:t>
            </a:r>
          </a:p>
          <a:p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Исключили все региональные КР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МКР проходят региональный фильтр: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2022 – отказано 67,2%;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2023 – отказано 100%.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200" y="162225"/>
            <a:ext cx="7773181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1218809" eaLnBrk="0" hangingPunct="0">
              <a:defRPr/>
            </a:pPr>
            <a:r>
              <a:rPr lang="ru-RU" b="1" noProof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ПРИЕМ В 1 КЛАСС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3622" r="24120" b="46977"/>
          <a:stretch>
            <a:fillRect/>
          </a:stretch>
        </p:blipFill>
        <p:spPr bwMode="auto">
          <a:xfrm>
            <a:off x="4441698" y="987656"/>
            <a:ext cx="4457700" cy="2076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4129" r="36426" b="43129"/>
          <a:stretch>
            <a:fillRect/>
          </a:stretch>
        </p:blipFill>
        <p:spPr bwMode="auto">
          <a:xfrm>
            <a:off x="719168" y="2540556"/>
            <a:ext cx="3528392" cy="1992549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546843" y="843558"/>
            <a:ext cx="3884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2024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году 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целях снижения бюрократической нагрузки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 РПГУ  переадресация на ЕПГУ </a:t>
            </a:r>
            <a:endParaRPr lang="ru-RU" alt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3064106"/>
            <a:ext cx="1512168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22 037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4485068"/>
            <a:ext cx="1512168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26 541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5"/>
          <p:cNvSpPr>
            <a:spLocks noChangeArrowheads="1"/>
          </p:cNvSpPr>
          <p:nvPr/>
        </p:nvSpPr>
        <p:spPr bwMode="auto">
          <a:xfrm>
            <a:off x="5004048" y="3533476"/>
            <a:ext cx="38849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В 2023 году более 17 тыс. заявлений продублированы на разных порталах государственных услуг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663" y="71335"/>
            <a:ext cx="8075240" cy="6122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Заполнение ФИС ФРДО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04838" y="1063228"/>
            <a:ext cx="3607122" cy="5481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800" dirty="0" smtClean="0"/>
          </a:p>
          <a:p>
            <a:pPr algn="ctr"/>
            <a:endParaRPr lang="ru-RU" sz="2600" dirty="0" smtClean="0"/>
          </a:p>
          <a:p>
            <a:pPr algn="ctr"/>
            <a:r>
              <a:rPr lang="ru-RU" sz="8800" dirty="0" smtClean="0">
                <a:solidFill>
                  <a:schemeClr val="tx2">
                    <a:lumMod val="50000"/>
                  </a:schemeClr>
                </a:solidFill>
              </a:rPr>
              <a:t>было</a:t>
            </a:r>
            <a:endParaRPr lang="ru-RU" sz="8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259274" y="1611413"/>
            <a:ext cx="3279268" cy="2373282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Шаблон «Аттестат-СП»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Книга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регистрации выданных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документов об образовании</a:t>
            </a:r>
          </a:p>
          <a:p>
            <a:pPr marL="0" indent="0">
              <a:buNone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Шаблон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ФИС ФРДО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292080" y="1131590"/>
            <a:ext cx="3403715" cy="31057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стало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292079" y="1611412"/>
            <a:ext cx="3528393" cy="1716329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ГИС «Электронное образование Республики Татарстан 2.0»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984268" y="4015382"/>
            <a:ext cx="0" cy="2399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6"/>
          <p:cNvSpPr txBox="1">
            <a:spLocks/>
          </p:cNvSpPr>
          <p:nvPr/>
        </p:nvSpPr>
        <p:spPr>
          <a:xfrm>
            <a:off x="5174196" y="4255109"/>
            <a:ext cx="367240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автоматически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053326" y="4207291"/>
            <a:ext cx="3687877" cy="6850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pPr algn="ctr"/>
            <a:endParaRPr lang="ru-RU" sz="2600" dirty="0" smtClean="0"/>
          </a:p>
          <a:p>
            <a:pPr algn="ctr"/>
            <a:r>
              <a:rPr lang="ru-RU" sz="6200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6200" dirty="0" smtClean="0">
                <a:solidFill>
                  <a:schemeClr val="tx2">
                    <a:lumMod val="50000"/>
                  </a:schemeClr>
                </a:solidFill>
              </a:rPr>
              <a:t>учной ввод</a:t>
            </a:r>
          </a:p>
          <a:p>
            <a:endParaRPr lang="ru-RU" sz="3800" dirty="0"/>
          </a:p>
        </p:txBody>
      </p:sp>
      <p:pic>
        <p:nvPicPr>
          <p:cNvPr id="14" name="Picture 2" descr="https://avatars.mds.yandex.net/i?id=4cd1524bb8f62e4de9178bc003c1a957d0217bcc-9683825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5" y="1604102"/>
            <a:ext cx="448488" cy="3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vatars.mds.yandex.net/i?id=4cd1524bb8f62e4de9178bc003c1a957d0217bcc-9683825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7" y="2362281"/>
            <a:ext cx="502526" cy="4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i?id=4cd1524bb8f62e4de9178bc003c1a957d0217bcc-9683825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36" y="3450157"/>
            <a:ext cx="417725" cy="3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32055" y="4015382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48064" y="4015382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718681" y="4015382"/>
            <a:ext cx="0" cy="2399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s://avatars.mds.yandex.net/i?id=4cd1524bb8f62e4de9178bc003c1a957d0217bcc-9683825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96" y="1971824"/>
            <a:ext cx="654435" cy="5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авая фигурная скобка 26"/>
          <p:cNvSpPr/>
          <p:nvPr/>
        </p:nvSpPr>
        <p:spPr>
          <a:xfrm>
            <a:off x="4604463" y="1275606"/>
            <a:ext cx="543601" cy="2519974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077" y="245310"/>
            <a:ext cx="8075240" cy="616971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Госпаблики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Сайты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88024" y="1275606"/>
            <a:ext cx="4042792" cy="339447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исключение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новостных разделов с сайтов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школ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централизованное размещение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сведений и документов на сайтах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школ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освобождение малокомплектных школ от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госпабликов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(«визитка»)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6" y="1256021"/>
            <a:ext cx="2874458" cy="3250456"/>
          </a:xfrm>
          <a:solidFill>
            <a:schemeClr val="accent2"/>
          </a:solidFill>
          <a:ln>
            <a:solidFill>
              <a:srgbClr val="C00000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pic>
        <p:nvPicPr>
          <p:cNvPr id="7" name="Picture 2" descr="https://avatars.mds.yandex.net/i?id=4cd1524bb8f62e4de9178bc003c1a957d0217bcc-9683825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419622"/>
            <a:ext cx="7200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i?id=4cd1524bb8f62e4de9178bc003c1a957d0217bcc-9683825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397700"/>
            <a:ext cx="720080" cy="67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4cd1524bb8f62e4de9178bc003c1a957d0217bcc-9683825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3863285"/>
            <a:ext cx="648074" cy="64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8157</TotalTime>
  <Words>702</Words>
  <Application>Microsoft Office PowerPoint</Application>
  <PresentationFormat>Экран (16:9)</PresentationFormat>
  <Paragraphs>156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Montserrat SemiBold</vt:lpstr>
      <vt:lpstr>Times New Roman</vt:lpstr>
      <vt:lpstr>Wingdings</vt:lpstr>
      <vt:lpstr>2_Тема Office</vt:lpstr>
      <vt:lpstr>Бюрократическая  нагрузка. Опыт Республики Татарстан</vt:lpstr>
      <vt:lpstr>Перекладывание на администрацию школы – не решение</vt:lpstr>
      <vt:lpstr>Средняя ставка педагога</vt:lpstr>
      <vt:lpstr>Общение с родителями</vt:lpstr>
      <vt:lpstr>Презентация PowerPoint</vt:lpstr>
      <vt:lpstr>Презентация PowerPoint</vt:lpstr>
      <vt:lpstr>Презентация PowerPoint</vt:lpstr>
      <vt:lpstr>Заполнение ФИС ФРДО</vt:lpstr>
      <vt:lpstr>Госпаблики - Сайты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Ковалева Валерия Юрьевна</dc:creator>
  <cp:lastModifiedBy>Пользователь Windows</cp:lastModifiedBy>
  <cp:revision>1072</cp:revision>
  <cp:lastPrinted>2024-03-01T08:33:21Z</cp:lastPrinted>
  <dcterms:created xsi:type="dcterms:W3CDTF">2015-10-13T08:15:21Z</dcterms:created>
  <dcterms:modified xsi:type="dcterms:W3CDTF">2024-03-18T08:36:17Z</dcterms:modified>
</cp:coreProperties>
</file>