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314" r:id="rId4"/>
    <p:sldId id="315" r:id="rId5"/>
    <p:sldId id="318" r:id="rId6"/>
    <p:sldId id="316" r:id="rId7"/>
    <p:sldId id="307" r:id="rId8"/>
    <p:sldId id="320" r:id="rId9"/>
    <p:sldId id="308" r:id="rId10"/>
    <p:sldId id="319" r:id="rId11"/>
    <p:sldId id="309" r:id="rId12"/>
    <p:sldId id="310" r:id="rId13"/>
    <p:sldId id="311" r:id="rId14"/>
    <p:sldId id="321" r:id="rId15"/>
    <p:sldId id="312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07E"/>
    <a:srgbClr val="561BB5"/>
    <a:srgbClr val="F36371"/>
    <a:srgbClr val="874EE4"/>
    <a:srgbClr val="B79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44" autoAdjust="0"/>
  </p:normalViewPr>
  <p:slideViewPr>
    <p:cSldViewPr>
      <p:cViewPr>
        <p:scale>
          <a:sx n="66" d="100"/>
          <a:sy n="66" d="100"/>
        </p:scale>
        <p:origin x="490" y="14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4DCB-E925-4CC2-B165-5DACA2387475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6F35-D79E-4CAE-9711-DA050C1A4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0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vo.garant.ru/#/document/12148555/paragraph/1714087: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vo.garant.ru/#/document/406459339/paragraph/1: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Новости. Коллеги, сейчас туда мы размещаем всю информацию, мероприятия,</a:t>
            </a:r>
            <a:r>
              <a:rPr lang="ru-RU" baseline="0" dirty="0" smtClean="0"/>
              <a:t> конкурсы, олимпиады и т.д., которые носят рекомендательный и добровольный характер. В целях снижения документационной нагрузки. </a:t>
            </a:r>
          </a:p>
          <a:p>
            <a:r>
              <a:rPr lang="ru-RU" baseline="0" dirty="0" smtClean="0"/>
              <a:t>2. Облачное хранилище. Популярные форматы, создавать, хранить и использовать. </a:t>
            </a:r>
          </a:p>
          <a:p>
            <a:r>
              <a:rPr lang="ru-RU" baseline="0" dirty="0" smtClean="0"/>
              <a:t>3. Контент. Пока только 2 поставщика: Академия </a:t>
            </a:r>
            <a:r>
              <a:rPr lang="ru-RU" baseline="0" dirty="0" err="1" smtClean="0"/>
              <a:t>МинПросвещения</a:t>
            </a:r>
            <a:r>
              <a:rPr lang="ru-RU" baseline="0" dirty="0" smtClean="0"/>
              <a:t> и РЭШ. В планах </a:t>
            </a:r>
            <a:r>
              <a:rPr lang="en-US" baseline="0" dirty="0" err="1" smtClean="0"/>
              <a:t>educont</a:t>
            </a:r>
            <a:r>
              <a:rPr lang="ru-RU" baseline="0" dirty="0" smtClean="0"/>
              <a:t>. И другие. Но, есть перечень. Тут два направления, обязательное и внеурочное. Сейчас более 13 тыс. материалов. Поиск по классам, по предметам, по темам. М.Б. урок, лабораторная работа, </a:t>
            </a:r>
            <a:r>
              <a:rPr lang="ru-RU" baseline="0" dirty="0" err="1" smtClean="0"/>
              <a:t>практическаяч</a:t>
            </a:r>
            <a:r>
              <a:rPr lang="ru-RU" baseline="0" dirty="0" smtClean="0"/>
              <a:t> работа, видео можно перенести в портфель, т.е. чтобы можно было бы вернуться.</a:t>
            </a:r>
          </a:p>
          <a:p>
            <a:r>
              <a:rPr lang="ru-RU" baseline="0" dirty="0" smtClean="0"/>
              <a:t>4. Расписание </a:t>
            </a:r>
            <a:r>
              <a:rPr lang="ru-RU" baseline="0" dirty="0" err="1" smtClean="0"/>
              <a:t>уровок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д.з</a:t>
            </a:r>
            <a:r>
              <a:rPr lang="ru-RU" baseline="0" dirty="0" smtClean="0"/>
              <a:t>., оценки, журналы. – пока идет процедура интеграции. Не нужно будет заполнять и там и тут, В ГОС Моя школа вообще функции редактировать не будет. </a:t>
            </a:r>
          </a:p>
          <a:p>
            <a:r>
              <a:rPr lang="ru-RU" baseline="0" dirty="0" smtClean="0"/>
              <a:t>5. Оценка знаний будет как на ЕГЭ, оценка тестов и развернутых ответов. Это пока будущее.</a:t>
            </a:r>
          </a:p>
          <a:p>
            <a:r>
              <a:rPr lang="ru-RU" baseline="0" dirty="0" smtClean="0"/>
              <a:t>6. </a:t>
            </a:r>
            <a:r>
              <a:rPr lang="ru-RU" baseline="0" dirty="0" err="1" smtClean="0"/>
              <a:t>Сферум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2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марта 2023 года вступили в силу ч. 8-10 ст. 10 Федеральный закон от 27 июля 2006 г. № 149-ФЗ "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Об информации, информационных технологиях и о защите информации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Информация </a:t>
            </a:r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Роскомнадзора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от 1 марта 2023 г.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Этими нормами установлен запрет для ряда российских организаций на использование иностранных мессенджеров (принадлежащих иностранным лицам информационных систем и программ для ЭВМ, которые предназначены и (или) используются для обмена сообщениями исключительно между их пользователями, при котором отправитель определяет получателей сообщений и не предусматривается размещение интернет-пользователями общедоступной информации в интернете).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КОАП РФ предусмотрена административная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ответственность по ст. 13.11.2.  Штраф на должностных лиц от 30 до 50,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ю.л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от 100 до 700 ( с 24 июня 2023). РКН.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6F35-D79E-4CAE-9711-DA050C1A46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0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НВП предусмотрена ФГОС. Реализуется через ОБЖ, который читается 1 раз в неделю начиная с 8 по 11 класс. Кроме этого предусмотрены учебные сборы 35 часов (5 дней) в 10, 11 классах. Подготовлена рабочая программа НВП.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2024 года ОБЖ в школах станет предметом «Основы безопасности и защита Родины».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рамках нового предмета учащиеся пройдут курс начальной военной подготовки.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«На сегодняшний момент формируется рабочая группа, которая будет заниматься как раз формированием новой учебной федеральной программы, куда войдут и представители Министерства обороны, и представители МЧС». одновременно ведомство будет работать над новым учебником для средней и старшей школы. Создать программу и учебные материалы планируют в 2024 году, чтобы с 1 сентября школьники могли по ней учиться. «Предлагаем подключить к этой работе и непосредственно учителей, и в обязательном порядке учителей – участников СВО. для девочек разработали программу обучения основам медицинской подготовки. «Не просто оказание первой медицинской помощи, но они могли бы выступать в качестве санинструкторов, то есть рассказывать другим, как можно оказывать первую медицинскую помощь»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6F35-D79E-4CAE-9711-DA050C1A46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5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РТ 734 советника +</a:t>
            </a:r>
            <a:r>
              <a:rPr lang="ru-RU" baseline="0" dirty="0" smtClean="0"/>
              <a:t> 67 советника в СПО. РДДМ открывает первичные ячейки в школах , садах, </a:t>
            </a:r>
            <a:r>
              <a:rPr lang="ru-RU" baseline="0" dirty="0" err="1" smtClean="0"/>
              <a:t>спо</a:t>
            </a:r>
            <a:r>
              <a:rPr lang="ru-RU" baseline="0" dirty="0" smtClean="0"/>
              <a:t> и вузах.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6F35-D79E-4CAE-9711-DA050C1A46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4788" y="10"/>
            <a:ext cx="6587211" cy="68579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184666"/>
          </a:xfrm>
        </p:spPr>
        <p:txBody>
          <a:bodyPr/>
          <a:lstStyle/>
          <a:p>
            <a:pPr defTabSz="914377">
              <a:defRPr/>
            </a:pPr>
            <a:fld id="{9126E0F1-E414-47D2-AEB7-58DCC50C5380}" type="datetimeFigureOut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27.07.2023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184666"/>
          </a:xfrm>
        </p:spPr>
        <p:txBody>
          <a:bodyPr/>
          <a:lstStyle/>
          <a:p>
            <a:pPr defTabSz="914377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184666"/>
          </a:xfrm>
        </p:spPr>
        <p:txBody>
          <a:bodyPr/>
          <a:lstStyle/>
          <a:p>
            <a:pPr defTabSz="914377">
              <a:defRPr/>
            </a:pPr>
            <a:fld id="{63F3E5B8-C2B9-468E-999B-9ED1BB05FFB6}" type="slidenum">
              <a:rPr lang="ru-RU" sz="1200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5205"/>
            <a:ext cx="1005205" cy="1054735"/>
          </a:xfrm>
          <a:custGeom>
            <a:avLst/>
            <a:gdLst/>
            <a:ahLst/>
            <a:cxnLst/>
            <a:rect l="l" t="t" r="r" b="b"/>
            <a:pathLst>
              <a:path w="1005205" h="1054735">
                <a:moveTo>
                  <a:pt x="0" y="0"/>
                </a:moveTo>
                <a:lnTo>
                  <a:pt x="0" y="245263"/>
                </a:lnTo>
                <a:lnTo>
                  <a:pt x="771262" y="1054266"/>
                </a:lnTo>
                <a:lnTo>
                  <a:pt x="1005083" y="105426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45189"/>
            <a:ext cx="850900" cy="892810"/>
          </a:xfrm>
          <a:custGeom>
            <a:avLst/>
            <a:gdLst/>
            <a:ahLst/>
            <a:cxnLst/>
            <a:rect l="l" t="t" r="r" b="b"/>
            <a:pathLst>
              <a:path w="850900" h="892810">
                <a:moveTo>
                  <a:pt x="0" y="0"/>
                </a:moveTo>
                <a:lnTo>
                  <a:pt x="0" y="245263"/>
                </a:lnTo>
                <a:lnTo>
                  <a:pt x="617022" y="892478"/>
                </a:lnTo>
                <a:lnTo>
                  <a:pt x="850843" y="892478"/>
                </a:lnTo>
                <a:lnTo>
                  <a:pt x="0" y="0"/>
                </a:lnTo>
                <a:close/>
              </a:path>
            </a:pathLst>
          </a:custGeom>
          <a:solidFill>
            <a:srgbClr val="A2A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8"/>
            <a:ext cx="859790" cy="859155"/>
          </a:xfrm>
          <a:custGeom>
            <a:avLst/>
            <a:gdLst/>
            <a:ahLst/>
            <a:cxnLst/>
            <a:rect l="l" t="t" r="r" b="b"/>
            <a:pathLst>
              <a:path w="859790" h="859155">
                <a:moveTo>
                  <a:pt x="859181" y="0"/>
                </a:moveTo>
                <a:lnTo>
                  <a:pt x="0" y="0"/>
                </a:lnTo>
                <a:lnTo>
                  <a:pt x="859181" y="859156"/>
                </a:lnTo>
                <a:lnTo>
                  <a:pt x="859181" y="0"/>
                </a:lnTo>
                <a:close/>
              </a:path>
            </a:pathLst>
          </a:custGeom>
          <a:solidFill>
            <a:srgbClr val="565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26113" y="241512"/>
            <a:ext cx="681920" cy="617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1122" y="399795"/>
            <a:ext cx="984975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23D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1496" y="1331332"/>
            <a:ext cx="10086975" cy="418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972" y="2245284"/>
            <a:ext cx="4916856" cy="75636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0"/>
              </a:spcBef>
            </a:pPr>
            <a:r>
              <a:rPr lang="ru-RU" sz="2400" b="1" spc="-20" dirty="0" smtClean="0">
                <a:solidFill>
                  <a:srgbClr val="3D284E"/>
                </a:solidFill>
                <a:latin typeface="Arial"/>
                <a:cs typeface="Arial"/>
              </a:rPr>
              <a:t>Нововведения в образовании Республики Татарстан – </a:t>
            </a:r>
            <a:r>
              <a:rPr lang="ru-RU" sz="2400" b="1" spc="-20" dirty="0" smtClean="0">
                <a:solidFill>
                  <a:srgbClr val="3D284E"/>
                </a:solidFill>
                <a:latin typeface="Arial"/>
                <a:cs typeface="Arial"/>
              </a:rPr>
              <a:t>2023 </a:t>
            </a:r>
            <a:endParaRPr lang="ru-RU" sz="2400" b="1" spc="-20" dirty="0">
              <a:solidFill>
                <a:srgbClr val="3D284E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18344"/>
            <a:ext cx="1428115" cy="1577340"/>
          </a:xfrm>
          <a:custGeom>
            <a:avLst/>
            <a:gdLst/>
            <a:ahLst/>
            <a:cxnLst/>
            <a:rect l="l" t="t" r="r" b="b"/>
            <a:pathLst>
              <a:path w="1428114" h="1577339">
                <a:moveTo>
                  <a:pt x="0" y="0"/>
                </a:moveTo>
                <a:lnTo>
                  <a:pt x="0" y="358348"/>
                </a:lnTo>
                <a:lnTo>
                  <a:pt x="1103505" y="1577017"/>
                </a:lnTo>
                <a:lnTo>
                  <a:pt x="1427990" y="1577017"/>
                </a:lnTo>
                <a:lnTo>
                  <a:pt x="0" y="0"/>
                </a:lnTo>
                <a:close/>
              </a:path>
            </a:pathLst>
          </a:custGeom>
          <a:solidFill>
            <a:srgbClr val="A2A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9881" y="4962115"/>
            <a:ext cx="4856066" cy="819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0"/>
              </a:spcBef>
            </a:pPr>
            <a:r>
              <a:rPr lang="ru-RU" sz="1400" b="1" spc="-10" dirty="0" smtClean="0">
                <a:solidFill>
                  <a:srgbClr val="561BB5"/>
                </a:solidFill>
                <a:latin typeface="Arial"/>
                <a:cs typeface="Arial"/>
              </a:rPr>
              <a:t>Заместитель министра – руководитель Департамента надзора и контроля в сфере образования</a:t>
            </a:r>
          </a:p>
          <a:p>
            <a:pPr marL="12700" algn="ctr">
              <a:lnSpc>
                <a:spcPct val="100000"/>
              </a:lnSpc>
              <a:spcBef>
                <a:spcPts val="650"/>
              </a:spcBef>
            </a:pPr>
            <a:r>
              <a:rPr lang="ru-RU" sz="1400" b="1" spc="-10" dirty="0" smtClean="0">
                <a:solidFill>
                  <a:srgbClr val="561BB5"/>
                </a:solidFill>
                <a:latin typeface="Arial"/>
                <a:cs typeface="Arial"/>
              </a:rPr>
              <a:t>МУЗИПОВ РАМИС ГАПТРАИСОВИЧ</a:t>
            </a:r>
            <a:endParaRPr lang="ru-RU" sz="1400" b="1" spc="-10" dirty="0">
              <a:solidFill>
                <a:srgbClr val="561BB5"/>
              </a:solidFill>
              <a:latin typeface="Arial"/>
              <a:cs typeface="Arial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32" y="42528"/>
            <a:ext cx="2187168" cy="13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0316"/>
            <a:ext cx="2253976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" y="-1"/>
            <a:ext cx="12170780" cy="68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3"/>
            <a:ext cx="12199837" cy="68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1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64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ОБЖ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17" y="10159"/>
            <a:ext cx="12210117" cy="68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09600"/>
            <a:ext cx="200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РДДМ - Советники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2"/>
            <a:ext cx="12209509" cy="68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9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Минпросвещения</a:t>
            </a:r>
            <a:r>
              <a:rPr lang="ru-RU" dirty="0"/>
              <a:t> России планирует утвердить две новые квалификационные категории для педагогических работников: «педагог-методист» и «педагог-наставник».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Минпросвещения</a:t>
            </a:r>
            <a:r>
              <a:rPr lang="ru-RU" dirty="0"/>
              <a:t> России приняло решение о возвращении серебряных медалей для учащихся, которые проявили успехи в освоении школьной программы.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2014 года серебряные медали получали выпускники, у которых в аттестате было не более двух четверок.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66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араллелограмм 31"/>
          <p:cNvSpPr/>
          <p:nvPr/>
        </p:nvSpPr>
        <p:spPr>
          <a:xfrm>
            <a:off x="4682335" y="3251032"/>
            <a:ext cx="1568597" cy="1367221"/>
          </a:xfrm>
          <a:prstGeom prst="parallelogram">
            <a:avLst>
              <a:gd name="adj" fmla="val 13393"/>
            </a:avLst>
          </a:prstGeom>
          <a:noFill/>
          <a:ln w="12700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0181581" y="723557"/>
            <a:ext cx="1171916" cy="1877412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16200000">
            <a:off x="9365460" y="-565783"/>
            <a:ext cx="107425" cy="5039885"/>
          </a:xfrm>
          <a:prstGeom prst="rec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892" y="591391"/>
            <a:ext cx="5262913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33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ЦЕРЕМОНИЯ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33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ПОДНЯТИЯ ФЛАГОВ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0659197" y="3764894"/>
            <a:ext cx="1281447" cy="2066413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10">
            <a:extLst>
              <a:ext uri="{FF2B5EF4-FFF2-40B4-BE49-F238E27FC236}">
                <a16:creationId xmlns:a16="http://schemas.microsoft.com/office/drawing/2014/main" id="{2836BD54-B243-4BD1-879F-483D4A197C4A}"/>
              </a:ext>
            </a:extLst>
          </p:cNvPr>
          <p:cNvSpPr/>
          <p:nvPr/>
        </p:nvSpPr>
        <p:spPr>
          <a:xfrm>
            <a:off x="348691" y="1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3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arallelogram 32">
            <a:extLst>
              <a:ext uri="{FF2B5EF4-FFF2-40B4-BE49-F238E27FC236}">
                <a16:creationId xmlns:a16="http://schemas.microsoft.com/office/drawing/2014/main" id="{4392257A-D79F-4D0E-A096-106726202B72}"/>
              </a:ext>
            </a:extLst>
          </p:cNvPr>
          <p:cNvSpPr/>
          <p:nvPr/>
        </p:nvSpPr>
        <p:spPr>
          <a:xfrm>
            <a:off x="111453" y="60933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en-US" dirty="0">
              <a:solidFill>
                <a:srgbClr val="B19271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6" name="Parallelogram 33">
            <a:extLst>
              <a:ext uri="{FF2B5EF4-FFF2-40B4-BE49-F238E27FC236}">
                <a16:creationId xmlns:a16="http://schemas.microsoft.com/office/drawing/2014/main" id="{C6FD876E-4522-4BD5-AA81-B3A051926A18}"/>
              </a:ext>
            </a:extLst>
          </p:cNvPr>
          <p:cNvSpPr/>
          <p:nvPr/>
        </p:nvSpPr>
        <p:spPr>
          <a:xfrm>
            <a:off x="1" y="-13549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938BB5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8382" y="5148612"/>
            <a:ext cx="304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Цель </a:t>
            </a: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3200" y="3380999"/>
            <a:ext cx="27229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>
                <a:srgbClr val="000000"/>
              </a:buClr>
              <a:defRPr/>
            </a:pPr>
            <a:r>
              <a:rPr lang="ru-RU" sz="1467" b="1" kern="0" dirty="0">
                <a:solidFill>
                  <a:prstClr val="white"/>
                </a:solidFill>
                <a:latin typeface="Montserrat" panose="00000500000000000000" pitchFamily="2" charset="-52"/>
                <a:cs typeface="Arial"/>
                <a:sym typeface="Arial"/>
              </a:rPr>
              <a:t>МЕРОПРИЯТИЯ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1997" y="2747184"/>
            <a:ext cx="187220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>
                <a:srgbClr val="000000"/>
              </a:buClr>
              <a:defRPr/>
            </a:pPr>
            <a:r>
              <a:rPr lang="ru-RU" sz="1467" b="1" kern="0" dirty="0">
                <a:solidFill>
                  <a:prstClr val="white"/>
                </a:solidFill>
                <a:latin typeface="Montserrat" panose="00000500000000000000" pitchFamily="2" charset="-52"/>
                <a:cs typeface="Arial"/>
                <a:sym typeface="Arial"/>
              </a:rPr>
              <a:t>СПИКЕРЫ</a:t>
            </a:r>
          </a:p>
        </p:txBody>
      </p:sp>
      <p:sp>
        <p:nvSpPr>
          <p:cNvPr id="45" name="Блок-схема: ручной ввод 44"/>
          <p:cNvSpPr/>
          <p:nvPr/>
        </p:nvSpPr>
        <p:spPr>
          <a:xfrm rot="16200000" flipH="1">
            <a:off x="5876727" y="3758617"/>
            <a:ext cx="2338203" cy="1438555"/>
          </a:xfrm>
          <a:prstGeom prst="flowChartManualInpu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6200000" flipH="1">
            <a:off x="3164582" y="-244715"/>
            <a:ext cx="115047" cy="4390136"/>
          </a:xfrm>
          <a:prstGeom prst="rec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Блок-схема: ручной ввод 46"/>
          <p:cNvSpPr/>
          <p:nvPr/>
        </p:nvSpPr>
        <p:spPr>
          <a:xfrm rot="16200000" flipH="1">
            <a:off x="-22166" y="3754677"/>
            <a:ext cx="2342193" cy="1435116"/>
          </a:xfrm>
          <a:prstGeom prst="flowChartManualInpu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5791451" y="3036614"/>
            <a:ext cx="1291151" cy="774023"/>
          </a:xfrm>
          <a:prstGeom prst="parallelogram">
            <a:avLst>
              <a:gd name="adj" fmla="val 13393"/>
            </a:avLst>
          </a:prstGeom>
          <a:noFill/>
          <a:ln w="15875">
            <a:solidFill>
              <a:srgbClr val="938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488" y="1967134"/>
            <a:ext cx="5523624" cy="3679861"/>
          </a:xfrm>
          <a:prstGeom prst="parallelogram">
            <a:avLst>
              <a:gd name="adj" fmla="val 118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35" y="1967133"/>
            <a:ext cx="4917336" cy="3676199"/>
          </a:xfrm>
          <a:prstGeom prst="parallelogram">
            <a:avLst>
              <a:gd name="adj" fmla="val 118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10906" y="609615"/>
            <a:ext cx="5262913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33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УРОКИ «РАЗГОВОРЫ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33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О ВАЖНОМ»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96600" y="60933"/>
            <a:ext cx="1295400" cy="853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4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араллелограмм 78"/>
          <p:cNvSpPr/>
          <p:nvPr/>
        </p:nvSpPr>
        <p:spPr>
          <a:xfrm>
            <a:off x="5550245" y="4560780"/>
            <a:ext cx="5346289" cy="2081321"/>
          </a:xfrm>
          <a:prstGeom prst="parallelogram">
            <a:avLst>
              <a:gd name="adj" fmla="val 6166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78" name="Блок-схема: ручной ввод 77"/>
          <p:cNvSpPr/>
          <p:nvPr/>
        </p:nvSpPr>
        <p:spPr>
          <a:xfrm rot="16200000" flipV="1">
            <a:off x="9170455" y="2832034"/>
            <a:ext cx="1218111" cy="3770215"/>
          </a:xfrm>
          <a:prstGeom prst="flowChartManualInpu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0181581" y="723557"/>
            <a:ext cx="1171916" cy="1877412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16200000" flipH="1">
            <a:off x="10364000" y="195877"/>
            <a:ext cx="131049" cy="3524960"/>
          </a:xfrm>
          <a:prstGeom prst="rec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82" y="126697"/>
            <a:ext cx="1041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СТРОИТЕЛЬСТВО ДЕТСКИХ </a:t>
            </a:r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САДОВ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8999" y="887005"/>
            <a:ext cx="1054100" cy="4571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6CBA279B-9704-4BE5-AA02-3B3B1821AC92}"/>
              </a:ext>
            </a:extLst>
          </p:cNvPr>
          <p:cNvSpPr/>
          <p:nvPr/>
        </p:nvSpPr>
        <p:spPr>
          <a:xfrm rot="3843521">
            <a:off x="11010525" y="197346"/>
            <a:ext cx="294121" cy="218980"/>
          </a:xfrm>
          <a:prstGeom prst="round2DiagRect">
            <a:avLst>
              <a:gd name="adj1" fmla="val 0"/>
              <a:gd name="adj2" fmla="val 29398"/>
            </a:avLst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0912085" y="3764894"/>
            <a:ext cx="1281447" cy="2066413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10">
            <a:extLst>
              <a:ext uri="{FF2B5EF4-FFF2-40B4-BE49-F238E27FC236}">
                <a16:creationId xmlns:a16="http://schemas.microsoft.com/office/drawing/2014/main" id="{2836BD54-B243-4BD1-879F-483D4A197C4A}"/>
              </a:ext>
            </a:extLst>
          </p:cNvPr>
          <p:cNvSpPr/>
          <p:nvPr/>
        </p:nvSpPr>
        <p:spPr>
          <a:xfrm>
            <a:off x="348691" y="1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3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arallelogram 32">
            <a:extLst>
              <a:ext uri="{FF2B5EF4-FFF2-40B4-BE49-F238E27FC236}">
                <a16:creationId xmlns:a16="http://schemas.microsoft.com/office/drawing/2014/main" id="{4392257A-D79F-4D0E-A096-106726202B72}"/>
              </a:ext>
            </a:extLst>
          </p:cNvPr>
          <p:cNvSpPr/>
          <p:nvPr/>
        </p:nvSpPr>
        <p:spPr>
          <a:xfrm>
            <a:off x="111453" y="60933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en-US" dirty="0">
              <a:solidFill>
                <a:srgbClr val="B19271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6" name="Parallelogram 33">
            <a:extLst>
              <a:ext uri="{FF2B5EF4-FFF2-40B4-BE49-F238E27FC236}">
                <a16:creationId xmlns:a16="http://schemas.microsoft.com/office/drawing/2014/main" id="{C6FD876E-4522-4BD5-AA81-B3A051926A18}"/>
              </a:ext>
            </a:extLst>
          </p:cNvPr>
          <p:cNvSpPr/>
          <p:nvPr/>
        </p:nvSpPr>
        <p:spPr>
          <a:xfrm>
            <a:off x="1" y="-13549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938BB5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-523" r="-8700" b="523"/>
          <a:stretch/>
        </p:blipFill>
        <p:spPr bwMode="auto">
          <a:xfrm>
            <a:off x="5654000" y="1973243"/>
            <a:ext cx="7176024" cy="4670635"/>
          </a:xfrm>
          <a:prstGeom prst="parallelogram">
            <a:avLst>
              <a:gd name="adj" fmla="val 624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араллелограмм 39"/>
          <p:cNvSpPr/>
          <p:nvPr/>
        </p:nvSpPr>
        <p:spPr>
          <a:xfrm>
            <a:off x="52510" y="1902766"/>
            <a:ext cx="5346289" cy="453021"/>
          </a:xfrm>
          <a:prstGeom prst="parallelogram">
            <a:avLst>
              <a:gd name="adj" fmla="val 64711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Параллелограмм 45"/>
          <p:cNvSpPr/>
          <p:nvPr/>
        </p:nvSpPr>
        <p:spPr>
          <a:xfrm>
            <a:off x="-342" y="1902766"/>
            <a:ext cx="696297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4892" y="1935223"/>
            <a:ext cx="36306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бюджет РФ</a:t>
            </a:r>
            <a:endParaRPr lang="ru-RU" sz="2133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877" y="2545100"/>
            <a:ext cx="6539135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267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2</a:t>
            </a:r>
            <a:r>
              <a:rPr lang="ru-RU" sz="2267" dirty="0" smtClean="0">
                <a:solidFill>
                  <a:srgbClr val="342B5C"/>
                </a:solidFill>
                <a:latin typeface="Montserrat" panose="00000500000000000000" pitchFamily="2" charset="-52"/>
              </a:rPr>
              <a:t> </a:t>
            </a:r>
            <a:r>
              <a:rPr lang="ru-RU" sz="2267" dirty="0">
                <a:solidFill>
                  <a:srgbClr val="342B5C"/>
                </a:solidFill>
                <a:latin typeface="Montserrat" panose="00000500000000000000" pitchFamily="2" charset="-52"/>
              </a:rPr>
              <a:t>ДОО в </a:t>
            </a:r>
            <a:r>
              <a:rPr lang="ru-RU" sz="2267" dirty="0">
                <a:solidFill>
                  <a:srgbClr val="342B5C"/>
                </a:solidFill>
                <a:latin typeface="Montserrat" panose="00000500000000000000" pitchFamily="2" charset="-52"/>
              </a:rPr>
              <a:t>г.Казани</a:t>
            </a:r>
            <a:r>
              <a:rPr lang="ru-RU" sz="2267" dirty="0">
                <a:solidFill>
                  <a:srgbClr val="342B5C"/>
                </a:solidFill>
                <a:latin typeface="Montserrat" panose="00000500000000000000" pitchFamily="2" charset="-52"/>
              </a:rPr>
              <a:t> на </a:t>
            </a:r>
            <a:r>
              <a:rPr lang="ru-RU" sz="22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440 </a:t>
            </a:r>
            <a:r>
              <a:rPr lang="ru-RU" sz="2267" dirty="0">
                <a:solidFill>
                  <a:srgbClr val="342B5C"/>
                </a:solidFill>
                <a:latin typeface="Montserrat" panose="00000500000000000000" pitchFamily="2" charset="-52"/>
              </a:rPr>
              <a:t>мест</a:t>
            </a:r>
            <a:endParaRPr lang="ru-RU" sz="2267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77">
              <a:defRPr/>
            </a:pPr>
            <a:endParaRPr lang="ru-RU" sz="1067" dirty="0">
              <a:solidFill>
                <a:srgbClr val="342B5C"/>
              </a:solidFill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73159" y="4493112"/>
            <a:ext cx="6400733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002060"/>
              </a:buClr>
              <a:defRPr/>
            </a:pPr>
            <a:endParaRPr lang="ru-RU" sz="1600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77">
              <a:buClr>
                <a:srgbClr val="002060"/>
              </a:buClr>
              <a:defRPr/>
            </a:pPr>
            <a:endParaRPr lang="ru-RU" sz="1867" dirty="0" smtClean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77">
              <a:buClr>
                <a:srgbClr val="002060"/>
              </a:buClr>
              <a:defRPr/>
            </a:pP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</a:rPr>
              <a:t>Г. Казань – 2</a:t>
            </a:r>
            <a:r>
              <a:rPr lang="ru-RU" sz="1867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 </a:t>
            </a:r>
            <a:endParaRPr lang="ru-RU" sz="1867" b="1" dirty="0">
              <a:solidFill>
                <a:srgbClr val="E81046"/>
              </a:solidFill>
              <a:latin typeface="Montserrat" panose="00000500000000000000" pitchFamily="2" charset="-52"/>
            </a:endParaRPr>
          </a:p>
          <a:p>
            <a:pPr defTabSz="914377">
              <a:buClr>
                <a:srgbClr val="002060"/>
              </a:buClr>
              <a:defRPr/>
            </a:pPr>
            <a:endParaRPr lang="ru-RU" sz="1600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77">
              <a:buClr>
                <a:srgbClr val="002060"/>
              </a:buClr>
              <a:defRPr/>
            </a:pPr>
            <a:r>
              <a:rPr lang="ru-RU" sz="1867" b="1" dirty="0">
                <a:solidFill>
                  <a:srgbClr val="342B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Тукаевский район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</a:rPr>
              <a:t>– </a:t>
            </a:r>
            <a:r>
              <a:rPr lang="ru-RU" sz="1867" b="1" dirty="0">
                <a:solidFill>
                  <a:srgbClr val="E81046"/>
                </a:solidFill>
                <a:latin typeface="Montserrat" panose="00000500000000000000" pitchFamily="2" charset="-52"/>
              </a:rPr>
              <a:t>1 </a:t>
            </a:r>
          </a:p>
          <a:p>
            <a:pPr defTabSz="914377">
              <a:buClr>
                <a:srgbClr val="002060"/>
              </a:buClr>
              <a:defRPr/>
            </a:pPr>
            <a:endParaRPr lang="ru-RU" sz="1600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77">
              <a:buClr>
                <a:srgbClr val="002060"/>
              </a:buClr>
              <a:defRPr/>
            </a:pP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</a:rPr>
              <a:t>г.Нижнекамск – </a:t>
            </a:r>
            <a:r>
              <a:rPr lang="ru-RU" sz="1867" b="1" dirty="0">
                <a:solidFill>
                  <a:srgbClr val="E81046"/>
                </a:solidFill>
                <a:latin typeface="Montserrat" panose="00000500000000000000" pitchFamily="2" charset="-52"/>
              </a:rPr>
              <a:t>1 </a:t>
            </a:r>
          </a:p>
          <a:p>
            <a:pPr defTabSz="914377">
              <a:buClr>
                <a:srgbClr val="002060"/>
              </a:buClr>
              <a:defRPr/>
            </a:pPr>
            <a:endParaRPr lang="ru-RU" sz="1067" strike="sngStrike" dirty="0">
              <a:solidFill>
                <a:srgbClr val="342B5C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95955" y="5207003"/>
            <a:ext cx="19142" cy="1221106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730647" y="5776079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761549" y="5174621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1027730" y="5174621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024397" y="5733257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748274" y="6266572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019865" y="6230738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Параллелограмм 67"/>
          <p:cNvSpPr/>
          <p:nvPr/>
        </p:nvSpPr>
        <p:spPr>
          <a:xfrm>
            <a:off x="68289" y="3198431"/>
            <a:ext cx="5235828" cy="453021"/>
          </a:xfrm>
          <a:prstGeom prst="parallelogram">
            <a:avLst>
              <a:gd name="adj" fmla="val 59104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араллелограмм 68"/>
          <p:cNvSpPr/>
          <p:nvPr/>
        </p:nvSpPr>
        <p:spPr>
          <a:xfrm>
            <a:off x="1" y="3198431"/>
            <a:ext cx="647615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39346" y="3210870"/>
            <a:ext cx="46456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бюджет РТ </a:t>
            </a:r>
            <a:endParaRPr lang="ru-RU" sz="2133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8109" y="3831291"/>
            <a:ext cx="6539135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267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2</a:t>
            </a:r>
            <a:r>
              <a:rPr lang="ru-RU" sz="22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2267" dirty="0">
                <a:solidFill>
                  <a:srgbClr val="342B5C"/>
                </a:solidFill>
                <a:latin typeface="Montserrat" panose="00000500000000000000" pitchFamily="2" charset="-52"/>
              </a:rPr>
              <a:t>ДОО на </a:t>
            </a:r>
            <a:r>
              <a:rPr lang="ru-RU" sz="22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560 </a:t>
            </a:r>
            <a:r>
              <a:rPr lang="ru-RU" sz="2267" dirty="0">
                <a:solidFill>
                  <a:srgbClr val="342B5C"/>
                </a:solidFill>
                <a:latin typeface="Montserrat" panose="00000500000000000000" pitchFamily="2" charset="-52"/>
              </a:rPr>
              <a:t>мест</a:t>
            </a:r>
            <a:endParaRPr lang="ru-RU" sz="2267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77">
              <a:defRPr/>
            </a:pPr>
            <a:endParaRPr lang="ru-RU" sz="1067" dirty="0">
              <a:solidFill>
                <a:srgbClr val="342B5C"/>
              </a:solidFill>
              <a:latin typeface="Montserrat" panose="00000500000000000000" pitchFamily="2" charset="-52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6448565" y="2902755"/>
            <a:ext cx="1291151" cy="774023"/>
          </a:xfrm>
          <a:prstGeom prst="parallelogram">
            <a:avLst>
              <a:gd name="adj" fmla="val 64178"/>
            </a:avLst>
          </a:prstGeom>
          <a:noFill/>
          <a:ln w="15875">
            <a:solidFill>
              <a:srgbClr val="938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Параллелограмм 75"/>
          <p:cNvSpPr/>
          <p:nvPr/>
        </p:nvSpPr>
        <p:spPr>
          <a:xfrm>
            <a:off x="7150009" y="2482721"/>
            <a:ext cx="1291505" cy="843460"/>
          </a:xfrm>
          <a:prstGeom prst="parallelogram">
            <a:avLst>
              <a:gd name="adj" fmla="val 61994"/>
            </a:avLst>
          </a:prstGeom>
          <a:noFill/>
          <a:ln w="12700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382" y="1124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2023 </a:t>
            </a:r>
            <a:r>
              <a:rPr lang="ru-RU" sz="24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г</a:t>
            </a:r>
            <a:r>
              <a:rPr lang="en-US" sz="24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sp>
        <p:nvSpPr>
          <p:cNvPr id="44" name="Параллелограмм 43"/>
          <p:cNvSpPr/>
          <p:nvPr/>
        </p:nvSpPr>
        <p:spPr>
          <a:xfrm>
            <a:off x="8688288" y="1036690"/>
            <a:ext cx="2805555" cy="742268"/>
          </a:xfrm>
          <a:prstGeom prst="parallelogram">
            <a:avLst>
              <a:gd name="adj" fmla="val 63240"/>
            </a:avLst>
          </a:prstGeom>
          <a:solidFill>
            <a:srgbClr val="5C4CA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45390" y="1010351"/>
            <a:ext cx="268790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   </a:t>
            </a:r>
            <a:r>
              <a:rPr lang="ru-RU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доступность </a:t>
            </a:r>
          </a:p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ДОО 99,5 %</a:t>
            </a:r>
            <a:endParaRPr lang="ru-RU" sz="21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7186" y="94119"/>
            <a:ext cx="1295400" cy="76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араллелограмм 48"/>
          <p:cNvSpPr/>
          <p:nvPr/>
        </p:nvSpPr>
        <p:spPr>
          <a:xfrm>
            <a:off x="2298570" y="933682"/>
            <a:ext cx="3100229" cy="742268"/>
          </a:xfrm>
          <a:prstGeom prst="parallelogram">
            <a:avLst>
              <a:gd name="adj" fmla="val 63240"/>
            </a:avLst>
          </a:prstGeom>
          <a:solidFill>
            <a:srgbClr val="5C4CA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 smtClean="0">
                <a:solidFill>
                  <a:prstClr val="white"/>
                </a:solidFill>
                <a:latin typeface="Calibri" panose="020F0502020204030204"/>
              </a:rPr>
              <a:t>4 ДОО на 1000 мест</a:t>
            </a: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184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10181581" y="723557"/>
            <a:ext cx="1171916" cy="1877412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 rot="16200000">
            <a:off x="9806668" y="-1405252"/>
            <a:ext cx="97065" cy="4673607"/>
          </a:xfrm>
          <a:prstGeom prst="rec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82" y="126696"/>
            <a:ext cx="10415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СТРОИТЕЛЬСТВО ШКОЛ </a:t>
            </a:r>
          </a:p>
          <a:p>
            <a:pPr defTabSz="914377"/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В </a:t>
            </a:r>
            <a:r>
              <a:rPr lang="ru-RU" sz="3200" dirty="0" smtClean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2023 </a:t>
            </a:r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ГОДУ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9826" y="1316766"/>
            <a:ext cx="1054100" cy="4571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0912085" y="3764894"/>
            <a:ext cx="1281447" cy="2066413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10">
            <a:extLst>
              <a:ext uri="{FF2B5EF4-FFF2-40B4-BE49-F238E27FC236}">
                <a16:creationId xmlns:a16="http://schemas.microsoft.com/office/drawing/2014/main" id="{2836BD54-B243-4BD1-879F-483D4A197C4A}"/>
              </a:ext>
            </a:extLst>
          </p:cNvPr>
          <p:cNvSpPr/>
          <p:nvPr/>
        </p:nvSpPr>
        <p:spPr>
          <a:xfrm>
            <a:off x="348691" y="1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3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arallelogram 32">
            <a:extLst>
              <a:ext uri="{FF2B5EF4-FFF2-40B4-BE49-F238E27FC236}">
                <a16:creationId xmlns:a16="http://schemas.microsoft.com/office/drawing/2014/main" id="{4392257A-D79F-4D0E-A096-106726202B72}"/>
              </a:ext>
            </a:extLst>
          </p:cNvPr>
          <p:cNvSpPr/>
          <p:nvPr/>
        </p:nvSpPr>
        <p:spPr>
          <a:xfrm>
            <a:off x="111453" y="60933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en-US" dirty="0">
              <a:solidFill>
                <a:srgbClr val="B19271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6" name="Parallelogram 33">
            <a:extLst>
              <a:ext uri="{FF2B5EF4-FFF2-40B4-BE49-F238E27FC236}">
                <a16:creationId xmlns:a16="http://schemas.microsoft.com/office/drawing/2014/main" id="{C6FD876E-4522-4BD5-AA81-B3A051926A18}"/>
              </a:ext>
            </a:extLst>
          </p:cNvPr>
          <p:cNvSpPr/>
          <p:nvPr/>
        </p:nvSpPr>
        <p:spPr>
          <a:xfrm>
            <a:off x="1" y="-13549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938BB5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91270" y="5148612"/>
            <a:ext cx="304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Цель </a:t>
            </a: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6088" y="3380999"/>
            <a:ext cx="27229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>
                <a:srgbClr val="000000"/>
              </a:buClr>
              <a:defRPr/>
            </a:pPr>
            <a:r>
              <a:rPr lang="ru-RU" sz="1467" b="1" kern="0" dirty="0">
                <a:solidFill>
                  <a:prstClr val="white"/>
                </a:solidFill>
                <a:latin typeface="Montserrat" panose="00000500000000000000" pitchFamily="2" charset="-52"/>
                <a:cs typeface="Arial"/>
                <a:sym typeface="Arial"/>
              </a:rPr>
              <a:t>МЕРОПРИЯТИЯ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74885" y="2747184"/>
            <a:ext cx="187220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>
                <a:srgbClr val="000000"/>
              </a:buClr>
              <a:defRPr/>
            </a:pPr>
            <a:r>
              <a:rPr lang="ru-RU" sz="1467" b="1" kern="0" dirty="0">
                <a:solidFill>
                  <a:prstClr val="white"/>
                </a:solidFill>
                <a:latin typeface="Montserrat" panose="00000500000000000000" pitchFamily="2" charset="-52"/>
                <a:cs typeface="Arial"/>
                <a:sym typeface="Arial"/>
              </a:rPr>
              <a:t>СПИКЕРЫ</a:t>
            </a:r>
          </a:p>
        </p:txBody>
      </p:sp>
      <p:sp>
        <p:nvSpPr>
          <p:cNvPr id="45" name="Блок-схема: ручной ввод 44"/>
          <p:cNvSpPr/>
          <p:nvPr/>
        </p:nvSpPr>
        <p:spPr>
          <a:xfrm rot="16200000" flipH="1">
            <a:off x="6412385" y="3002176"/>
            <a:ext cx="2338203" cy="1438555"/>
          </a:xfrm>
          <a:prstGeom prst="flowChartManualInput">
            <a:avLst/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6565" y="966147"/>
            <a:ext cx="5242395" cy="3928784"/>
          </a:xfrm>
          <a:prstGeom prst="parallelogram">
            <a:avLst>
              <a:gd name="adj" fmla="val 118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араллелограмм 33"/>
          <p:cNvSpPr/>
          <p:nvPr/>
        </p:nvSpPr>
        <p:spPr>
          <a:xfrm>
            <a:off x="122107" y="1780353"/>
            <a:ext cx="4722195" cy="453021"/>
          </a:xfrm>
          <a:prstGeom prst="parallelogram">
            <a:avLst>
              <a:gd name="adj" fmla="val 10983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b="1" dirty="0" smtClean="0">
                <a:solidFill>
                  <a:prstClr val="white"/>
                </a:solidFill>
                <a:latin typeface="Montserrat" panose="00000500000000000000" pitchFamily="2" charset="-52"/>
              </a:rPr>
              <a:t>школ</a:t>
            </a: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36230" y="1764396"/>
            <a:ext cx="59503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ru-RU" sz="2667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11</a:t>
            </a:r>
            <a:endParaRPr lang="ru-RU" sz="2667" dirty="0">
              <a:solidFill>
                <a:srgbClr val="E81046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97611" y="3759616"/>
            <a:ext cx="182614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ru-RU" sz="2667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9,7 </a:t>
            </a:r>
            <a:r>
              <a:rPr lang="ru-RU" sz="2667" b="1" dirty="0">
                <a:solidFill>
                  <a:srgbClr val="E81046"/>
                </a:solidFill>
                <a:latin typeface="Montserrat" panose="00000500000000000000" pitchFamily="2" charset="-52"/>
              </a:rPr>
              <a:t>тыс.</a:t>
            </a:r>
            <a:endParaRPr lang="ru-RU" sz="2667" dirty="0">
              <a:solidFill>
                <a:srgbClr val="E81046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97612" y="5061181"/>
            <a:ext cx="367280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2667" b="1" dirty="0">
                <a:solidFill>
                  <a:srgbClr val="E81046"/>
                </a:solidFill>
                <a:latin typeface="Montserrat" panose="00000500000000000000" pitchFamily="2" charset="-52"/>
              </a:rPr>
              <a:t>~</a:t>
            </a:r>
            <a:r>
              <a:rPr lang="ru-RU" sz="2667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16,3 </a:t>
            </a:r>
            <a:r>
              <a:rPr lang="ru-RU" sz="2667" b="1" dirty="0">
                <a:solidFill>
                  <a:srgbClr val="E81046"/>
                </a:solidFill>
                <a:latin typeface="Montserrat" panose="00000500000000000000" pitchFamily="2" charset="-52"/>
              </a:rPr>
              <a:t>млрд.рублей</a:t>
            </a:r>
            <a:endParaRPr lang="ru-RU" sz="2667" dirty="0">
              <a:solidFill>
                <a:srgbClr val="E81046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Параллелограмм 38"/>
          <p:cNvSpPr/>
          <p:nvPr/>
        </p:nvSpPr>
        <p:spPr>
          <a:xfrm>
            <a:off x="750" y="1784396"/>
            <a:ext cx="696297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382" y="2370721"/>
            <a:ext cx="447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о</a:t>
            </a: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бщеобразовательных школ</a:t>
            </a: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42" name="Параллелограмм 41"/>
          <p:cNvSpPr/>
          <p:nvPr/>
        </p:nvSpPr>
        <p:spPr>
          <a:xfrm>
            <a:off x="-28544" y="3756547"/>
            <a:ext cx="4722195" cy="453021"/>
          </a:xfrm>
          <a:prstGeom prst="parallelogram">
            <a:avLst>
              <a:gd name="adj" fmla="val 10983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43" name="Параллелограмм 42"/>
          <p:cNvSpPr/>
          <p:nvPr/>
        </p:nvSpPr>
        <p:spPr>
          <a:xfrm>
            <a:off x="-13116" y="3756547"/>
            <a:ext cx="686216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3814" y="3749355"/>
            <a:ext cx="304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ученических мест</a:t>
            </a: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51" name="Параллелограмм 50"/>
          <p:cNvSpPr/>
          <p:nvPr/>
        </p:nvSpPr>
        <p:spPr>
          <a:xfrm>
            <a:off x="16539" y="5082835"/>
            <a:ext cx="4722195" cy="453021"/>
          </a:xfrm>
          <a:prstGeom prst="parallelogram">
            <a:avLst>
              <a:gd name="adj" fmla="val 10983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54" name="Параллелограмм 53"/>
          <p:cNvSpPr/>
          <p:nvPr/>
        </p:nvSpPr>
        <p:spPr>
          <a:xfrm>
            <a:off x="-13116" y="5082835"/>
            <a:ext cx="673099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538" y="5085001"/>
            <a:ext cx="492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о</a:t>
            </a: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бщая стоимость строительства</a:t>
            </a: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57" name="Параллелограмм 56"/>
          <p:cNvSpPr/>
          <p:nvPr/>
        </p:nvSpPr>
        <p:spPr>
          <a:xfrm>
            <a:off x="5340821" y="992383"/>
            <a:ext cx="1291151" cy="774023"/>
          </a:xfrm>
          <a:prstGeom prst="parallelogram">
            <a:avLst>
              <a:gd name="adj" fmla="val 11753"/>
            </a:avLst>
          </a:prstGeom>
          <a:noFill/>
          <a:ln w="15875">
            <a:solidFill>
              <a:srgbClr val="938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Параллелограмм 57"/>
          <p:cNvSpPr/>
          <p:nvPr/>
        </p:nvSpPr>
        <p:spPr>
          <a:xfrm>
            <a:off x="6089211" y="1551283"/>
            <a:ext cx="1568597" cy="1367221"/>
          </a:xfrm>
          <a:prstGeom prst="parallelogram">
            <a:avLst>
              <a:gd name="adj" fmla="val 10606"/>
            </a:avLst>
          </a:prstGeom>
          <a:noFill/>
          <a:ln w="12700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8000" y="60933"/>
            <a:ext cx="1524000" cy="822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15194" y="3112667"/>
            <a:ext cx="447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о</a:t>
            </a: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бщеобразовательных школ</a:t>
            </a:r>
            <a:endParaRPr lang="ru-RU" sz="2000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53" name="Параллелограмм 52"/>
          <p:cNvSpPr/>
          <p:nvPr/>
        </p:nvSpPr>
        <p:spPr>
          <a:xfrm>
            <a:off x="-13117" y="3031699"/>
            <a:ext cx="4764967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Montserrat" panose="00000500000000000000"/>
              </a:rPr>
              <a:t>дополнительных </a:t>
            </a:r>
            <a:r>
              <a:rPr lang="tt-RU" sz="2000" b="1" dirty="0" smtClean="0">
                <a:solidFill>
                  <a:prstClr val="white"/>
                </a:solidFill>
                <a:latin typeface="Montserrat" panose="00000500000000000000"/>
              </a:rPr>
              <a:t>корпуса</a:t>
            </a:r>
            <a:endParaRPr lang="ru-RU" sz="2000" b="1" dirty="0">
              <a:solidFill>
                <a:prstClr val="white"/>
              </a:solidFill>
              <a:latin typeface="Montserrat" panose="0000050000000000000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914477" y="3018097"/>
            <a:ext cx="38985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2667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2</a:t>
            </a:r>
            <a:endParaRPr lang="ru-RU" sz="2667" dirty="0">
              <a:solidFill>
                <a:srgbClr val="E81046"/>
              </a:solidFill>
              <a:latin typeface="Montserrat" panose="00000500000000000000" pitchFamily="2" charset="-52"/>
            </a:endParaRPr>
          </a:p>
        </p:txBody>
      </p:sp>
      <p:sp>
        <p:nvSpPr>
          <p:cNvPr id="59" name="Параллелограмм 58"/>
          <p:cNvSpPr/>
          <p:nvPr/>
        </p:nvSpPr>
        <p:spPr>
          <a:xfrm>
            <a:off x="-4848" y="2381535"/>
            <a:ext cx="4764967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Montserrat" panose="00000500000000000000"/>
              </a:rPr>
              <a:t>МФЦ с НОШ</a:t>
            </a:r>
            <a:endParaRPr lang="ru-RU" sz="2000" b="1" dirty="0">
              <a:solidFill>
                <a:prstClr val="white"/>
              </a:solidFill>
              <a:latin typeface="Montserrat" panose="0000050000000000000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73342" y="2318034"/>
            <a:ext cx="38985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ru-RU" sz="2667" b="1" dirty="0">
                <a:solidFill>
                  <a:srgbClr val="E81046"/>
                </a:solidFill>
                <a:latin typeface="Montserrat" panose="00000500000000000000" pitchFamily="2" charset="-52"/>
              </a:rPr>
              <a:t>1</a:t>
            </a:r>
            <a:endParaRPr lang="ru-RU" sz="2667" dirty="0">
              <a:solidFill>
                <a:srgbClr val="E81046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328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10181582" y="723558"/>
            <a:ext cx="1171916" cy="1877412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7383" y="126697"/>
            <a:ext cx="10415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КАПИТАЛЬНЫЙ РЕМОНТ </a:t>
            </a:r>
          </a:p>
          <a:p>
            <a:pPr defTabSz="914354"/>
            <a:r>
              <a:rPr lang="ru-RU" sz="3200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ОБРАЗОВАТЕЛЬНЫХ ОРГАНИЗАЦИЙ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9827" y="1316767"/>
            <a:ext cx="1054100" cy="4571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0912086" y="3764895"/>
            <a:ext cx="1281447" cy="2066413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10">
            <a:extLst>
              <a:ext uri="{FF2B5EF4-FFF2-40B4-BE49-F238E27FC236}">
                <a16:creationId xmlns:a16="http://schemas.microsoft.com/office/drawing/2014/main" id="{2836BD54-B243-4BD1-879F-483D4A197C4A}"/>
              </a:ext>
            </a:extLst>
          </p:cNvPr>
          <p:cNvSpPr/>
          <p:nvPr/>
        </p:nvSpPr>
        <p:spPr>
          <a:xfrm>
            <a:off x="348691" y="2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3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arallelogram 32">
            <a:extLst>
              <a:ext uri="{FF2B5EF4-FFF2-40B4-BE49-F238E27FC236}">
                <a16:creationId xmlns:a16="http://schemas.microsoft.com/office/drawing/2014/main" id="{4392257A-D79F-4D0E-A096-106726202B72}"/>
              </a:ext>
            </a:extLst>
          </p:cNvPr>
          <p:cNvSpPr/>
          <p:nvPr/>
        </p:nvSpPr>
        <p:spPr>
          <a:xfrm>
            <a:off x="111454" y="60934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en-US" dirty="0">
              <a:solidFill>
                <a:srgbClr val="B19271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6" name="Parallelogram 33">
            <a:extLst>
              <a:ext uri="{FF2B5EF4-FFF2-40B4-BE49-F238E27FC236}">
                <a16:creationId xmlns:a16="http://schemas.microsoft.com/office/drawing/2014/main" id="{C6FD876E-4522-4BD5-AA81-B3A051926A18}"/>
              </a:ext>
            </a:extLst>
          </p:cNvPr>
          <p:cNvSpPr/>
          <p:nvPr/>
        </p:nvSpPr>
        <p:spPr>
          <a:xfrm>
            <a:off x="2" y="-13548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938BB5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42102"/>
            <a:ext cx="12192000" cy="215900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91272" y="2905596"/>
            <a:ext cx="304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Цель </a:t>
            </a:r>
          </a:p>
        </p:txBody>
      </p:sp>
      <p:sp>
        <p:nvSpPr>
          <p:cNvPr id="46" name="Параллелограмм 45"/>
          <p:cNvSpPr/>
          <p:nvPr/>
        </p:nvSpPr>
        <p:spPr>
          <a:xfrm>
            <a:off x="29657" y="1601859"/>
            <a:ext cx="3499699" cy="453021"/>
          </a:xfrm>
          <a:prstGeom prst="parallelogram">
            <a:avLst>
              <a:gd name="adj" fmla="val 65172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4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Параллелограмм 46"/>
          <p:cNvSpPr/>
          <p:nvPr/>
        </p:nvSpPr>
        <p:spPr>
          <a:xfrm>
            <a:off x="-13116" y="1601859"/>
            <a:ext cx="686216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91005" y="1571890"/>
            <a:ext cx="168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Montserrat" panose="00000500000000000000" pitchFamily="2" charset="-52"/>
              </a:rPr>
              <a:t>2023 </a:t>
            </a:r>
            <a:r>
              <a:rPr lang="ru-RU" sz="2400" b="1" dirty="0">
                <a:solidFill>
                  <a:prstClr val="white"/>
                </a:solidFill>
                <a:latin typeface="Montserrat" panose="00000500000000000000" pitchFamily="2" charset="-52"/>
              </a:rPr>
              <a:t>г.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5851" y="2201864"/>
            <a:ext cx="545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ru-RU" sz="2400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236 </a:t>
            </a:r>
            <a:r>
              <a:rPr lang="ru-RU" sz="2400" dirty="0">
                <a:solidFill>
                  <a:srgbClr val="342B5C"/>
                </a:solidFill>
                <a:latin typeface="Montserrat" panose="00000500000000000000" pitchFamily="2" charset="-52"/>
              </a:rPr>
              <a:t>объектов </a:t>
            </a:r>
          </a:p>
          <a:p>
            <a:pPr defTabSz="914354">
              <a:defRPr/>
            </a:pPr>
            <a:endParaRPr lang="ru-RU" sz="2400" b="1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54">
              <a:defRPr/>
            </a:pPr>
            <a:endParaRPr lang="ru-RU" sz="2400" b="1" dirty="0">
              <a:solidFill>
                <a:srgbClr val="E81046"/>
              </a:solidFill>
              <a:latin typeface="Montserrat" panose="00000500000000000000" pitchFamily="2" charset="-52"/>
            </a:endParaRPr>
          </a:p>
          <a:p>
            <a:pPr defTabSz="914354">
              <a:defRPr/>
            </a:pPr>
            <a:endParaRPr lang="ru-RU" sz="2400" b="1" dirty="0">
              <a:solidFill>
                <a:srgbClr val="E81046"/>
              </a:solidFill>
              <a:latin typeface="Montserrat" panose="00000500000000000000" pitchFamily="2" charset="-52"/>
            </a:endParaRPr>
          </a:p>
          <a:p>
            <a:pPr defTabSz="914354">
              <a:defRPr/>
            </a:pPr>
            <a:r>
              <a:rPr lang="ru-RU" sz="2400" b="1" dirty="0">
                <a:solidFill>
                  <a:srgbClr val="E81046"/>
                </a:solidFill>
                <a:latin typeface="Montserrat" panose="00000500000000000000" pitchFamily="2" charset="-52"/>
              </a:rPr>
              <a:t>в том числе: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215614" y="1443356"/>
            <a:ext cx="6400733" cy="36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buClr>
                <a:srgbClr val="002060"/>
              </a:buClr>
              <a:defRPr/>
            </a:pPr>
            <a:r>
              <a:rPr lang="ru-RU" sz="18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37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школ</a:t>
            </a:r>
            <a:endParaRPr lang="ru-RU" sz="18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r>
              <a:rPr lang="ru-RU" sz="18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31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коррекционных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 кадетских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школ</a:t>
            </a: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r>
              <a:rPr lang="ru-RU" sz="18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8 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детских сада</a:t>
            </a: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r>
              <a:rPr lang="ru-RU" sz="18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143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пищеблока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школ</a:t>
            </a: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r>
              <a:rPr lang="ru-RU" sz="1867" b="1" dirty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2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 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спортивных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зала сельских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школ</a:t>
            </a: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r>
              <a:rPr lang="ru-RU" sz="1867" b="1" dirty="0" smtClean="0">
                <a:solidFill>
                  <a:srgbClr val="E81046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9</a:t>
            </a:r>
            <a:r>
              <a:rPr lang="ru-RU" sz="1867" b="1" dirty="0" smtClean="0">
                <a:solidFill>
                  <a:srgbClr val="A8246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 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учебных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зданий </a:t>
            </a:r>
            <a:r>
              <a:rPr lang="ru-RU" sz="1867" dirty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СПО</a:t>
            </a:r>
          </a:p>
          <a:p>
            <a:pPr defTabSz="1219140">
              <a:buClr>
                <a:srgbClr val="002060"/>
              </a:buClr>
              <a:defRPr/>
            </a:pPr>
            <a:endParaRPr lang="ru-RU" sz="6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457200" indent="-457200" defTabSz="1219140">
              <a:buClr>
                <a:srgbClr val="002060"/>
              </a:buClr>
              <a:buAutoNum type="arabicPlain" startAt="4"/>
              <a:defRPr/>
            </a:pP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общежития СПО</a:t>
            </a:r>
          </a:p>
          <a:p>
            <a:pPr defTabSz="1219140">
              <a:buClr>
                <a:srgbClr val="002060"/>
              </a:buClr>
              <a:defRPr/>
            </a:pPr>
            <a:r>
              <a:rPr lang="ru-RU" sz="1867" dirty="0" smtClean="0">
                <a:solidFill>
                  <a:srgbClr val="FF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166</a:t>
            </a:r>
            <a:r>
              <a:rPr lang="ru-RU" sz="1867" dirty="0" smtClean="0">
                <a:solidFill>
                  <a:srgbClr val="342B5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точек роста</a:t>
            </a:r>
            <a:endParaRPr lang="ru-RU" sz="1867" dirty="0">
              <a:solidFill>
                <a:srgbClr val="342B5C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endParaRPr lang="ru-RU" sz="1867" b="1" dirty="0">
              <a:solidFill>
                <a:srgbClr val="A8246E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defTabSz="1219140">
              <a:buClr>
                <a:srgbClr val="002060"/>
              </a:buClr>
              <a:defRPr/>
            </a:pPr>
            <a:endParaRPr lang="ru-RU" sz="1867" b="1" dirty="0">
              <a:solidFill>
                <a:srgbClr val="A8246E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3808426" y="2028129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4093862" y="1985257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39870" y="4684648"/>
            <a:ext cx="8547119" cy="453021"/>
          </a:xfrm>
          <a:prstGeom prst="parallelogram">
            <a:avLst>
              <a:gd name="adj" fmla="val 65172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4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-2552" y="4684648"/>
            <a:ext cx="686216" cy="453021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5362" y="4655793"/>
            <a:ext cx="805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ru-RU" sz="2400" b="1" dirty="0">
                <a:solidFill>
                  <a:prstClr val="white"/>
                </a:solidFill>
                <a:latin typeface="Montserrat" panose="00000500000000000000" pitchFamily="2" charset="-52"/>
              </a:rPr>
              <a:t>Федеральная программа ремонта школ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2462" y="5206603"/>
            <a:ext cx="5456903" cy="173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ru-RU" sz="2400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31 </a:t>
            </a:r>
            <a:r>
              <a:rPr lang="ru-RU" sz="2400" dirty="0" smtClean="0">
                <a:solidFill>
                  <a:srgbClr val="342B5C"/>
                </a:solidFill>
                <a:latin typeface="Montserrat" panose="00000500000000000000" pitchFamily="2" charset="-52"/>
              </a:rPr>
              <a:t>школа </a:t>
            </a:r>
            <a:endParaRPr lang="ru-RU" sz="2400" dirty="0">
              <a:solidFill>
                <a:srgbClr val="342B5C"/>
              </a:solidFill>
              <a:latin typeface="Montserrat" panose="00000500000000000000" pitchFamily="2" charset="-52"/>
            </a:endParaRPr>
          </a:p>
          <a:p>
            <a:pPr defTabSz="914354">
              <a:defRPr/>
            </a:pPr>
            <a:endParaRPr lang="ru-RU" sz="1067" b="1" dirty="0">
              <a:solidFill>
                <a:srgbClr val="E81046"/>
              </a:solidFill>
              <a:latin typeface="Montserrat" panose="00000500000000000000" pitchFamily="2" charset="-52"/>
            </a:endParaRPr>
          </a:p>
          <a:p>
            <a:pPr defTabSz="914354">
              <a:defRPr/>
            </a:pPr>
            <a:r>
              <a:rPr lang="ru-RU" sz="2400" b="1" dirty="0" smtClean="0">
                <a:solidFill>
                  <a:srgbClr val="E81046"/>
                </a:solidFill>
                <a:latin typeface="Montserrat" panose="00000500000000000000" pitchFamily="2" charset="-52"/>
              </a:rPr>
              <a:t>4,03 </a:t>
            </a:r>
            <a:r>
              <a:rPr lang="ru-RU" sz="2400" b="1" dirty="0">
                <a:solidFill>
                  <a:srgbClr val="E81046"/>
                </a:solidFill>
                <a:latin typeface="Montserrat" panose="00000500000000000000" pitchFamily="2" charset="-52"/>
              </a:rPr>
              <a:t>млрд.рублей</a:t>
            </a:r>
          </a:p>
          <a:p>
            <a:pPr defTabSz="914354">
              <a:defRPr/>
            </a:pPr>
            <a:endParaRPr lang="ru-RU" sz="2400" b="1" dirty="0">
              <a:solidFill>
                <a:srgbClr val="E81046"/>
              </a:solidFill>
              <a:latin typeface="Montserrat" panose="00000500000000000000" pitchFamily="2" charset="-52"/>
            </a:endParaRPr>
          </a:p>
          <a:p>
            <a:pPr defTabSz="914354">
              <a:defRPr/>
            </a:pPr>
            <a:endParaRPr lang="ru-RU" sz="2400" dirty="0">
              <a:solidFill>
                <a:srgbClr val="342B5C"/>
              </a:solidFill>
              <a:latin typeface="Montserrat" panose="00000500000000000000" pitchFamily="2" charset="-52"/>
            </a:endParaRPr>
          </a:p>
        </p:txBody>
      </p:sp>
      <p:pic>
        <p:nvPicPr>
          <p:cNvPr id="1026" name="Picture 2" descr="https://edu.gov.ru/application/frontend/skin/default/assets/data/official_symbols/orel_logo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62" y="2970549"/>
            <a:ext cx="1866948" cy="15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араллелограмм 75"/>
          <p:cNvSpPr/>
          <p:nvPr/>
        </p:nvSpPr>
        <p:spPr>
          <a:xfrm>
            <a:off x="8029749" y="5358117"/>
            <a:ext cx="1291151" cy="774023"/>
          </a:xfrm>
          <a:prstGeom prst="parallelogram">
            <a:avLst>
              <a:gd name="adj" fmla="val 64178"/>
            </a:avLst>
          </a:prstGeom>
          <a:noFill/>
          <a:ln w="15875">
            <a:solidFill>
              <a:srgbClr val="938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Параллелограмм 76"/>
          <p:cNvSpPr/>
          <p:nvPr/>
        </p:nvSpPr>
        <p:spPr>
          <a:xfrm>
            <a:off x="8731193" y="4938082"/>
            <a:ext cx="1291505" cy="843460"/>
          </a:xfrm>
          <a:prstGeom prst="parallelogram">
            <a:avLst>
              <a:gd name="adj" fmla="val 61994"/>
            </a:avLst>
          </a:prstGeom>
          <a:noFill/>
          <a:ln w="12700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3808426" y="1656584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100020" y="1607063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808426" y="2874440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091727" y="2837146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3805043" y="2438192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091514" y="2398571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3808425" y="3657600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4093862" y="3607334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3799397" y="3305706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097627" y="3245677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3802414" y="4038600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4091727" y="3991714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12085" y="126697"/>
            <a:ext cx="1279915" cy="78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3808425" y="4343399"/>
            <a:ext cx="297607" cy="0"/>
          </a:xfrm>
          <a:prstGeom prst="line">
            <a:avLst/>
          </a:prstGeom>
          <a:ln w="9525">
            <a:solidFill>
              <a:srgbClr val="938BB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4100021" y="4304107"/>
            <a:ext cx="78583" cy="78583"/>
          </a:xfrm>
          <a:prstGeom prst="ellipse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03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59" y="-7051"/>
            <a:ext cx="12206920" cy="6865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04320" y="6368005"/>
            <a:ext cx="458741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7381" y="126697"/>
            <a:ext cx="10750307" cy="105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33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ГИС «ЭЛЕКТРОННОЕ ОБРАЗОВАНИЕ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33" dirty="0">
                <a:solidFill>
                  <a:srgbClr val="342B5C"/>
                </a:solidFill>
                <a:latin typeface="Montserrat" panose="00000500000000000000" pitchFamily="2" charset="-52"/>
                <a:ea typeface="Microsoft JhengHei" panose="020B0604030504040204" pitchFamily="34" charset="-120"/>
              </a:rPr>
              <a:t>РЕСПУБЛИКИ ТАТАРСТАН»</a:t>
            </a:r>
            <a:endParaRPr lang="ru-RU" sz="3133" dirty="0">
              <a:solidFill>
                <a:srgbClr val="342B5C"/>
              </a:solidFill>
              <a:latin typeface="Montserrat" panose="00000500000000000000" pitchFamily="2" charset="-52"/>
              <a:ea typeface="Microsoft JhengHei" panose="020B0604030504040204" pitchFamily="34" charset="-12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826" y="1412777"/>
            <a:ext cx="1054100" cy="45719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0912085" y="3764894"/>
            <a:ext cx="1281447" cy="2066413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10">
            <a:extLst>
              <a:ext uri="{FF2B5EF4-FFF2-40B4-BE49-F238E27FC236}">
                <a16:creationId xmlns:a16="http://schemas.microsoft.com/office/drawing/2014/main" id="{2836BD54-B243-4BD1-879F-483D4A197C4A}"/>
              </a:ext>
            </a:extLst>
          </p:cNvPr>
          <p:cNvSpPr/>
          <p:nvPr/>
        </p:nvSpPr>
        <p:spPr>
          <a:xfrm>
            <a:off x="348691" y="1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3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arallelogram 32">
            <a:extLst>
              <a:ext uri="{FF2B5EF4-FFF2-40B4-BE49-F238E27FC236}">
                <a16:creationId xmlns:a16="http://schemas.microsoft.com/office/drawing/2014/main" id="{4392257A-D79F-4D0E-A096-106726202B72}"/>
              </a:ext>
            </a:extLst>
          </p:cNvPr>
          <p:cNvSpPr/>
          <p:nvPr/>
        </p:nvSpPr>
        <p:spPr>
          <a:xfrm>
            <a:off x="111453" y="60933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defRPr/>
            </a:pPr>
            <a:endParaRPr lang="en-US" dirty="0">
              <a:solidFill>
                <a:srgbClr val="B19271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26" name="Parallelogram 33">
            <a:extLst>
              <a:ext uri="{FF2B5EF4-FFF2-40B4-BE49-F238E27FC236}">
                <a16:creationId xmlns:a16="http://schemas.microsoft.com/office/drawing/2014/main" id="{C6FD876E-4522-4BD5-AA81-B3A051926A18}"/>
              </a:ext>
            </a:extLst>
          </p:cNvPr>
          <p:cNvSpPr/>
          <p:nvPr/>
        </p:nvSpPr>
        <p:spPr>
          <a:xfrm>
            <a:off x="1" y="-13549"/>
            <a:ext cx="378836" cy="284839"/>
          </a:xfrm>
          <a:prstGeom prst="parallelogram">
            <a:avLst>
              <a:gd name="adj" fmla="val 91666"/>
            </a:avLst>
          </a:prstGeom>
          <a:solidFill>
            <a:srgbClr val="938BB5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E81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8802" y="3361637"/>
            <a:ext cx="44721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Цель реализации </a:t>
            </a:r>
            <a:endParaRPr lang="ru-RU" sz="2133" b="1" dirty="0">
              <a:solidFill>
                <a:prstClr val="white"/>
              </a:solidFill>
              <a:latin typeface="Montserrat" panose="00000500000000000000" pitchFamily="2" charset="-52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037" y="2084852"/>
            <a:ext cx="863894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обеспечение современным </a:t>
            </a: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информационно-</a:t>
            </a:r>
            <a:endParaRPr lang="ru-RU" sz="2133" b="1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коммуникационным оборудованием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0181581" y="723557"/>
            <a:ext cx="1171916" cy="1877412"/>
          </a:xfrm>
          <a:prstGeom prst="line">
            <a:avLst/>
          </a:prstGeom>
          <a:ln>
            <a:gradFill>
              <a:gsLst>
                <a:gs pos="90004">
                  <a:srgbClr val="BFD8EE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араллелограмм 26"/>
          <p:cNvSpPr/>
          <p:nvPr/>
        </p:nvSpPr>
        <p:spPr>
          <a:xfrm>
            <a:off x="8688289" y="845497"/>
            <a:ext cx="2448105" cy="742268"/>
          </a:xfrm>
          <a:prstGeom prst="parallelogram">
            <a:avLst>
              <a:gd name="adj" fmla="val 63240"/>
            </a:avLst>
          </a:prstGeom>
          <a:solidFill>
            <a:srgbClr val="5C4CA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9870" y="825097"/>
            <a:ext cx="225868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        Создана </a:t>
            </a:r>
          </a:p>
          <a:p>
            <a:pPr defTabSz="914377">
              <a:defRPr/>
            </a:pPr>
            <a:r>
              <a:rPr lang="ru-RU" sz="2133" b="1" dirty="0">
                <a:solidFill>
                  <a:prstClr val="white"/>
                </a:solidFill>
                <a:latin typeface="Montserrat" panose="00000500000000000000" pitchFamily="2" charset="-52"/>
              </a:rPr>
              <a:t>в 2009 г.</a:t>
            </a:r>
            <a:endParaRPr lang="ru-RU" sz="2133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41" name="Google Shape;229;p44">
            <a:extLst>
              <a:ext uri="{FF2B5EF4-FFF2-40B4-BE49-F238E27FC236}">
                <a16:creationId xmlns:a16="http://schemas.microsoft.com/office/drawing/2014/main" id="{9912C644-7843-C845-B1D5-F06701484B62}"/>
              </a:ext>
            </a:extLst>
          </p:cNvPr>
          <p:cNvSpPr txBox="1">
            <a:spLocks/>
          </p:cNvSpPr>
          <p:nvPr/>
        </p:nvSpPr>
        <p:spPr>
          <a:xfrm>
            <a:off x="538109" y="2703926"/>
            <a:ext cx="3039447" cy="6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3200" b="1" kern="0" dirty="0">
                <a:solidFill>
                  <a:srgbClr val="E81046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1 млн.</a:t>
            </a:r>
            <a:endParaRPr lang="ru-RU" sz="3200" b="1" kern="0" dirty="0">
              <a:solidFill>
                <a:srgbClr val="E81046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 Regular"/>
            </a:endParaRPr>
          </a:p>
        </p:txBody>
      </p:sp>
      <p:sp>
        <p:nvSpPr>
          <p:cNvPr id="42" name="Google Shape;229;p44">
            <a:extLst>
              <a:ext uri="{FF2B5EF4-FFF2-40B4-BE49-F238E27FC236}">
                <a16:creationId xmlns:a16="http://schemas.microsoft.com/office/drawing/2014/main" id="{D936BC40-089A-F24F-AD0F-EC41766DD567}"/>
              </a:ext>
            </a:extLst>
          </p:cNvPr>
          <p:cNvSpPr txBox="1">
            <a:spLocks/>
          </p:cNvSpPr>
          <p:nvPr/>
        </p:nvSpPr>
        <p:spPr>
          <a:xfrm>
            <a:off x="536578" y="3273014"/>
            <a:ext cx="2565732" cy="4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2133" kern="0" dirty="0">
                <a:solidFill>
                  <a:srgbClr val="342B5C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пользователей</a:t>
            </a:r>
            <a:endParaRPr lang="ru-RU" sz="2133" kern="0" dirty="0">
              <a:solidFill>
                <a:srgbClr val="342B5C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 Regular"/>
            </a:endParaRPr>
          </a:p>
        </p:txBody>
      </p:sp>
      <p:sp>
        <p:nvSpPr>
          <p:cNvPr id="43" name="Google Shape;229;p44">
            <a:extLst>
              <a:ext uri="{FF2B5EF4-FFF2-40B4-BE49-F238E27FC236}">
                <a16:creationId xmlns:a16="http://schemas.microsoft.com/office/drawing/2014/main" id="{366CB9A2-624B-0943-AE72-C38009DBF407}"/>
              </a:ext>
            </a:extLst>
          </p:cNvPr>
          <p:cNvSpPr txBox="1">
            <a:spLocks/>
          </p:cNvSpPr>
          <p:nvPr/>
        </p:nvSpPr>
        <p:spPr>
          <a:xfrm>
            <a:off x="3023659" y="2699975"/>
            <a:ext cx="2383884" cy="6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3200" b="1" kern="0" dirty="0">
                <a:solidFill>
                  <a:srgbClr val="E81046"/>
                </a:solidFill>
                <a:latin typeface="Montserrat" panose="00000500000000000000" pitchFamily="2" charset="-52"/>
                <a:ea typeface="Oswald"/>
                <a:cs typeface="Golos Text" panose="020B0503020202020204" pitchFamily="34" charset="0"/>
                <a:sym typeface="Oswald"/>
              </a:rPr>
              <a:t>182 млн.</a:t>
            </a:r>
            <a:endParaRPr lang="ru-RU" sz="3200" b="1" kern="0" dirty="0">
              <a:solidFill>
                <a:srgbClr val="E81046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 Regular"/>
            </a:endParaRPr>
          </a:p>
        </p:txBody>
      </p:sp>
      <p:sp>
        <p:nvSpPr>
          <p:cNvPr id="44" name="Google Shape;229;p44">
            <a:extLst>
              <a:ext uri="{FF2B5EF4-FFF2-40B4-BE49-F238E27FC236}">
                <a16:creationId xmlns:a16="http://schemas.microsoft.com/office/drawing/2014/main" id="{28CC47C4-2BC3-704A-B27F-555A718C9506}"/>
              </a:ext>
            </a:extLst>
          </p:cNvPr>
          <p:cNvSpPr txBox="1">
            <a:spLocks/>
          </p:cNvSpPr>
          <p:nvPr/>
        </p:nvSpPr>
        <p:spPr>
          <a:xfrm>
            <a:off x="3023659" y="3259432"/>
            <a:ext cx="5131140" cy="4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2133" kern="0" dirty="0">
                <a:solidFill>
                  <a:srgbClr val="342B5C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оценок </a:t>
            </a:r>
            <a:endParaRPr lang="ru-RU" sz="2133" kern="0" dirty="0">
              <a:solidFill>
                <a:srgbClr val="342B5C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"/>
            </a:endParaRPr>
          </a:p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2133" kern="0" dirty="0">
                <a:solidFill>
                  <a:srgbClr val="342B5C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выставляется </a:t>
            </a:r>
          </a:p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2133" kern="0" dirty="0">
                <a:solidFill>
                  <a:srgbClr val="342B5C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за год</a:t>
            </a:r>
            <a:endParaRPr lang="ru-RU" sz="2133" kern="0" dirty="0">
              <a:solidFill>
                <a:srgbClr val="342B5C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 Regular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7477EEF-A0BF-6B48-B724-42CA37D6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37" y="1189541"/>
            <a:ext cx="6747499" cy="49191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82" y="2070782"/>
            <a:ext cx="4185829" cy="3000935"/>
          </a:xfrm>
          <a:prstGeom prst="rect">
            <a:avLst/>
          </a:prstGeom>
        </p:spPr>
      </p:pic>
      <p:sp>
        <p:nvSpPr>
          <p:cNvPr id="52" name="Параллелограмм 51"/>
          <p:cNvSpPr/>
          <p:nvPr/>
        </p:nvSpPr>
        <p:spPr>
          <a:xfrm>
            <a:off x="44751" y="1827443"/>
            <a:ext cx="5759423" cy="737669"/>
          </a:xfrm>
          <a:prstGeom prst="parallelogram">
            <a:avLst>
              <a:gd name="adj" fmla="val 68841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53" name="Параллелограмм 52"/>
          <p:cNvSpPr/>
          <p:nvPr/>
        </p:nvSpPr>
        <p:spPr>
          <a:xfrm>
            <a:off x="4708" y="1827444"/>
            <a:ext cx="702989" cy="737669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578" y="1850784"/>
            <a:ext cx="502717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  <a:buSzPts val="1100"/>
              <a:defRPr/>
            </a:pPr>
            <a: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АВТОМАТИЗАЦИЯ РАБОТЫ </a:t>
            </a:r>
          </a:p>
          <a:p>
            <a:pPr>
              <a:buClr>
                <a:prstClr val="black"/>
              </a:buClr>
              <a:buSzPts val="1100"/>
              <a:defRPr/>
            </a:pPr>
            <a: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АДМИНИСТРАЦИИ И ПЕДАГОГОВ</a:t>
            </a:r>
            <a:b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</a:br>
            <a:endParaRPr lang="ru-RU" sz="1867" b="1" kern="0" dirty="0">
              <a:solidFill>
                <a:schemeClr val="bg1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 Regular"/>
            </a:endParaRPr>
          </a:p>
        </p:txBody>
      </p:sp>
      <p:sp>
        <p:nvSpPr>
          <p:cNvPr id="63" name="Google Shape;229;p44">
            <a:extLst>
              <a:ext uri="{FF2B5EF4-FFF2-40B4-BE49-F238E27FC236}">
                <a16:creationId xmlns:a16="http://schemas.microsoft.com/office/drawing/2014/main" id="{9912C644-7843-C845-B1D5-F06701484B62}"/>
              </a:ext>
            </a:extLst>
          </p:cNvPr>
          <p:cNvSpPr txBox="1">
            <a:spLocks/>
          </p:cNvSpPr>
          <p:nvPr/>
        </p:nvSpPr>
        <p:spPr>
          <a:xfrm>
            <a:off x="521759" y="5541235"/>
            <a:ext cx="3039447" cy="6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ts val="1100"/>
              <a:defRPr/>
            </a:pPr>
            <a:r>
              <a:rPr lang="ru-RU" sz="3200" b="1" kern="0" dirty="0">
                <a:solidFill>
                  <a:srgbClr val="E81046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2023 г.</a:t>
            </a:r>
            <a:endParaRPr lang="ru-RU" sz="3200" b="1" kern="0" dirty="0">
              <a:solidFill>
                <a:srgbClr val="E81046"/>
              </a:solidFill>
              <a:latin typeface="Montserrat" panose="00000500000000000000" pitchFamily="2" charset="-52"/>
              <a:ea typeface="Oswald Regular"/>
              <a:cs typeface="Golos Text" panose="020B0503020202020204" pitchFamily="34" charset="0"/>
              <a:sym typeface="Oswald Regular"/>
            </a:endParaRPr>
          </a:p>
        </p:txBody>
      </p:sp>
      <p:sp>
        <p:nvSpPr>
          <p:cNvPr id="66" name="Параллелограмм 65"/>
          <p:cNvSpPr/>
          <p:nvPr/>
        </p:nvSpPr>
        <p:spPr>
          <a:xfrm>
            <a:off x="44752" y="4689840"/>
            <a:ext cx="4419067" cy="737669"/>
          </a:xfrm>
          <a:prstGeom prst="parallelogram">
            <a:avLst>
              <a:gd name="adj" fmla="val 68841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ru-RU" b="1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67" name="Параллелограмм 66"/>
          <p:cNvSpPr/>
          <p:nvPr/>
        </p:nvSpPr>
        <p:spPr>
          <a:xfrm>
            <a:off x="4708" y="4689842"/>
            <a:ext cx="702989" cy="737669"/>
          </a:xfrm>
          <a:prstGeom prst="parallelogram">
            <a:avLst>
              <a:gd name="adj" fmla="val 0"/>
            </a:avLst>
          </a:prstGeom>
          <a:solidFill>
            <a:srgbClr val="93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361" y="4742289"/>
            <a:ext cx="385947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  <a:buSzPts val="1100"/>
              <a:defRPr/>
            </a:pPr>
            <a: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ЗАПУСК </a:t>
            </a:r>
            <a: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В </a:t>
            </a:r>
            <a: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ОБНОВЛЕННОМ </a:t>
            </a:r>
          </a:p>
          <a:p>
            <a:pPr>
              <a:buClr>
                <a:prstClr val="black"/>
              </a:buClr>
              <a:buSzPts val="1100"/>
              <a:defRPr/>
            </a:pPr>
            <a:r>
              <a:rPr lang="ru-RU" sz="1867" b="1" kern="0" dirty="0">
                <a:solidFill>
                  <a:schemeClr val="bg1"/>
                </a:solidFill>
                <a:latin typeface="Montserrat" panose="00000500000000000000" pitchFamily="2" charset="-52"/>
                <a:ea typeface="Oswald Regular"/>
                <a:cs typeface="Golos Text" panose="020B0503020202020204" pitchFamily="34" charset="0"/>
                <a:sym typeface="Oswald"/>
              </a:rPr>
              <a:t>ФОРМАТЕ</a:t>
            </a:r>
          </a:p>
        </p:txBody>
      </p:sp>
      <p:sp>
        <p:nvSpPr>
          <p:cNvPr id="69" name="Параллелограмм 68"/>
          <p:cNvSpPr/>
          <p:nvPr/>
        </p:nvSpPr>
        <p:spPr>
          <a:xfrm>
            <a:off x="5579401" y="3902999"/>
            <a:ext cx="1345175" cy="803181"/>
          </a:xfrm>
          <a:prstGeom prst="parallelogram">
            <a:avLst>
              <a:gd name="adj" fmla="val 63687"/>
            </a:avLst>
          </a:prstGeom>
          <a:noFill/>
          <a:ln w="15875">
            <a:solidFill>
              <a:srgbClr val="938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Параллелограмм 69"/>
          <p:cNvSpPr/>
          <p:nvPr/>
        </p:nvSpPr>
        <p:spPr>
          <a:xfrm>
            <a:off x="4557459" y="4241177"/>
            <a:ext cx="1568597" cy="961688"/>
          </a:xfrm>
          <a:prstGeom prst="parallelogram">
            <a:avLst>
              <a:gd name="adj" fmla="val 61367"/>
            </a:avLst>
          </a:prstGeom>
          <a:noFill/>
          <a:ln w="12700"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8341" y="5202866"/>
            <a:ext cx="384043" cy="882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12085" y="126697"/>
            <a:ext cx="1279915" cy="71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048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2167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Услуги</a:t>
            </a:r>
          </a:p>
          <a:p>
            <a:r>
              <a:rPr lang="ru-RU" dirty="0" err="1" smtClean="0"/>
              <a:t>Сферум</a:t>
            </a:r>
            <a:endParaRPr lang="ru-RU" dirty="0" smtClean="0"/>
          </a:p>
          <a:p>
            <a:r>
              <a:rPr lang="ru-RU" dirty="0" smtClean="0"/>
              <a:t>ВК</a:t>
            </a:r>
          </a:p>
          <a:p>
            <a:r>
              <a:rPr lang="ru-RU" dirty="0" smtClean="0"/>
              <a:t>ГП</a:t>
            </a:r>
          </a:p>
          <a:p>
            <a:r>
              <a:rPr lang="ru-RU" dirty="0" smtClean="0"/>
              <a:t>ФГИС Моя школа</a:t>
            </a:r>
          </a:p>
          <a:p>
            <a:r>
              <a:rPr lang="ru-RU" dirty="0" smtClean="0"/>
              <a:t>Модернизация  Э.О.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3" y="0"/>
            <a:ext cx="12108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8680" y="260649"/>
            <a:ext cx="10364241" cy="47198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625038" eaLnBrk="0" hangingPunct="0">
              <a:defRPr/>
            </a:pPr>
            <a:r>
              <a:rPr lang="ru-RU" sz="2267" b="1" dirty="0">
                <a:solidFill>
                  <a:srgbClr val="EEECE1">
                    <a:lumMod val="25000"/>
                  </a:srgbClr>
                </a:solidFill>
                <a:latin typeface="Arial"/>
                <a:cs typeface="Times New Roman" panose="02020603050405020304" pitchFamily="18" charset="0"/>
              </a:rPr>
              <a:t>НОУТБУКИ ДЛЯ УЧИТЕЛЕЙ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6862" y="973335"/>
            <a:ext cx="10541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ru-RU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8680" y="1798905"/>
            <a:ext cx="6567481" cy="433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50000"/>
              </a:lnSpc>
              <a:buFontTx/>
              <a:buAutoNum type="arabicPlain" startAt="2022"/>
              <a:defRPr/>
            </a:pPr>
            <a:r>
              <a:rPr lang="ru-RU" sz="2667" b="1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67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67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667" b="1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2023 гг.</a:t>
            </a:r>
          </a:p>
          <a:p>
            <a:pPr marL="457189" indent="-457189" algn="just" defTabSz="1219170">
              <a:lnSpc>
                <a:spcPct val="150000"/>
              </a:lnSpc>
              <a:buFontTx/>
              <a:buAutoNum type="arabicPlain" startAt="2022"/>
              <a:defRPr/>
            </a:pPr>
            <a:endParaRPr lang="ru-RU" sz="2133" b="1" dirty="0">
              <a:solidFill>
                <a:srgbClr val="E81046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ru-RU" sz="2667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закуплено</a:t>
            </a:r>
            <a:r>
              <a:rPr lang="ru-RU" sz="3200" b="1" dirty="0">
                <a:solidFill>
                  <a:srgbClr val="E81046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E81046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200" b="1" dirty="0">
                <a:solidFill>
                  <a:srgbClr val="E81046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24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ноутбуков </a:t>
            </a:r>
            <a:endParaRPr lang="ru-RU" sz="24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ru-RU" sz="24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для учителей </a:t>
            </a:r>
            <a:r>
              <a:rPr lang="ru-RU" sz="24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defTabSz="1219170">
              <a:lnSpc>
                <a:spcPct val="150000"/>
              </a:lnSpc>
              <a:defRPr/>
            </a:pPr>
            <a:endParaRPr lang="ru-RU" sz="24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До конца года еще 12 000. </a:t>
            </a:r>
            <a:endParaRPr lang="ru-RU" sz="24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9736637" y="-170072"/>
            <a:ext cx="60959" cy="48459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04" y="2283374"/>
            <a:ext cx="6933888" cy="4598004"/>
          </a:xfrm>
          <a:custGeom>
            <a:avLst/>
            <a:gdLst>
              <a:gd name="connsiteX0" fmla="*/ 9969910 w 9969910"/>
              <a:gd name="connsiteY0" fmla="*/ 6447012 h 10288588"/>
              <a:gd name="connsiteX1" fmla="*/ 9969910 w 9969910"/>
              <a:gd name="connsiteY1" fmla="*/ 6454525 h 10288588"/>
              <a:gd name="connsiteX2" fmla="*/ 9969910 w 9969910"/>
              <a:gd name="connsiteY2" fmla="*/ 6472371 h 10288588"/>
              <a:gd name="connsiteX3" fmla="*/ 9969910 w 9969910"/>
              <a:gd name="connsiteY3" fmla="*/ 6507126 h 10288588"/>
              <a:gd name="connsiteX4" fmla="*/ 9969910 w 9969910"/>
              <a:gd name="connsiteY4" fmla="*/ 6564421 h 10288588"/>
              <a:gd name="connsiteX5" fmla="*/ 9969910 w 9969910"/>
              <a:gd name="connsiteY5" fmla="*/ 6649896 h 10288588"/>
              <a:gd name="connsiteX6" fmla="*/ 9969910 w 9969910"/>
              <a:gd name="connsiteY6" fmla="*/ 6769185 h 10288588"/>
              <a:gd name="connsiteX7" fmla="*/ 9969910 w 9969910"/>
              <a:gd name="connsiteY7" fmla="*/ 6927921 h 10288588"/>
              <a:gd name="connsiteX8" fmla="*/ 9969910 w 9969910"/>
              <a:gd name="connsiteY8" fmla="*/ 7131745 h 10288588"/>
              <a:gd name="connsiteX9" fmla="*/ 9969910 w 9969910"/>
              <a:gd name="connsiteY9" fmla="*/ 7252326 h 10288588"/>
              <a:gd name="connsiteX10" fmla="*/ 9969910 w 9969910"/>
              <a:gd name="connsiteY10" fmla="*/ 7386289 h 10288588"/>
              <a:gd name="connsiteX11" fmla="*/ 9969910 w 9969910"/>
              <a:gd name="connsiteY11" fmla="*/ 7534343 h 10288588"/>
              <a:gd name="connsiteX12" fmla="*/ 9969910 w 9969910"/>
              <a:gd name="connsiteY12" fmla="*/ 7697191 h 10288588"/>
              <a:gd name="connsiteX13" fmla="*/ 9969910 w 9969910"/>
              <a:gd name="connsiteY13" fmla="*/ 7875536 h 10288588"/>
              <a:gd name="connsiteX14" fmla="*/ 9969910 w 9969910"/>
              <a:gd name="connsiteY14" fmla="*/ 8070084 h 10288588"/>
              <a:gd name="connsiteX15" fmla="*/ 9969910 w 9969910"/>
              <a:gd name="connsiteY15" fmla="*/ 8281539 h 10288588"/>
              <a:gd name="connsiteX16" fmla="*/ 9969910 w 9969910"/>
              <a:gd name="connsiteY16" fmla="*/ 8510605 h 10288588"/>
              <a:gd name="connsiteX17" fmla="*/ 9969910 w 9969910"/>
              <a:gd name="connsiteY17" fmla="*/ 8757987 h 10288588"/>
              <a:gd name="connsiteX18" fmla="*/ 9969910 w 9969910"/>
              <a:gd name="connsiteY18" fmla="*/ 9024391 h 10288588"/>
              <a:gd name="connsiteX19" fmla="*/ 9969910 w 9969910"/>
              <a:gd name="connsiteY19" fmla="*/ 9310517 h 10288588"/>
              <a:gd name="connsiteX20" fmla="*/ 9969910 w 9969910"/>
              <a:gd name="connsiteY20" fmla="*/ 9617074 h 10288588"/>
              <a:gd name="connsiteX21" fmla="*/ 9969910 w 9969910"/>
              <a:gd name="connsiteY21" fmla="*/ 9944765 h 10288588"/>
              <a:gd name="connsiteX22" fmla="*/ 9969910 w 9969910"/>
              <a:gd name="connsiteY22" fmla="*/ 10288588 h 10288588"/>
              <a:gd name="connsiteX23" fmla="*/ 7014204 w 9969910"/>
              <a:gd name="connsiteY23" fmla="*/ 10288588 h 10288588"/>
              <a:gd name="connsiteX24" fmla="*/ 7107250 w 9969910"/>
              <a:gd name="connsiteY24" fmla="*/ 9791042 h 10288588"/>
              <a:gd name="connsiteX25" fmla="*/ 9969910 w 9969910"/>
              <a:gd name="connsiteY25" fmla="*/ 6447012 h 10288588"/>
              <a:gd name="connsiteX26" fmla="*/ 2788849 w 9969910"/>
              <a:gd name="connsiteY26" fmla="*/ 0 h 10288588"/>
              <a:gd name="connsiteX27" fmla="*/ 9969910 w 9969910"/>
              <a:gd name="connsiteY27" fmla="*/ 0 h 10288588"/>
              <a:gd name="connsiteX28" fmla="*/ 9969910 w 9969910"/>
              <a:gd name="connsiteY28" fmla="*/ 40917 h 10288588"/>
              <a:gd name="connsiteX29" fmla="*/ 9969910 w 9969910"/>
              <a:gd name="connsiteY29" fmla="*/ 351864 h 10288588"/>
              <a:gd name="connsiteX30" fmla="*/ 9969910 w 9969910"/>
              <a:gd name="connsiteY30" fmla="*/ 692403 h 10288588"/>
              <a:gd name="connsiteX31" fmla="*/ 9969910 w 9969910"/>
              <a:gd name="connsiteY31" fmla="*/ 1063881 h 10288588"/>
              <a:gd name="connsiteX32" fmla="*/ 9969910 w 9969910"/>
              <a:gd name="connsiteY32" fmla="*/ 1467641 h 10288588"/>
              <a:gd name="connsiteX33" fmla="*/ 9969910 w 9969910"/>
              <a:gd name="connsiteY33" fmla="*/ 1905029 h 10288588"/>
              <a:gd name="connsiteX34" fmla="*/ 9969910 w 9969910"/>
              <a:gd name="connsiteY34" fmla="*/ 2377391 h 10288588"/>
              <a:gd name="connsiteX35" fmla="*/ 9969910 w 9969910"/>
              <a:gd name="connsiteY35" fmla="*/ 2886070 h 10288588"/>
              <a:gd name="connsiteX36" fmla="*/ 9969910 w 9969910"/>
              <a:gd name="connsiteY36" fmla="*/ 3432413 h 10288588"/>
              <a:gd name="connsiteX37" fmla="*/ 9969910 w 9969910"/>
              <a:gd name="connsiteY37" fmla="*/ 4017764 h 10288588"/>
              <a:gd name="connsiteX38" fmla="*/ 9969910 w 9969910"/>
              <a:gd name="connsiteY38" fmla="*/ 4643469 h 10288588"/>
              <a:gd name="connsiteX39" fmla="*/ 9969910 w 9969910"/>
              <a:gd name="connsiteY39" fmla="*/ 5310874 h 10288588"/>
              <a:gd name="connsiteX40" fmla="*/ 8064784 w 9969910"/>
              <a:gd name="connsiteY40" fmla="*/ 7222161 h 10288588"/>
              <a:gd name="connsiteX41" fmla="*/ 6860970 w 9969910"/>
              <a:gd name="connsiteY41" fmla="*/ 10280661 h 10288588"/>
              <a:gd name="connsiteX42" fmla="*/ 6861306 w 9969910"/>
              <a:gd name="connsiteY42" fmla="*/ 10288588 h 10288588"/>
              <a:gd name="connsiteX43" fmla="*/ 874056 w 9969910"/>
              <a:gd name="connsiteY43" fmla="*/ 10288588 h 10288588"/>
              <a:gd name="connsiteX44" fmla="*/ 647129 w 9969910"/>
              <a:gd name="connsiteY44" fmla="*/ 9852383 h 10288588"/>
              <a:gd name="connsiteX45" fmla="*/ 127638 w 9969910"/>
              <a:gd name="connsiteY45" fmla="*/ 8394731 h 10288588"/>
              <a:gd name="connsiteX46" fmla="*/ 2767040 w 9969910"/>
              <a:gd name="connsiteY46" fmla="*/ 31067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969910" h="10288588">
                <a:moveTo>
                  <a:pt x="9969910" y="6447012"/>
                </a:moveTo>
                <a:lnTo>
                  <a:pt x="9969910" y="6454525"/>
                </a:lnTo>
                <a:lnTo>
                  <a:pt x="9969910" y="6472371"/>
                </a:lnTo>
                <a:lnTo>
                  <a:pt x="9969910" y="6507126"/>
                </a:lnTo>
                <a:lnTo>
                  <a:pt x="9969910" y="6564421"/>
                </a:lnTo>
                <a:lnTo>
                  <a:pt x="9969910" y="6649896"/>
                </a:lnTo>
                <a:lnTo>
                  <a:pt x="9969910" y="6769185"/>
                </a:lnTo>
                <a:lnTo>
                  <a:pt x="9969910" y="6927921"/>
                </a:lnTo>
                <a:lnTo>
                  <a:pt x="9969910" y="7131745"/>
                </a:lnTo>
                <a:lnTo>
                  <a:pt x="9969910" y="7252326"/>
                </a:lnTo>
                <a:lnTo>
                  <a:pt x="9969910" y="7386289"/>
                </a:lnTo>
                <a:lnTo>
                  <a:pt x="9969910" y="7534343"/>
                </a:lnTo>
                <a:lnTo>
                  <a:pt x="9969910" y="7697191"/>
                </a:lnTo>
                <a:lnTo>
                  <a:pt x="9969910" y="7875536"/>
                </a:lnTo>
                <a:lnTo>
                  <a:pt x="9969910" y="8070084"/>
                </a:lnTo>
                <a:lnTo>
                  <a:pt x="9969910" y="8281539"/>
                </a:lnTo>
                <a:lnTo>
                  <a:pt x="9969910" y="8510605"/>
                </a:lnTo>
                <a:lnTo>
                  <a:pt x="9969910" y="8757987"/>
                </a:lnTo>
                <a:lnTo>
                  <a:pt x="9969910" y="9024391"/>
                </a:lnTo>
                <a:lnTo>
                  <a:pt x="9969910" y="9310517"/>
                </a:lnTo>
                <a:lnTo>
                  <a:pt x="9969910" y="9617074"/>
                </a:lnTo>
                <a:lnTo>
                  <a:pt x="9969910" y="9944765"/>
                </a:lnTo>
                <a:lnTo>
                  <a:pt x="9969910" y="10288588"/>
                </a:lnTo>
                <a:lnTo>
                  <a:pt x="7014204" y="10288588"/>
                </a:lnTo>
                <a:lnTo>
                  <a:pt x="7107250" y="9791042"/>
                </a:lnTo>
                <a:cubicBezTo>
                  <a:pt x="7696025" y="7374835"/>
                  <a:pt x="9969910" y="6447012"/>
                  <a:pt x="9969910" y="6447012"/>
                </a:cubicBezTo>
                <a:close/>
                <a:moveTo>
                  <a:pt x="2788849" y="0"/>
                </a:moveTo>
                <a:lnTo>
                  <a:pt x="9969910" y="0"/>
                </a:lnTo>
                <a:lnTo>
                  <a:pt x="9969910" y="40917"/>
                </a:lnTo>
                <a:lnTo>
                  <a:pt x="9969910" y="351864"/>
                </a:lnTo>
                <a:lnTo>
                  <a:pt x="9969910" y="692403"/>
                </a:lnTo>
                <a:lnTo>
                  <a:pt x="9969910" y="1063881"/>
                </a:lnTo>
                <a:lnTo>
                  <a:pt x="9969910" y="1467641"/>
                </a:lnTo>
                <a:lnTo>
                  <a:pt x="9969910" y="1905029"/>
                </a:lnTo>
                <a:lnTo>
                  <a:pt x="9969910" y="2377391"/>
                </a:lnTo>
                <a:lnTo>
                  <a:pt x="9969910" y="2886070"/>
                </a:lnTo>
                <a:lnTo>
                  <a:pt x="9969910" y="3432413"/>
                </a:lnTo>
                <a:lnTo>
                  <a:pt x="9969910" y="4017764"/>
                </a:lnTo>
                <a:lnTo>
                  <a:pt x="9969910" y="4643469"/>
                </a:lnTo>
                <a:lnTo>
                  <a:pt x="9969910" y="5310874"/>
                </a:lnTo>
                <a:cubicBezTo>
                  <a:pt x="9969910" y="5310874"/>
                  <a:pt x="8756118" y="6196163"/>
                  <a:pt x="8064784" y="7222161"/>
                </a:cubicBezTo>
                <a:cubicBezTo>
                  <a:pt x="6862536" y="9003001"/>
                  <a:pt x="6856970" y="10144883"/>
                  <a:pt x="6860970" y="10280661"/>
                </a:cubicBezTo>
                <a:lnTo>
                  <a:pt x="6861306" y="10288588"/>
                </a:lnTo>
                <a:lnTo>
                  <a:pt x="874056" y="10288588"/>
                </a:lnTo>
                <a:lnTo>
                  <a:pt x="647129" y="9852383"/>
                </a:lnTo>
                <a:cubicBezTo>
                  <a:pt x="429438" y="9399478"/>
                  <a:pt x="250337" y="8913595"/>
                  <a:pt x="127638" y="8394731"/>
                </a:cubicBezTo>
                <a:cubicBezTo>
                  <a:pt x="-475464" y="5849521"/>
                  <a:pt x="1167896" y="2356313"/>
                  <a:pt x="2767040" y="31067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15" name="Параллелограмм 14"/>
          <p:cNvSpPr/>
          <p:nvPr/>
        </p:nvSpPr>
        <p:spPr>
          <a:xfrm>
            <a:off x="5602777" y="1946460"/>
            <a:ext cx="1439771" cy="1089328"/>
          </a:xfrm>
          <a:prstGeom prst="parallelogram">
            <a:avLst>
              <a:gd name="adj" fmla="val 22865"/>
            </a:avLst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6690657" y="1761335"/>
            <a:ext cx="1373968" cy="780235"/>
          </a:xfrm>
          <a:prstGeom prst="parallelogram">
            <a:avLst>
              <a:gd name="adj" fmla="val 22507"/>
            </a:avLst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9309045" y="653044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Arial"/>
              </a:rPr>
              <a:t>2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4200" y="76200"/>
            <a:ext cx="1409645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5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"/>
            <a:ext cx="12192000" cy="68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841</Words>
  <Application>Microsoft Office PowerPoint</Application>
  <PresentationFormat>Широкоэкранный</PresentationFormat>
  <Paragraphs>129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Microsoft JhengHei</vt:lpstr>
      <vt:lpstr>Arial</vt:lpstr>
      <vt:lpstr>Calibri</vt:lpstr>
      <vt:lpstr>Golos Text</vt:lpstr>
      <vt:lpstr>Montserrat</vt:lpstr>
      <vt:lpstr>Oswald</vt:lpstr>
      <vt:lpstr>Oswald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ДЕПАРТАМЕНТ 55</dc:creator>
  <cp:lastModifiedBy>Пользователь Windows</cp:lastModifiedBy>
  <cp:revision>142</cp:revision>
  <dcterms:created xsi:type="dcterms:W3CDTF">2023-07-01T10:22:09Z</dcterms:created>
  <dcterms:modified xsi:type="dcterms:W3CDTF">2023-07-27T15:03:41Z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2023-06-28T00:00:00Z</vt:filetime>
  </property>
  <property fmtid="{D5CDD505-2E9C-101B-9397-08002B2CF9AE}" pid="3" name="LastSaved">
    <vt:filetime>2023-07-01T00:00:00Z</vt:filetime>
  </property>
</Properties>
</file>