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52" r:id="rId7"/>
    <p:sldMasterId id="2147483765" r:id="rId8"/>
  </p:sldMasterIdLst>
  <p:notesMasterIdLst>
    <p:notesMasterId r:id="rId30"/>
  </p:notesMasterIdLst>
  <p:sldIdLst>
    <p:sldId id="256" r:id="rId9"/>
    <p:sldId id="298" r:id="rId10"/>
    <p:sldId id="261" r:id="rId11"/>
    <p:sldId id="282" r:id="rId12"/>
    <p:sldId id="288" r:id="rId13"/>
    <p:sldId id="299" r:id="rId14"/>
    <p:sldId id="297" r:id="rId15"/>
    <p:sldId id="262" r:id="rId16"/>
    <p:sldId id="263" r:id="rId17"/>
    <p:sldId id="268" r:id="rId18"/>
    <p:sldId id="290" r:id="rId19"/>
    <p:sldId id="269" r:id="rId20"/>
    <p:sldId id="294" r:id="rId21"/>
    <p:sldId id="295" r:id="rId22"/>
    <p:sldId id="271" r:id="rId23"/>
    <p:sldId id="274" r:id="rId24"/>
    <p:sldId id="267" r:id="rId25"/>
    <p:sldId id="272" r:id="rId26"/>
    <p:sldId id="257" r:id="rId27"/>
    <p:sldId id="273" r:id="rId28"/>
    <p:sldId id="296" r:id="rId29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111" autoAdjust="0"/>
  </p:normalViewPr>
  <p:slideViewPr>
    <p:cSldViewPr snapToGrid="0">
      <p:cViewPr varScale="1">
        <p:scale>
          <a:sx n="75" d="100"/>
          <a:sy n="75" d="100"/>
        </p:scale>
        <p:origin x="16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37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373" name="PlaceHolder 4"/>
          <p:cNvSpPr>
            <a:spLocks noGrp="1"/>
          </p:cNvSpPr>
          <p:nvPr>
            <p:ph type="dt" idx="2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374" name="PlaceHolder 5"/>
          <p:cNvSpPr>
            <a:spLocks noGrp="1"/>
          </p:cNvSpPr>
          <p:nvPr>
            <p:ph type="ftr" idx="2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75" name="PlaceHolder 6"/>
          <p:cNvSpPr>
            <a:spLocks noGrp="1"/>
          </p:cNvSpPr>
          <p:nvPr>
            <p:ph type="sldNum" idx="3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DB76A1E-08DD-4D10-A9EA-7E5831CDCDBF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sldNum" idx="34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5D646D9-C21B-46FC-A1F7-CDECF38254E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Письмо от </a:t>
            </a:r>
            <a:r>
              <a:rPr lang="ru-RU" dirty="0" err="1" smtClean="0"/>
              <a:t>Реута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DB76A1E-08DD-4D10-A9EA-7E5831CDCDBF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11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3262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Сколько, какие</a:t>
            </a:r>
            <a:r>
              <a:rPr lang="ru-RU" baseline="0" dirty="0" smtClean="0"/>
              <a:t> МКР проводились?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DB76A1E-08DD-4D10-A9EA-7E5831CDCDBF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16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4729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Министерство образования Республики Татарстан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 приостановило исполнение некоторых поручений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Минпросвещения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РФ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внесению изменений в локальные акты образовательных организаций и трудовые договоры с педагогическими работниками.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мероприятия с одной стороны могут носить избыточный характер, с другой стороны могут вовсе иметь эффект противоположный целям и духу законов, направленных на снижение нагрузки учителей.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Во-первых,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положения законов о снижении бюрократической нагрузки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также принятые в их исполнение подзаконные акты имеют прямое юридическое действие, обязательны к исполнению вне зависимости от дублирования этих положений в локальных актах образовательных организаций и трудовых договорах. Воспроизведение норм закона и подзаконных актов в документах учреждения образования и индивидуальных трудовых договорах не повлечет дополнительных юридических мер или последствий по сравнению с теми, которые уже предусмотрены законодательством. При проведении проверки, рассмотрении обращений учителей, мониторинге исполнения закона о снижении нагрузки на учителей и при иной форме контроля наличие положений самих законов является достаточным, дополнительное распространение на локальные акты не требуется.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того, ни принятые законы о снижении нагрузки на педагогов, ни иные нормативные правовые акты не предполагают корректировки локальных актов образовательных организаций и трудовых договоров педагогов, за исключением случаев их явного противоречия.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Во-вторых,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случае поручения образовательным организациям внести дополнения в их локальные акты и изменения в трудовые договоры педагогов,— это мероприятие, в лучшем случае, будет перепоручено завучам (заместителям директоров), в худшем - переложено на плечи самих учителей. В Республике Татарстан в абсолютном большинстве случаев компетенция по разработке локальных актов и ведению кадровых документов возложена на заместителей директоров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отдельных специалистов для данных вопросов не предусмотрено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Более 75% заместителей директоров являются учителями-предметниками и ведут уроки. Таким образом, вместо снижения бумажной бюрократической нагрузки, наоборот, у учителей эта нагрузка прибавится, что негативно скажется на авторитете системы управления образованием в целом.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Но, Федеральные органы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нами не солидарны в этом вопросе.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DB76A1E-08DD-4D10-A9EA-7E5831CDCDBF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17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9205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Еще одно направление исследования, которое вызвало противоречие при обсуждении. Это ежегодно увеличивающееся повышение квалификаций.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Без сомнения, образование этот процесс, который нельзя останавливать, тем более самообразование по профессиональным компетенциям. Но, хочу обратить внимание на некоторые искажения, которые, как нам кажется возникли, при повышении квалификации.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Во-первых, курсов стало очень много и настораживает, что они носят обязательный характер. Каждый курс разработан и курируется авторитетным ведомством, а потом контролируется % прохождения и в некоторых ситуациях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рейтингуется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Подобный управленческий механизм безусловно эффективный и мы стараемся выполнить поставленные задачи. Но, постоянное повышение квалификации вызывает замешательство у учительского сообщества, поскольку перевыполняется показатель из закона 1 раз в 3 года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. Мы писали письма Вам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Анзор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Ахмедович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,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пересмотреть показатель </a:t>
            </a:r>
            <a:r>
              <a:rPr lang="ru-RU" sz="1200" b="0" strike="noStrike" spc="-1" baseline="0" dirty="0" err="1" smtClean="0">
                <a:solidFill>
                  <a:srgbClr val="000000"/>
                </a:solidFill>
                <a:latin typeface="+mn-lt"/>
                <a:ea typeface="+mn-ea"/>
              </a:rPr>
              <a:t>Акк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. Мониторинга, который заставляет повышать квалификация у молодых педагогов, которым по закону это не нужно и мы за счет бюджета не можем их обучить, они идут в частные организации у них покупают корочки, о которых говорил Председатель Госдумы Вячеслав Викторович.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Во-вторых, практически все курсы повышения квалификации проводятся в учебное время, что пагубно сказывается как на уроке, так и на повышении квалификации. Иногда курсы пересекаются друг с другом. Дистанционный формат, который по сути должен позволить повышать квалификацию без отрыва от работы, свою функцию не выполняет.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Мы двумя руками поддерживаем законопроект об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обучении педагогов в государственных организациях. 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sldNum" idx="39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90FF050-85E9-4DB1-8EF4-5D386316AD6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Завучи из-за нагрузки, а также по причине нераспространения</a:t>
            </a:r>
            <a:r>
              <a:rPr lang="ru-RU" baseline="0" dirty="0"/>
              <a:t> на них майских указов все чаще переходят на ставки учителя. 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Необходимо в перспективе также урегулировать нагрузку завучей и классных руководителей.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DB76A1E-08DD-4D10-A9EA-7E5831CDCDBF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19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8757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Самый большой дефицит по учителям русского языка, самая большая нагрузка у учителей русского языка, самая большая</a:t>
            </a:r>
            <a:r>
              <a:rPr lang="ru-RU" baseline="0" dirty="0" smtClean="0"/>
              <a:t> ответственность у учителей русского языка (ВПР, ЕГЭ, ОГЭ) + тестирование мигрантов.</a:t>
            </a:r>
          </a:p>
          <a:p>
            <a:r>
              <a:rPr lang="ru-RU" baseline="0" dirty="0" smtClean="0"/>
              <a:t>ПРЕДЛОЖЕНИЯ: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Сократить отчетность;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Инициировать введение дополнительной оплаты за тестирование мигрантов, например, за счет госпошлины: когда они обращаются в МВД, за справкой в учреждение здравоохранения они уплачивают пошлину. Или тестирование взрослых мигрантов 3 тыс. рублей.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DB76A1E-08DD-4D10-A9EA-7E5831CDCDBF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20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964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</a:rPr>
              <a:t>Чуть изменить слайд. Цветовую гамму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</a:rPr>
              <a:t>ОБНОВИТЬ!!!!! </a:t>
            </a:r>
          </a:p>
        </p:txBody>
      </p:sp>
      <p:sp>
        <p:nvSpPr>
          <p:cNvPr id="560" name="PlaceHolder 3"/>
          <p:cNvSpPr>
            <a:spLocks noGrp="1"/>
          </p:cNvSpPr>
          <p:nvPr>
            <p:ph type="sldNum" idx="35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3540D2C-7E7E-499E-AA08-295972A89BD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222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Сколько а</a:t>
            </a:r>
          </a:p>
          <a:p>
            <a:r>
              <a:rPr lang="ru-RU" dirty="0" smtClean="0"/>
              <a:t>Всего предостережений: 1184 из них 1051 по мониторингу безопасности;</a:t>
            </a:r>
          </a:p>
          <a:p>
            <a:r>
              <a:rPr lang="ru-RU" dirty="0" smtClean="0"/>
              <a:t>Это</a:t>
            </a:r>
            <a:r>
              <a:rPr lang="ru-RU" baseline="0" dirty="0" smtClean="0"/>
              <a:t> 89%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DB76A1E-08DD-4D10-A9EA-7E5831CDCDBF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4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42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1912" cy="3606800"/>
          </a:xfrm>
          <a:prstGeom prst="rect">
            <a:avLst/>
          </a:prstGeom>
          <a:ln w="0">
            <a:noFill/>
          </a:ln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280" cy="420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sldNum" idx="43"/>
          </p:nvPr>
        </p:nvSpPr>
        <p:spPr>
          <a:xfrm>
            <a:off x="4281480" y="10155240"/>
            <a:ext cx="3275640" cy="53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745624C5-F945-4E50-8A12-58242772C584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6801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Было принято решение проанализировать региональные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возможности по сокращению нагрузки.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первую очередь начали с себя, с министерства.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Сократили отчеты регионального значения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Сократили все региональные контрольные работы, внесли изменения в РСОКО.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Муниципальные К.Р. начали пропускать через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комиссии министерства. Задача комиссии проверка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актиуальности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потребности,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дублированность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уже существующих оценочных процедур.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2021/2022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уч.год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на согласование поступило 70 муниципальных контрольных работ из 7 районов РТ, из них 23 согласовано (32,8%), 47 не согласовано (67,2%)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2022/2023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уч.год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на согласование поступило 10 муниципальных контрольных работ из 3 районов – не согласованы все.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CA857-7694-4636-8871-A9C2DD9E796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619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Общее количество писем, поступивших в адрес муниципальных органов управления образованием по воспитательной работе: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DB76A1E-08DD-4D10-A9EA-7E5831CDCDBF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7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6349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 type="sldNum" idx="37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1FFCAEC-9D70-4FEA-A1D3-EF12D3895B9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sldNum" idx="38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957A110-29E6-40FA-B217-5489ABA72AB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ФСО – 2 опроса</a:t>
            </a:r>
            <a:r>
              <a:rPr lang="ru-RU" baseline="0" dirty="0" smtClean="0"/>
              <a:t> учителей школ, СПО, родителей, школьников и студентов. Анкета на 21 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DB76A1E-08DD-4D10-A9EA-7E5831CDCDBF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10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256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898DF20-C24F-4818-A422-13C115CE2F2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17FA899-955D-4EEE-8801-1D0858CCE15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2A9D330-21EE-46C5-83FB-699521873E7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C8E68C7-D395-4EFF-8A25-8696639E040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DE8730E-9A1A-42BF-BD46-F5723B05EE9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06E5D18-1B67-41C9-82B0-97D161B27A8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2ED058A-148B-4AB6-9EC0-54C20A0D83A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B394047-3B9C-4AE7-B3E4-12E7D854644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EB00B0D-528A-41ED-AA4E-38E45762401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11640" y="205920"/>
            <a:ext cx="8074440" cy="397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AC2172B-9A9E-4176-89B3-57B12150951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E9678A9-7194-4416-B838-01EC2F7532E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489DF8-3715-4AAE-BAAB-DC1D4EE192B2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7E5EDA6-37AE-4AE3-8ED1-B111D57B5B5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06F167-0748-42EC-B1F4-00B1D9E43C2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96CDF55-B6DA-4628-B78E-D66A973B730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139DA10-697F-4C5E-AE96-B3121C6DDA9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CF25A43-94C1-4FFE-BC32-6CFEB00FEBB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3CA6BF8-3DCA-4D80-8DC2-CE0F1D15DB1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732F7BA-9B04-4D04-B548-AD970A23864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E3BFD5C-E31C-4210-8C7D-77339800449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E4AD3E2-12BC-416B-A27A-5C399D4F19D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76971EF-6557-428E-B407-B2EBC0F9588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1C57408-211E-4E38-BC62-102F22BE138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11640" y="205920"/>
            <a:ext cx="8074440" cy="397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EABFF38-8021-464D-95ED-A86986BE367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08124FC-3E4E-4E5B-8353-BDF2F79E202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472949E-5491-44AA-9CD1-81A6A6B9A83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1A59C8D-99BB-41C1-B6C6-4A725FF82B0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7496DBB-6FCC-4E9F-863D-7F4CCB12FFA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393F809-8F2A-4122-83D4-AE27786D20F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47BC677-22C2-43A9-8D52-AF6EC2819A5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0CEABEA-54D3-420E-9A28-946CF471712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3DC00C7-C103-43C0-A4E5-981709E11B1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8882CB3-2D20-43E1-A4A4-AB55E16A7C1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E505275-4989-48AC-AE53-5329BBAC6DC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FBAF992-4805-4F51-BFC3-7EB761673A3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4512BE6-9CCC-4700-952F-404911DE554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611640" y="205920"/>
            <a:ext cx="8074440" cy="397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3AC5855-F7CD-4CBA-AF87-BD50C550631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87A1C33-85AA-4FBA-B3BA-C53C9A1F699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86DA259-9569-4335-BACB-8F505CED079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5A580CF-7D5F-47D2-B13E-432D891A9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E48BF2C-C026-4DCF-B029-53F47E1011A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9D24719-4117-4745-841A-54E6783A958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D46246B-3F82-4CA7-BB2F-BD304AD83B2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F3E6B1FC-0027-4606-AB45-3872E0F4026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0F774ED-EDC7-43DD-A652-C17C044E767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DE67CCC3-4450-4B10-9746-444D47EC628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F76E549-2BE9-4E00-BA3C-F246088B7D0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37F983F9-1D82-4BEC-8AEC-53461F60747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427D23C-E5E7-43F7-BEC9-99892EAD691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611640" y="205920"/>
            <a:ext cx="8074440" cy="397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9CE1DAD5-4A99-4CED-A2BE-2D63FCDA73B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DBC0701-6CF5-4874-A255-7E56881D787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AF7D2FC1-E8BA-4972-8FCF-91020E249C7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37F32C87-FF6D-4B45-9B54-F0F39BE1C5D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266BDE21-2993-4B82-8CAA-4D072564B28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42DB812-AC2A-4432-A88D-AEFCC97E2BB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1640" y="205920"/>
            <a:ext cx="8074440" cy="397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29561A-A196-4823-B03E-EBD4CFD9249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249F568-5B8E-419E-B433-3B7D9A429C1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1F3855A0-5517-4549-8851-DA0C1DBE0D6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20A120F-AA3C-44DD-839F-0B32B90B7EC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00F5FE8-BEC9-4B63-8A88-FE98E28EE79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F8DEC83-3EC1-4B35-B32A-E7AA2FB4B10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97E9272B-905B-455D-AF23-CED15B35BD2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611640" y="205920"/>
            <a:ext cx="8074440" cy="397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247E93D-AEEB-4200-AE8C-9C1C305B093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53E1B520-9CF3-48A8-8772-1A197F2C5AE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93CEE6B9-EFE0-4507-8386-DCA30BB9A54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52BAD02A-BDBC-467B-A479-69FFE768C97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174B724-0F47-4F5F-B326-778A62F1D87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4BE00105-5073-42DF-9FC0-90A23F7DEB0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6393CF4A-3C5F-465B-B9C3-5802A84EB88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AC93E33-2FC9-4523-8B1A-266113698BE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7CBF9FDC-F2AC-4260-B310-5D025F6898B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EC778181-CCB7-4C01-83AF-0840631488D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79B5696-E8D1-44C7-B93F-76C375F0A83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865062CA-5A30-4D67-A5F3-E0EA87169DF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F3F503C-602B-4168-BC45-5A8C7EF7F4A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ubTitle"/>
          </p:nvPr>
        </p:nvSpPr>
        <p:spPr>
          <a:xfrm>
            <a:off x="611640" y="205920"/>
            <a:ext cx="8074440" cy="397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9C9FAEC0-87E7-4C3D-8BFD-F02A33B265A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7C556C94-5EBA-4CB8-8993-923EE56A173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1911FA-5DEB-4259-8921-18118161F9E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6B38C982-A318-4FC5-950D-98B18C2B73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CE64ED37-AE0A-462E-AC3D-F968810A117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EB8C7AD5-6070-4913-8872-F288A97C297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165F0E1-2797-4B59-B27F-25B96D39831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92201DD3-C118-4ED4-AC21-5AF6E178C82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425D2048-BA71-483C-A80B-965B6B9EBFF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7355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8B042874-6AA4-4F1C-B71F-A548A118FE3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720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02AA0D58-FE44-4455-A2B9-CEAB5D8576B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5652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8D1E566F-0149-4727-B237-EC58BCF314D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983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A2746B99-8BB0-441E-9CB2-8741A8C4FED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08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EC6733A-09A7-4EEE-9519-449B50F9018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ubTitle"/>
          </p:nvPr>
        </p:nvSpPr>
        <p:spPr>
          <a:xfrm>
            <a:off x="611640" y="205920"/>
            <a:ext cx="8074440" cy="397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ED9DF9E8-AFA0-4720-82E0-38DC313EBF4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9327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829A9D40-7B3F-45B5-B68D-D43BD78D86C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1431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AA3A8D60-5307-4E4C-B6D0-AF851431A1B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4632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6E784CAF-D06D-4A10-A104-BBCE6140F36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444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90A15228-4A75-41DB-A641-2198A4D2F7F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1785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92357189-7F54-4DA2-9952-B4E07139FCD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838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726C5B68-C2D2-4C0C-AD0F-0D7D341E5C8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4137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0A5D-9805-43FA-9255-6400C57A3AC5}" type="datetime1">
              <a:rPr lang="ru-RU" smtClean="0"/>
              <a:t>24.04.2025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45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7010280" y="1044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C19B8EA-C6CA-495D-8770-E28081BC9B67}" type="slidenum"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61164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7010280" y="1044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1911587-07FC-468B-BEE1-0FCAF29171C1}" type="slidenum"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61164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 idx="7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ldNum" idx="8"/>
          </p:nvPr>
        </p:nvSpPr>
        <p:spPr>
          <a:xfrm>
            <a:off x="7010280" y="1044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7E199D5-7194-454E-933C-A98FC61172ED}" type="slidenum"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9"/>
          </p:nvPr>
        </p:nvSpPr>
        <p:spPr>
          <a:xfrm>
            <a:off x="61164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0000"/>
          </a:bodyPr>
          <a:lstStyle/>
          <a:p>
            <a:pPr marL="259200" indent="-19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518400" lvl="1" indent="-19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777600" lvl="2" indent="-1728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036800" lvl="3" indent="-1296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1296000" lvl="4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1555200" lvl="5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1814400" lvl="6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0000"/>
          </a:bodyPr>
          <a:lstStyle/>
          <a:p>
            <a:pPr marL="259200" indent="-19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518400" lvl="1" indent="-19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777600" lvl="2" indent="-1728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036800" lvl="3" indent="-1296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1296000" lvl="4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1555200" lvl="5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1814400" lvl="6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ftr" idx="10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 idx="11"/>
          </p:nvPr>
        </p:nvSpPr>
        <p:spPr>
          <a:xfrm>
            <a:off x="7010280" y="1044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6DD3895-9100-4872-A188-3370DF2C6B38}" type="slidenum"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dt" idx="12"/>
          </p:nvPr>
        </p:nvSpPr>
        <p:spPr>
          <a:xfrm>
            <a:off x="61164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ftr" idx="13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&lt;нижний колонтитул&gt;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ldNum" idx="14"/>
          </p:nvPr>
        </p:nvSpPr>
        <p:spPr>
          <a:xfrm>
            <a:off x="7010280" y="1044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1CE90F9-2C7E-4031-BDE6-A9A0667BCD45}" type="slidenum"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dt" idx="15"/>
          </p:nvPr>
        </p:nvSpPr>
        <p:spPr>
          <a:xfrm>
            <a:off x="61164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ftr" idx="16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ldNum" idx="17"/>
          </p:nvPr>
        </p:nvSpPr>
        <p:spPr>
          <a:xfrm>
            <a:off x="7010280" y="1044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FCA38CF-DA5D-4915-AD35-FC2173C5D89A}" type="slidenum"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dt" idx="18"/>
          </p:nvPr>
        </p:nvSpPr>
        <p:spPr>
          <a:xfrm>
            <a:off x="61164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20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80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4400" b="1" strike="noStrike" spc="-1">
                <a:solidFill>
                  <a:srgbClr val="000000"/>
                </a:solidFill>
                <a:latin typeface="Arial"/>
                <a:ea typeface="Arial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11640" y="1200240"/>
            <a:ext cx="8074800" cy="3394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  <a:ea typeface="Arial"/>
              </a:rPr>
              <a:t>Образец текста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Второй уровень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1143000" lvl="2" indent="-2286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  <a:ea typeface="Arial"/>
              </a:rPr>
              <a:t>Третий уровень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600200" lvl="3" indent="-22860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Четвертый уровень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057400" lvl="4" indent="-22860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Пятый уровень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dt" idx="25"/>
          </p:nvPr>
        </p:nvSpPr>
        <p:spPr>
          <a:xfrm>
            <a:off x="61164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332" name="PlaceHolder 4"/>
          <p:cNvSpPr>
            <a:spLocks noGrp="1"/>
          </p:cNvSpPr>
          <p:nvPr>
            <p:ph type="ftr" idx="26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33" name="PlaceHolder 5"/>
          <p:cNvSpPr>
            <a:spLocks noGrp="1"/>
          </p:cNvSpPr>
          <p:nvPr>
            <p:ph type="sldNum" idx="27"/>
          </p:nvPr>
        </p:nvSpPr>
        <p:spPr>
          <a:xfrm>
            <a:off x="7010280" y="1044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85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89" name="PlaceHolder 2"/>
          <p:cNvSpPr>
            <a:spLocks noGrp="1"/>
          </p:cNvSpPr>
          <p:nvPr>
            <p:ph type="ftr" idx="22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23"/>
          </p:nvPr>
        </p:nvSpPr>
        <p:spPr>
          <a:xfrm>
            <a:off x="7010280" y="1044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21BA5FC-33A0-4DBF-82DB-605062BB241B}" type="slidenum"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dt" idx="24"/>
          </p:nvPr>
        </p:nvSpPr>
        <p:spPr>
          <a:xfrm>
            <a:off x="611640" y="476712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292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37526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83640" y="770760"/>
            <a:ext cx="8240552" cy="2941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10243E"/>
                </a:solidFill>
                <a:latin typeface="Arial"/>
                <a:ea typeface="DejaVu Sans"/>
              </a:rPr>
              <a:t>Бюрократическая </a:t>
            </a:r>
            <a:r>
              <a:rPr lang="ru-RU" sz="2800" b="1" strike="noStrike" spc="-1" dirty="0" smtClean="0">
                <a:solidFill>
                  <a:srgbClr val="10243E"/>
                </a:solidFill>
                <a:latin typeface="Arial"/>
                <a:ea typeface="DejaVu Sans"/>
              </a:rPr>
              <a:t>нагрузка</a:t>
            </a:r>
            <a:r>
              <a:rPr lang="ru-RU" sz="2800" b="1" strike="noStrike" spc="-1" dirty="0">
                <a:solidFill>
                  <a:srgbClr val="10243E"/>
                </a:solidFill>
                <a:latin typeface="Arial"/>
                <a:ea typeface="DejaVu Sans"/>
              </a:rPr>
              <a:t>.</a:t>
            </a:r>
            <a:r>
              <a:rPr sz="2800" dirty="0"/>
              <a:t/>
            </a:r>
            <a:br>
              <a:rPr sz="2800" dirty="0"/>
            </a:br>
            <a:r>
              <a:rPr lang="ru-RU" sz="2800" b="1" strike="noStrike" spc="-1" dirty="0">
                <a:solidFill>
                  <a:srgbClr val="10243E"/>
                </a:solidFill>
                <a:latin typeface="Arial"/>
                <a:ea typeface="DejaVu Sans"/>
              </a:rPr>
              <a:t>Опыт Республики Татарстан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5220000" y="3795840"/>
            <a:ext cx="3891240" cy="1250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400" b="0" strike="noStrike" spc="-1" dirty="0" err="1">
                <a:solidFill>
                  <a:srgbClr val="10243E"/>
                </a:solidFill>
                <a:latin typeface="Arial"/>
                <a:ea typeface="DejaVu Sans"/>
              </a:rPr>
              <a:t>Музипов</a:t>
            </a:r>
            <a:r>
              <a:rPr lang="ru-RU" sz="1400" b="0" strike="noStrike" spc="-1" dirty="0">
                <a:solidFill>
                  <a:srgbClr val="10243E"/>
                </a:solidFill>
                <a:latin typeface="Arial"/>
                <a:ea typeface="DejaVu Sans"/>
              </a:rPr>
              <a:t> Рамис Гаптраисович –  заместитель министра образования и науки Республики Татарстан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" name="Рисунок 13"/>
          <p:cNvPicPr/>
          <p:nvPr/>
        </p:nvPicPr>
        <p:blipFill>
          <a:blip r:embed="rId3"/>
          <a:stretch/>
        </p:blipFill>
        <p:spPr>
          <a:xfrm>
            <a:off x="8310240" y="269640"/>
            <a:ext cx="509760" cy="6303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B668130-9828-482C-BFEB-4EC528B93720}" type="slidenum"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950281" y="0"/>
            <a:ext cx="6520152" cy="41625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</a:rPr>
              <a:t>Взаимодействие с заинтересованными органами </a:t>
            </a:r>
            <a:endParaRPr lang="ru-RU" sz="2000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5" name="Рисунок 13"/>
          <p:cNvPicPr/>
          <p:nvPr/>
        </p:nvPicPr>
        <p:blipFill>
          <a:blip r:embed="rId3"/>
          <a:stretch/>
        </p:blipFill>
        <p:spPr>
          <a:xfrm>
            <a:off x="8510040" y="68481"/>
            <a:ext cx="509760" cy="63036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9" y="426745"/>
            <a:ext cx="3354150" cy="459763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33105" y="426745"/>
            <a:ext cx="40769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ФСО России</a:t>
            </a:r>
          </a:p>
          <a:p>
            <a:endParaRPr lang="ru-RU" sz="2000" dirty="0" smtClean="0"/>
          </a:p>
          <a:p>
            <a:r>
              <a:rPr lang="ru-RU" sz="2000" dirty="0" smtClean="0"/>
              <a:t>2 опроса:</a:t>
            </a:r>
          </a:p>
          <a:p>
            <a:pPr algn="just"/>
            <a:r>
              <a:rPr lang="ru-RU" sz="2000" b="1" dirty="0" smtClean="0"/>
              <a:t>Категория: </a:t>
            </a:r>
            <a:r>
              <a:rPr lang="ru-RU" sz="2000" dirty="0" smtClean="0"/>
              <a:t>учителя </a:t>
            </a:r>
            <a:r>
              <a:rPr lang="ru-RU" sz="2000" dirty="0"/>
              <a:t>школ, СПО, </a:t>
            </a:r>
            <a:endParaRPr lang="ru-RU" sz="2000" dirty="0" smtClean="0"/>
          </a:p>
          <a:p>
            <a:pPr algn="just"/>
            <a:r>
              <a:rPr lang="ru-RU" sz="2000" dirty="0" smtClean="0"/>
              <a:t>родители, школьники, студенты. </a:t>
            </a:r>
          </a:p>
          <a:p>
            <a:pPr algn="just"/>
            <a:r>
              <a:rPr lang="ru-RU" sz="2000" b="1" dirty="0" smtClean="0"/>
              <a:t>Суть: </a:t>
            </a:r>
            <a:r>
              <a:rPr lang="ru-RU" sz="2000" dirty="0" smtClean="0"/>
              <a:t>широкий круг вопросов;</a:t>
            </a:r>
          </a:p>
          <a:p>
            <a:pPr algn="just"/>
            <a:r>
              <a:rPr lang="ru-RU" sz="2000" dirty="0"/>
              <a:t>у</a:t>
            </a:r>
            <a:r>
              <a:rPr lang="ru-RU" sz="2000" dirty="0" smtClean="0"/>
              <a:t>чебник истории.</a:t>
            </a:r>
            <a:endParaRPr lang="ru-RU" sz="2000" dirty="0"/>
          </a:p>
          <a:p>
            <a:pPr algn="just"/>
            <a:r>
              <a:rPr lang="ru-RU" sz="2000" b="1" dirty="0"/>
              <a:t>Форма: </a:t>
            </a:r>
            <a:r>
              <a:rPr lang="ru-RU" sz="2000" dirty="0"/>
              <a:t>анкета на 21 л. </a:t>
            </a:r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r>
              <a:rPr lang="ru-RU" sz="2000" b="1" dirty="0" smtClean="0"/>
              <a:t>Решение: </a:t>
            </a:r>
            <a:r>
              <a:rPr lang="ru-RU" sz="2000" dirty="0" smtClean="0"/>
              <a:t>совместно с ФСО РФ урегулирован, опрос на школы </a:t>
            </a:r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был возложен.</a:t>
            </a: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97" y="764043"/>
            <a:ext cx="1916514" cy="291784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29" y="764043"/>
            <a:ext cx="1998470" cy="294896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0" y="764044"/>
            <a:ext cx="1844842" cy="29249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Рисунок 21"/>
          <p:cNvPicPr/>
          <p:nvPr/>
        </p:nvPicPr>
        <p:blipFill>
          <a:blip r:embed="rId6"/>
          <a:stretch/>
        </p:blipFill>
        <p:spPr>
          <a:xfrm>
            <a:off x="8409783" y="0"/>
            <a:ext cx="509760" cy="63036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11639" y="107052"/>
            <a:ext cx="6520152" cy="41625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</a:rPr>
              <a:t>Взаимодействие с заинтересованными органами </a:t>
            </a:r>
            <a:endParaRPr lang="ru-RU" sz="2000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333" y="764043"/>
            <a:ext cx="2154532" cy="2612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181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" name="Объект 3"/>
          <p:cNvGraphicFramePr/>
          <p:nvPr>
            <p:extLst>
              <p:ext uri="{D42A27DB-BD31-4B8C-83A1-F6EECF244321}">
                <p14:modId xmlns:p14="http://schemas.microsoft.com/office/powerpoint/2010/main" val="1202818199"/>
              </p:ext>
            </p:extLst>
          </p:nvPr>
        </p:nvGraphicFramePr>
        <p:xfrm>
          <a:off x="1126625" y="597720"/>
          <a:ext cx="3205428" cy="413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8" r:id="rId3" imgW="0" imgH="0" progId="Acrobat.Document.DC">
                  <p:embed/>
                </p:oleObj>
              </mc:Choice>
              <mc:Fallback>
                <p:oleObj r:id="rId3" imgW="0" imgH="0" progId="Acrobat.Document.DC">
                  <p:embed/>
                  <p:pic>
                    <p:nvPicPr>
                      <p:cNvPr id="455" name="Объект 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1126625" y="597720"/>
                        <a:ext cx="3205428" cy="4139640"/>
                      </a:xfrm>
                      <a:prstGeom prst="rect">
                        <a:avLst/>
                      </a:prstGeom>
                      <a:noFill/>
                      <a:ln w="0"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6" name="Объект 4"/>
          <p:cNvGraphicFramePr/>
          <p:nvPr>
            <p:extLst>
              <p:ext uri="{D42A27DB-BD31-4B8C-83A1-F6EECF244321}">
                <p14:modId xmlns:p14="http://schemas.microsoft.com/office/powerpoint/2010/main" val="3424867482"/>
              </p:ext>
            </p:extLst>
          </p:nvPr>
        </p:nvGraphicFramePr>
        <p:xfrm>
          <a:off x="5201540" y="597720"/>
          <a:ext cx="3109912" cy="4139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" r:id="rId5" imgW="0" imgH="0" progId="Acrobat.Document.DC">
                  <p:embed/>
                </p:oleObj>
              </mc:Choice>
              <mc:Fallback>
                <p:oleObj r:id="rId5" imgW="0" imgH="0" progId="Acrobat.Document.DC">
                  <p:embed/>
                  <p:pic>
                    <p:nvPicPr>
                      <p:cNvPr id="457" name="Объект 4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5201540" y="597720"/>
                        <a:ext cx="3109912" cy="4139640"/>
                      </a:xfrm>
                      <a:prstGeom prst="rect">
                        <a:avLst/>
                      </a:prstGeom>
                      <a:noFill/>
                      <a:ln w="0"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laceHolder 1"/>
          <p:cNvSpPr txBox="1">
            <a:spLocks/>
          </p:cNvSpPr>
          <p:nvPr/>
        </p:nvSpPr>
        <p:spPr>
          <a:xfrm>
            <a:off x="611639" y="107052"/>
            <a:ext cx="6520152" cy="41625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pc="-1" smtClean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</a:rPr>
              <a:t>Взаимодействие с заинтересованными органами </a:t>
            </a:r>
            <a:endParaRPr lang="ru-RU" sz="2000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1"/>
          <p:cNvPicPr/>
          <p:nvPr/>
        </p:nvPicPr>
        <p:blipFill>
          <a:blip r:embed="rId2"/>
          <a:stretch/>
        </p:blipFill>
        <p:spPr>
          <a:xfrm>
            <a:off x="8409783" y="0"/>
            <a:ext cx="509760" cy="63036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11639" y="107052"/>
            <a:ext cx="6520152" cy="41625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</a:rPr>
              <a:t>Взаимодействие с заинтересованными органами </a:t>
            </a:r>
            <a:endParaRPr lang="ru-RU" sz="2000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650" y="488351"/>
            <a:ext cx="2289181" cy="2122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79" y="2305909"/>
            <a:ext cx="4330067" cy="25279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701" y="470206"/>
            <a:ext cx="2263044" cy="467329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053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96" y="997920"/>
            <a:ext cx="4118905" cy="220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581" y="784560"/>
            <a:ext cx="1754916" cy="37781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532" y="784560"/>
            <a:ext cx="1683175" cy="366206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1639" y="107052"/>
            <a:ext cx="6520152" cy="41625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</a:rPr>
              <a:t>Взаимодействие с заинтересованными органами </a:t>
            </a:r>
            <a:endParaRPr lang="ru-RU" sz="2000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4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Рисунок 3"/>
          <p:cNvPicPr/>
          <p:nvPr/>
        </p:nvPicPr>
        <p:blipFill rotWithShape="1">
          <a:blip r:embed="rId2"/>
          <a:srcRect t="66770"/>
          <a:stretch/>
        </p:blipFill>
        <p:spPr>
          <a:xfrm>
            <a:off x="5603449" y="597943"/>
            <a:ext cx="2415240" cy="1210813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463" name="Прямоугольник 5"/>
          <p:cNvSpPr/>
          <p:nvPr/>
        </p:nvSpPr>
        <p:spPr>
          <a:xfrm>
            <a:off x="739800" y="3551760"/>
            <a:ext cx="236916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-apple-system"/>
                <a:ea typeface="DejaVu Sans"/>
              </a:rPr>
              <a:t> 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Прямоугольник 10"/>
          <p:cNvSpPr/>
          <p:nvPr/>
        </p:nvSpPr>
        <p:spPr>
          <a:xfrm>
            <a:off x="3260520" y="2102400"/>
            <a:ext cx="5882400" cy="51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65" name="Прямоугольник 13"/>
          <p:cNvSpPr/>
          <p:nvPr/>
        </p:nvSpPr>
        <p:spPr>
          <a:xfrm>
            <a:off x="845280" y="3150720"/>
            <a:ext cx="3131640" cy="275545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Прямоугольник 14"/>
          <p:cNvSpPr/>
          <p:nvPr/>
        </p:nvSpPr>
        <p:spPr>
          <a:xfrm>
            <a:off x="679680" y="87840"/>
            <a:ext cx="32112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chemeClr val="tx2">
                    <a:lumMod val="50000"/>
                  </a:schemeClr>
                </a:solidFill>
                <a:latin typeface="Times New Roman"/>
              </a:rPr>
              <a:t>Операция «Быт»</a:t>
            </a:r>
            <a:endParaRPr lang="ru-RU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468" name="Рисунок 1"/>
          <p:cNvPicPr/>
          <p:nvPr/>
        </p:nvPicPr>
        <p:blipFill>
          <a:blip r:embed="rId3"/>
          <a:stretch/>
        </p:blipFill>
        <p:spPr>
          <a:xfrm>
            <a:off x="8614080" y="13680"/>
            <a:ext cx="511200" cy="63288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7" y="1881957"/>
            <a:ext cx="2131684" cy="308861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64" y="1345423"/>
            <a:ext cx="4452374" cy="22589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709215" y="70080"/>
            <a:ext cx="5059125" cy="388321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1800" b="1" strike="noStrike" spc="-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</a:rPr>
              <a:t>Муниципальные контрольные </a:t>
            </a:r>
            <a:r>
              <a:rPr lang="ru-RU" sz="1800" b="1" strike="noStrike" spc="-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</a:rPr>
              <a:t>работы</a:t>
            </a:r>
            <a:endParaRPr lang="ru-RU" sz="1800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484" name="Рисунок 483"/>
          <p:cNvPicPr/>
          <p:nvPr/>
        </p:nvPicPr>
        <p:blipFill>
          <a:blip r:embed="rId3"/>
          <a:srcRect l="40777" t="10945" r="26338" b="5425"/>
          <a:stretch/>
        </p:blipFill>
        <p:spPr>
          <a:xfrm>
            <a:off x="1314870" y="715680"/>
            <a:ext cx="3089880" cy="4095720"/>
          </a:xfrm>
          <a:prstGeom prst="rect">
            <a:avLst/>
          </a:prstGeom>
          <a:ln w="0">
            <a:solidFill>
              <a:schemeClr val="tx2"/>
            </a:solidFill>
          </a:ln>
        </p:spPr>
      </p:pic>
      <p:pic>
        <p:nvPicPr>
          <p:cNvPr id="485" name="Рисунок 484"/>
          <p:cNvPicPr/>
          <p:nvPr/>
        </p:nvPicPr>
        <p:blipFill>
          <a:blip r:embed="rId4"/>
          <a:srcRect l="41640" t="11834" r="25484" b="5943"/>
          <a:stretch/>
        </p:blipFill>
        <p:spPr>
          <a:xfrm>
            <a:off x="5305425" y="715680"/>
            <a:ext cx="3087900" cy="4095720"/>
          </a:xfrm>
          <a:prstGeom prst="rect">
            <a:avLst/>
          </a:prstGeom>
          <a:ln w="0">
            <a:solidFill>
              <a:schemeClr val="tx2"/>
            </a:solidFill>
          </a:ln>
        </p:spPr>
      </p:pic>
      <p:pic>
        <p:nvPicPr>
          <p:cNvPr id="6" name="Рисунок 13"/>
          <p:cNvPicPr/>
          <p:nvPr/>
        </p:nvPicPr>
        <p:blipFill>
          <a:blip r:embed="rId5"/>
          <a:stretch/>
        </p:blipFill>
        <p:spPr>
          <a:xfrm>
            <a:off x="8420340" y="85320"/>
            <a:ext cx="509760" cy="63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2FAA823-26E6-4C49-8984-C8553151BF59}" type="slidenum">
              <a:t>17</a:t>
            </a:fld>
            <a:endParaRPr/>
          </a:p>
        </p:txBody>
      </p:sp>
      <p:pic>
        <p:nvPicPr>
          <p:cNvPr id="6" name="Рисунок 13"/>
          <p:cNvPicPr/>
          <p:nvPr/>
        </p:nvPicPr>
        <p:blipFill>
          <a:blip r:embed="rId3"/>
          <a:stretch/>
        </p:blipFill>
        <p:spPr>
          <a:xfrm>
            <a:off x="8310240" y="269640"/>
            <a:ext cx="509760" cy="630360"/>
          </a:xfrm>
          <a:prstGeom prst="rect">
            <a:avLst/>
          </a:prstGeom>
          <a:ln w="0">
            <a:noFill/>
          </a:ln>
        </p:spPr>
      </p:pic>
      <p:sp>
        <p:nvSpPr>
          <p:cNvPr id="17" name="PlaceHolder 1"/>
          <p:cNvSpPr txBox="1">
            <a:spLocks/>
          </p:cNvSpPr>
          <p:nvPr/>
        </p:nvSpPr>
        <p:spPr>
          <a:xfrm>
            <a:off x="812780" y="206882"/>
            <a:ext cx="7367107" cy="43018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pc="-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</a:rPr>
              <a:t>ЧРЕЗМЕРНЫЙ ФОРМАЛИЗМ …</a:t>
            </a:r>
            <a:endParaRPr lang="ru-RU" sz="1800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37457"/>
          <a:stretch/>
        </p:blipFill>
        <p:spPr>
          <a:xfrm>
            <a:off x="812780" y="990453"/>
            <a:ext cx="3060298" cy="1886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80" y="2759816"/>
            <a:ext cx="3105981" cy="1259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3079" y="990453"/>
            <a:ext cx="53517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Предложения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Минобрнауки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РТ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Первое,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положения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законов о снижении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нагрузки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имеют прямое юридическое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действие;</a:t>
            </a:r>
          </a:p>
          <a:p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Второе,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положения законов о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снижении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не требует обновлять трудовые договора и ЛНА;</a:t>
            </a:r>
          </a:p>
          <a:p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Третье,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это будет переложено на завучей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(75% завучей – предметники) </a:t>
            </a:r>
          </a:p>
          <a:p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ВЫВОД: </a:t>
            </a:r>
            <a:r>
              <a:rPr lang="ru-RU" sz="1600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вместо снижения нагрузки – она возрастет!!!</a:t>
            </a:r>
            <a:endParaRPr lang="ru-RU" sz="1600" u="sng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676686" y="294120"/>
            <a:ext cx="7930440" cy="290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7000"/>
              </a:lnSpc>
              <a:spcAft>
                <a:spcPts val="799"/>
              </a:spcAft>
              <a:buNone/>
              <a:tabLst>
                <a:tab pos="0" algn="l"/>
              </a:tabLst>
            </a:pPr>
            <a:r>
              <a:rPr sz="2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strike="noStrike" spc="-1" dirty="0">
                <a:solidFill>
                  <a:schemeClr val="tx2">
                    <a:lumMod val="50000"/>
                  </a:schemeClr>
                </a:solidFill>
                <a:latin typeface="Arial"/>
                <a:ea typeface="Calibri"/>
              </a:rPr>
              <a:t>Повышение квалификации педагогических работников</a:t>
            </a:r>
            <a:r>
              <a:rPr sz="20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sz="20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000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/>
          </p:nvPr>
        </p:nvSpPr>
        <p:spPr>
          <a:xfrm>
            <a:off x="858420" y="1108620"/>
            <a:ext cx="3926940" cy="274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0" algn="ctr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ru-RU" sz="1800" b="0" i="1" strike="noStrike" spc="-1" dirty="0" smtClean="0">
                <a:solidFill>
                  <a:srgbClr val="000000"/>
                </a:solidFill>
                <a:latin typeface="Arial"/>
                <a:ea typeface="Calibri"/>
              </a:rPr>
              <a:t>2023 год</a:t>
            </a:r>
            <a:r>
              <a:rPr sz="1800" dirty="0"/>
              <a:t/>
            </a:r>
            <a:br>
              <a:rPr sz="1800" dirty="0"/>
            </a:b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Скругленный прямоугольник 9"/>
          <p:cNvSpPr/>
          <p:nvPr/>
        </p:nvSpPr>
        <p:spPr>
          <a:xfrm>
            <a:off x="591347" y="1718084"/>
            <a:ext cx="2082656" cy="1675356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B4E3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24 предложения из </a:t>
            </a:r>
            <a:r>
              <a:rPr lang="ru-RU" sz="1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Минпроса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РФ и подведомственных организаций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Скругленный прямоугольник 10"/>
          <p:cNvSpPr/>
          <p:nvPr/>
        </p:nvSpPr>
        <p:spPr>
          <a:xfrm>
            <a:off x="2860223" y="1718084"/>
            <a:ext cx="1970389" cy="167535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B4E3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152 предложения из иных организаций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Прямоугольник 11"/>
          <p:cNvSpPr/>
          <p:nvPr/>
        </p:nvSpPr>
        <p:spPr>
          <a:xfrm>
            <a:off x="1403640" y="4011840"/>
            <a:ext cx="6840000" cy="118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i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                                                                       </a:t>
            </a: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i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                                                              «Перевыполнение» показателя 1 раз в три года                          </a:t>
            </a:r>
            <a:r>
              <a:rPr sz="1200" dirty="0"/>
              <a:t/>
            </a:r>
            <a:br>
              <a:rPr sz="1200" dirty="0"/>
            </a:b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9" name="Рисунок 12"/>
          <p:cNvPicPr/>
          <p:nvPr/>
        </p:nvPicPr>
        <p:blipFill>
          <a:blip r:embed="rId3"/>
          <a:srcRect l="22346" r="29981"/>
          <a:stretch/>
        </p:blipFill>
        <p:spPr>
          <a:xfrm flipH="1">
            <a:off x="3924720" y="4334040"/>
            <a:ext cx="138240" cy="5202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0F9D561-F996-4A56-8415-6CD92936DAA5}" type="slidenum">
              <a:t>18</a:t>
            </a:fld>
            <a:endParaRPr/>
          </a:p>
        </p:txBody>
      </p:sp>
      <p:pic>
        <p:nvPicPr>
          <p:cNvPr id="11" name="Рисунок 13"/>
          <p:cNvPicPr/>
          <p:nvPr/>
        </p:nvPicPr>
        <p:blipFill>
          <a:blip r:embed="rId4"/>
          <a:stretch/>
        </p:blipFill>
        <p:spPr>
          <a:xfrm>
            <a:off x="8352246" y="178740"/>
            <a:ext cx="509760" cy="630360"/>
          </a:xfrm>
          <a:prstGeom prst="rect">
            <a:avLst/>
          </a:prstGeom>
          <a:ln w="0">
            <a:noFill/>
          </a:ln>
        </p:spPr>
      </p:pic>
      <p:sp>
        <p:nvSpPr>
          <p:cNvPr id="12" name="PlaceHolder 2"/>
          <p:cNvSpPr txBox="1">
            <a:spLocks/>
          </p:cNvSpPr>
          <p:nvPr/>
        </p:nvSpPr>
        <p:spPr>
          <a:xfrm>
            <a:off x="5112850" y="1108620"/>
            <a:ext cx="3794860" cy="274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64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800" i="1" spc="-1" dirty="0" smtClean="0">
                <a:solidFill>
                  <a:srgbClr val="000000"/>
                </a:solidFill>
                <a:latin typeface="Arial"/>
                <a:ea typeface="Calibri"/>
              </a:rPr>
              <a:t>2024 год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Скругленный прямоугольник 9"/>
          <p:cNvSpPr/>
          <p:nvPr/>
        </p:nvSpPr>
        <p:spPr>
          <a:xfrm>
            <a:off x="4963403" y="1708968"/>
            <a:ext cx="2045143" cy="167535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B4E3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16 предложения 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из </a:t>
            </a:r>
            <a:r>
              <a:rPr lang="ru-RU" sz="1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Минпроса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РФ и подведомственных организаций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Скругленный прямоугольник 10"/>
          <p:cNvSpPr/>
          <p:nvPr/>
        </p:nvSpPr>
        <p:spPr>
          <a:xfrm>
            <a:off x="7172291" y="1718084"/>
            <a:ext cx="1808978" cy="1669709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B4E3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257 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предложения </a:t>
            </a:r>
            <a:endParaRPr lang="ru-RU" sz="1400" b="1" strike="noStrike" spc="-1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из 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иных организаций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83640" y="127080"/>
            <a:ext cx="7523520" cy="69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10243E"/>
                </a:solidFill>
                <a:latin typeface="Arial"/>
                <a:ea typeface="DejaVu Sans"/>
              </a:rPr>
              <a:t>Перекладывание на администрацию школы – не решение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0" name="Picture 2" descr="https://papik.pro/uploads/posts/2023-01/1674224460_papik-pro-p-otvetstvennost-risunok-18.jpg"/>
          <p:cNvPicPr/>
          <p:nvPr/>
        </p:nvPicPr>
        <p:blipFill>
          <a:blip r:embed="rId3"/>
          <a:stretch/>
        </p:blipFill>
        <p:spPr>
          <a:xfrm>
            <a:off x="570240" y="1203480"/>
            <a:ext cx="3095640" cy="2961360"/>
          </a:xfrm>
          <a:prstGeom prst="rect">
            <a:avLst/>
          </a:prstGeom>
          <a:ln w="0">
            <a:solidFill>
              <a:srgbClr val="1F497D"/>
            </a:solidFill>
          </a:ln>
        </p:spPr>
      </p:pic>
      <p:sp>
        <p:nvSpPr>
          <p:cNvPr id="381" name="TextBox 4"/>
          <p:cNvSpPr/>
          <p:nvPr/>
        </p:nvSpPr>
        <p:spPr>
          <a:xfrm>
            <a:off x="3666600" y="1563480"/>
            <a:ext cx="557928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10243E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Педагогические  работники – </a:t>
            </a:r>
            <a:r>
              <a:rPr lang="ru-RU" sz="1800" b="1" strike="noStrike" spc="-1">
                <a:solidFill>
                  <a:srgbClr val="10243E"/>
                </a:solidFill>
                <a:latin typeface="Arial"/>
                <a:ea typeface="DejaVu Sans"/>
              </a:rPr>
              <a:t>32 </a:t>
            </a:r>
            <a:r>
              <a:rPr lang="en-US" sz="1800" b="1" strike="noStrike" spc="-1">
                <a:solidFill>
                  <a:srgbClr val="10243E"/>
                </a:solidFill>
                <a:latin typeface="Arial"/>
                <a:ea typeface="DejaVu Sans"/>
              </a:rPr>
              <a:t>097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10243E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Заместители директора – </a:t>
            </a:r>
            <a:r>
              <a:rPr lang="en-US" sz="1800" b="1" strike="noStrike" spc="-1">
                <a:solidFill>
                  <a:srgbClr val="10243E"/>
                </a:solidFill>
                <a:latin typeface="Arial"/>
                <a:ea typeface="DejaVu Sans"/>
              </a:rPr>
              <a:t>3 400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10243E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Заместители с учебной нагрузкой – </a:t>
            </a:r>
            <a:r>
              <a:rPr lang="ru-RU" sz="1800" b="1" strike="noStrike" spc="-1">
                <a:solidFill>
                  <a:srgbClr val="10243E"/>
                </a:solidFill>
                <a:latin typeface="Arial"/>
                <a:ea typeface="DejaVu Sans"/>
              </a:rPr>
              <a:t>57%</a:t>
            </a: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 (</a:t>
            </a:r>
            <a:r>
              <a:rPr lang="en-US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1941</a:t>
            </a: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10243E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классные руководители – </a:t>
            </a:r>
            <a:r>
              <a:rPr lang="ru-RU" sz="1800" b="1" strike="noStrike" spc="-1">
                <a:solidFill>
                  <a:srgbClr val="10243E"/>
                </a:solidFill>
                <a:latin typeface="Arial"/>
                <a:ea typeface="DejaVu Sans"/>
              </a:rPr>
              <a:t>67 %</a:t>
            </a: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 (24 тыс.)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FD4D760-A737-476C-82DB-95CE7D840BBD}" type="slidenum">
              <a:t>19</a:t>
            </a:fld>
            <a:endParaRPr/>
          </a:p>
        </p:txBody>
      </p:sp>
      <p:pic>
        <p:nvPicPr>
          <p:cNvPr id="6" name="Рисунок 13"/>
          <p:cNvPicPr/>
          <p:nvPr/>
        </p:nvPicPr>
        <p:blipFill>
          <a:blip r:embed="rId4"/>
          <a:stretch/>
        </p:blipFill>
        <p:spPr>
          <a:xfrm>
            <a:off x="8420340" y="85320"/>
            <a:ext cx="509760" cy="63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Box 5"/>
          <p:cNvSpPr/>
          <p:nvPr/>
        </p:nvSpPr>
        <p:spPr>
          <a:xfrm>
            <a:off x="539640" y="165600"/>
            <a:ext cx="86036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10243E"/>
                </a:solidFill>
                <a:latin typeface="Arial"/>
                <a:ea typeface="DejaVu Sans"/>
              </a:rPr>
              <a:t>Контроль за исходящими письмами в </a:t>
            </a:r>
            <a:r>
              <a:rPr lang="ru-RU" sz="1800" b="1" strike="noStrike" spc="-1" dirty="0">
                <a:solidFill>
                  <a:srgbClr val="10243E"/>
                </a:solidFill>
                <a:latin typeface="Arial"/>
                <a:ea typeface="DejaVu Sans"/>
              </a:rPr>
              <a:t>адрес отделов/управлений образования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Прямоугольник 1"/>
          <p:cNvSpPr/>
          <p:nvPr/>
        </p:nvSpPr>
        <p:spPr>
          <a:xfrm rot="10800000" flipV="1">
            <a:off x="4841460" y="1931979"/>
            <a:ext cx="294336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10243E"/>
                </a:solidFill>
                <a:latin typeface="Times New Roman"/>
                <a:ea typeface="Calibri"/>
              </a:rPr>
              <a:t>сократилось в </a:t>
            </a:r>
            <a:r>
              <a:rPr lang="ru-RU" sz="3200" b="1" spc="-1" dirty="0">
                <a:solidFill>
                  <a:srgbClr val="10243E"/>
                </a:solidFill>
                <a:latin typeface="Times New Roman"/>
                <a:ea typeface="Calibri"/>
              </a:rPr>
              <a:t>1,9 </a:t>
            </a:r>
            <a:r>
              <a:rPr lang="ru-RU" sz="3200" b="1" strike="noStrike" spc="-1" dirty="0" smtClean="0">
                <a:solidFill>
                  <a:srgbClr val="10243E"/>
                </a:solidFill>
                <a:latin typeface="Times New Roman"/>
                <a:ea typeface="Calibri"/>
              </a:rPr>
              <a:t>раз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Правая фигурная скобка 7"/>
          <p:cNvSpPr/>
          <p:nvPr/>
        </p:nvSpPr>
        <p:spPr>
          <a:xfrm>
            <a:off x="4104640" y="1931978"/>
            <a:ext cx="229200" cy="1379174"/>
          </a:xfrm>
          <a:prstGeom prst="rightBrace">
            <a:avLst>
              <a:gd name="adj1" fmla="val 17076"/>
              <a:gd name="adj2" fmla="val 45629"/>
            </a:avLst>
          </a:prstGeom>
          <a:noFill/>
          <a:ln>
            <a:solidFill>
              <a:srgbClr val="1F497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91" name="Прямоугольник 9"/>
          <p:cNvSpPr/>
          <p:nvPr/>
        </p:nvSpPr>
        <p:spPr>
          <a:xfrm rot="10800000" flipV="1">
            <a:off x="929240" y="1531870"/>
            <a:ext cx="2375640" cy="18759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10243E"/>
                </a:solidFill>
                <a:latin typeface="Times New Roman"/>
                <a:ea typeface="Calibri"/>
              </a:rPr>
              <a:t>Всего: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10243E"/>
                </a:solidFill>
                <a:latin typeface="Times New Roman"/>
                <a:ea typeface="Calibri"/>
              </a:rPr>
              <a:t>2022 г. – 2231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10243E"/>
                </a:solidFill>
                <a:latin typeface="Times New Roman"/>
                <a:ea typeface="Calibri"/>
              </a:rPr>
              <a:t>2023 г. – 1160</a:t>
            </a:r>
          </a:p>
          <a:p>
            <a:pPr>
              <a:lnSpc>
                <a:spcPct val="100000"/>
              </a:lnSpc>
            </a:pPr>
            <a:r>
              <a:rPr lang="ru-RU" sz="2800" spc="-1" dirty="0">
                <a:solidFill>
                  <a:srgbClr val="10243E"/>
                </a:solidFill>
                <a:latin typeface="Times New Roman"/>
                <a:ea typeface="Calibri"/>
              </a:rPr>
              <a:t>2024 г. – 1167 </a:t>
            </a:r>
            <a:r>
              <a:rPr lang="ru-RU" sz="2800" b="0" strike="noStrike" spc="-1" dirty="0">
                <a:solidFill>
                  <a:srgbClr val="10243E"/>
                </a:solidFill>
                <a:latin typeface="Times New Roman"/>
                <a:ea typeface="Calibri"/>
              </a:rPr>
              <a:t>     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               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38C3866-6384-42BA-BAE8-DCCD043160F4}" type="slidenum">
              <a:t>2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772" y="76821"/>
            <a:ext cx="512108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1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773156" y="-48634"/>
            <a:ext cx="7303624" cy="5128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</a:rPr>
              <a:t>ТРУДОЗАТРАТЫ НА ТЕСТИРОВАНИЕ МИГРАНТОВ</a:t>
            </a:r>
            <a:endParaRPr lang="ru-RU" sz="2000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202ADF8-F4FD-4C89-959E-5FF874E15DA8}" type="slidenum">
              <a:t>20</a:t>
            </a:fld>
            <a:endParaRPr/>
          </a:p>
        </p:txBody>
      </p:sp>
      <p:pic>
        <p:nvPicPr>
          <p:cNvPr id="5" name="Рисунок 13"/>
          <p:cNvPicPr/>
          <p:nvPr/>
        </p:nvPicPr>
        <p:blipFill>
          <a:blip r:embed="rId3"/>
          <a:stretch/>
        </p:blipFill>
        <p:spPr>
          <a:xfrm>
            <a:off x="8420340" y="85320"/>
            <a:ext cx="509760" cy="630360"/>
          </a:xfrm>
          <a:prstGeom prst="rect">
            <a:avLst/>
          </a:prstGeom>
          <a:ln w="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0563" y="565880"/>
            <a:ext cx="841775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Комиссия: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3 учителя русского языка/начальных классов с опытом 3 года;</a:t>
            </a:r>
          </a:p>
          <a:p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Документы: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9 документов подготовить, из них 2 заполнить: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инструкция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для члена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комиссии;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карточка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для члена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комиссии;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карточка мигранта;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инструкция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для члена комиссии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№ 2;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карточка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для члена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комиссии № 2;</a:t>
            </a:r>
          </a:p>
          <a:p>
            <a:pPr marL="285750" indent="-285750">
              <a:buFontTx/>
              <a:buChar char="-"/>
            </a:pP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к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арточка мигранта № 2;</a:t>
            </a:r>
          </a:p>
          <a:p>
            <a:pPr marL="285750" indent="-285750">
              <a:buFontTx/>
              <a:buChar char="-"/>
            </a:pP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к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ритерии оценивания;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ротокол оценивания;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ротокол оценивания № 2.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Отчет: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заполнить 37 данных на каждого ребенка (сдавшего и не сдавшего)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006" y="2035966"/>
            <a:ext cx="3734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PT Serif"/>
              </a:rPr>
              <a:t>Приказ </a:t>
            </a:r>
            <a:r>
              <a:rPr lang="ru-RU" sz="1600" b="1" dirty="0" err="1">
                <a:solidFill>
                  <a:srgbClr val="C00000"/>
                </a:solidFill>
                <a:latin typeface="PT Serif"/>
              </a:rPr>
              <a:t>Минпросвещения</a:t>
            </a:r>
            <a:r>
              <a:rPr lang="ru-RU" sz="1600" b="1" dirty="0">
                <a:solidFill>
                  <a:srgbClr val="C00000"/>
                </a:solidFill>
                <a:latin typeface="PT Serif"/>
              </a:rPr>
              <a:t> РФ N 779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4027990" y="3449256"/>
            <a:ext cx="208344" cy="39353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08915" y="3476748"/>
            <a:ext cx="341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аполняется на каждого мигранта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640" y="205920"/>
            <a:ext cx="8074440" cy="453837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Предложения по совершенствованию тестирования мигрантов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738961" y="1377100"/>
            <a:ext cx="8229240" cy="2982960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1. Сократить отчетность из 37 данных</a:t>
            </a: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2. Ввести плату за тестирование по примеру экзамена по русскому языку для взрослых мигрантов       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(3000 рублей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Постановление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 Правительства 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РФ от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04.12.2024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1717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3. Плату направлять на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внебюджет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тестирующих школ для оплаты учителям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(по примеру ВУЗов)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2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sldNum" idx="31"/>
          </p:nvPr>
        </p:nvSpPr>
        <p:spPr>
          <a:xfrm>
            <a:off x="7010280" y="10440"/>
            <a:ext cx="2133000" cy="27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Arial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31E3505-2872-4A70-A0EA-7DA995DF8836}" type="slidenum">
              <a:rPr lang="ru-RU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3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8" name="TextBox 6"/>
          <p:cNvSpPr/>
          <p:nvPr/>
        </p:nvSpPr>
        <p:spPr>
          <a:xfrm>
            <a:off x="746280" y="162360"/>
            <a:ext cx="77724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10243E"/>
                </a:solidFill>
                <a:latin typeface="Arial"/>
                <a:ea typeface="DejaVu Sans"/>
              </a:rPr>
              <a:t>ПРИЕМ В 1 КЛАСС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" name="Рисунок 6"/>
          <p:cNvPicPr/>
          <p:nvPr/>
        </p:nvPicPr>
        <p:blipFill>
          <a:blip r:embed="rId2"/>
          <a:srcRect l="16217" t="3622" r="24114" b="46964"/>
          <a:stretch/>
        </p:blipFill>
        <p:spPr>
          <a:xfrm>
            <a:off x="4581360" y="977400"/>
            <a:ext cx="4457160" cy="2075760"/>
          </a:xfrm>
          <a:prstGeom prst="rect">
            <a:avLst/>
          </a:prstGeom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0" name="Рисунок 4"/>
          <p:cNvPicPr/>
          <p:nvPr/>
        </p:nvPicPr>
        <p:blipFill>
          <a:blip r:embed="rId3"/>
          <a:srcRect l="11014" t="4129" r="36417" b="43115"/>
          <a:stretch/>
        </p:blipFill>
        <p:spPr>
          <a:xfrm>
            <a:off x="719280" y="2540520"/>
            <a:ext cx="3527640" cy="1991880"/>
          </a:xfrm>
          <a:prstGeom prst="rect">
            <a:avLst/>
          </a:prstGeom>
          <a:ln w="0">
            <a:noFill/>
          </a:ln>
        </p:spPr>
      </p:pic>
      <p:sp>
        <p:nvSpPr>
          <p:cNvPr id="401" name="Прямоугольник 5"/>
          <p:cNvSpPr/>
          <p:nvPr/>
        </p:nvSpPr>
        <p:spPr>
          <a:xfrm>
            <a:off x="546840" y="843480"/>
            <a:ext cx="388440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10243E"/>
                </a:solidFill>
                <a:latin typeface="Arial"/>
                <a:ea typeface="DejaVu Sans"/>
              </a:rPr>
              <a:t>В 2024 году в целях снижения бюрократической нагрузки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10243E"/>
                </a:solidFill>
                <a:latin typeface="Arial"/>
                <a:ea typeface="DejaVu Sans"/>
              </a:rPr>
              <a:t>с РПГУ  переадресация на ЕПГУ 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Прямоугольник 18"/>
          <p:cNvSpPr/>
          <p:nvPr/>
        </p:nvSpPr>
        <p:spPr>
          <a:xfrm>
            <a:off x="6054120" y="2664720"/>
            <a:ext cx="1511280" cy="359280"/>
          </a:xfrm>
          <a:prstGeom prst="rect">
            <a:avLst/>
          </a:prstGeom>
          <a:solidFill>
            <a:schemeClr val="bg1"/>
          </a:solidFill>
          <a:ln>
            <a:solidFill>
              <a:srgbClr val="10243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22 037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Прямоугольник 19"/>
          <p:cNvSpPr/>
          <p:nvPr/>
        </p:nvSpPr>
        <p:spPr>
          <a:xfrm>
            <a:off x="1547640" y="4485240"/>
            <a:ext cx="1511280" cy="359280"/>
          </a:xfrm>
          <a:prstGeom prst="rect">
            <a:avLst/>
          </a:prstGeom>
          <a:solidFill>
            <a:schemeClr val="bg1"/>
          </a:solidFill>
          <a:ln>
            <a:solidFill>
              <a:srgbClr val="10243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10243E"/>
                </a:solidFill>
                <a:latin typeface="Arial"/>
                <a:ea typeface="DejaVu Sans"/>
              </a:rPr>
              <a:t>26 541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Прямоугольник 5"/>
          <p:cNvSpPr/>
          <p:nvPr/>
        </p:nvSpPr>
        <p:spPr>
          <a:xfrm>
            <a:off x="5004000" y="3533400"/>
            <a:ext cx="388440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chemeClr val="accent2">
                    <a:lumMod val="75000"/>
                  </a:schemeClr>
                </a:solidFill>
                <a:latin typeface="Arial"/>
                <a:ea typeface="DejaVu Sans"/>
              </a:rPr>
              <a:t>В 2023 году более 17 тыс. заявлений продублированы на разных порталах государственных услуг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Рисунок 13"/>
          <p:cNvPicPr/>
          <p:nvPr/>
        </p:nvPicPr>
        <p:blipFill>
          <a:blip r:embed="rId4"/>
          <a:stretch/>
        </p:blipFill>
        <p:spPr>
          <a:xfrm>
            <a:off x="8378640" y="106920"/>
            <a:ext cx="509760" cy="63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0809879" name="TextBox 1320809878"/>
          <p:cNvSpPr txBox="1"/>
          <p:nvPr/>
        </p:nvSpPr>
        <p:spPr bwMode="auto">
          <a:xfrm>
            <a:off x="801997" y="94254"/>
            <a:ext cx="760789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Централизованное ведение некоторых подразделов сайтов школ РТ</a:t>
            </a:r>
            <a:endParaRPr b="1" dirty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13"/>
          <p:cNvPicPr/>
          <p:nvPr/>
        </p:nvPicPr>
        <p:blipFill>
          <a:blip r:embed="rId3"/>
          <a:stretch/>
        </p:blipFill>
        <p:spPr>
          <a:xfrm>
            <a:off x="8310240" y="269640"/>
            <a:ext cx="509760" cy="630360"/>
          </a:xfrm>
          <a:prstGeom prst="rect">
            <a:avLst/>
          </a:prstGeom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48044" y="70605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БЫЛО</a:t>
            </a:r>
            <a:endParaRPr lang="ru-RU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97412" y="1121568"/>
            <a:ext cx="4100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Школы самостоятельно вели подраздел</a:t>
            </a:r>
          </a:p>
          <a:p>
            <a:pPr algn="ctr"/>
            <a:r>
              <a:rPr lang="ru-RU" sz="1400" i="1" dirty="0" smtClean="0"/>
              <a:t>«Образовательные стандарты и требования»</a:t>
            </a:r>
          </a:p>
          <a:p>
            <a:pPr algn="ctr"/>
            <a:endParaRPr lang="ru-RU" sz="1400" dirty="0"/>
          </a:p>
          <a:p>
            <a:r>
              <a:rPr lang="ru-RU" sz="1400" b="1" dirty="0" smtClean="0"/>
              <a:t>Проблемы: </a:t>
            </a:r>
            <a:r>
              <a:rPr lang="ru-RU" sz="1400" dirty="0" smtClean="0"/>
              <a:t>не обновляли вовремя (по закону 10 дней); размещали не ту информацию;</a:t>
            </a:r>
          </a:p>
          <a:p>
            <a:r>
              <a:rPr lang="ru-RU" sz="1400" b="1" i="1" dirty="0" smtClean="0"/>
              <a:t>1051 предостережение (89%) за нарушение сайта;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нагрузка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завуча; адм. и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дисц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отв-ть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6258895" y="715334"/>
            <a:ext cx="98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СТАЛО</a:t>
            </a:r>
            <a:endParaRPr lang="ru-RU" b="1" u="sng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4719034" y="1075386"/>
            <a:ext cx="41009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Подраздел</a:t>
            </a:r>
          </a:p>
          <a:p>
            <a:pPr algn="ctr"/>
            <a:r>
              <a:rPr lang="ru-RU" sz="1400" i="1" dirty="0" smtClean="0"/>
              <a:t>«Образовательные стандарты и требования» </a:t>
            </a:r>
            <a:r>
              <a:rPr lang="ru-RU" sz="1400" i="1" u="sng" dirty="0" smtClean="0"/>
              <a:t>заполняется / обновляется </a:t>
            </a:r>
            <a:r>
              <a:rPr lang="ru-RU" sz="1400" i="1" dirty="0" smtClean="0"/>
              <a:t>централизовано </a:t>
            </a:r>
            <a:r>
              <a:rPr lang="ru-RU" sz="1400" i="1" dirty="0" err="1" smtClean="0"/>
              <a:t>Минцифрой</a:t>
            </a:r>
            <a:r>
              <a:rPr lang="ru-RU" sz="1400" i="1" dirty="0" smtClean="0"/>
              <a:t> РТ по запросу </a:t>
            </a:r>
            <a:r>
              <a:rPr lang="ru-RU" sz="1400" i="1" dirty="0" err="1" smtClean="0"/>
              <a:t>Минобрнауки</a:t>
            </a:r>
            <a:r>
              <a:rPr lang="ru-RU" sz="1400" i="1" dirty="0" smtClean="0"/>
              <a:t> РТ</a:t>
            </a:r>
          </a:p>
          <a:p>
            <a:pPr algn="ctr"/>
            <a:endParaRPr lang="ru-RU" sz="1400" dirty="0"/>
          </a:p>
          <a:p>
            <a:r>
              <a:rPr lang="ru-RU" sz="1400" b="1" dirty="0" smtClean="0"/>
              <a:t>Решено: </a:t>
            </a:r>
            <a:r>
              <a:rPr lang="ru-RU" sz="1400" dirty="0" smtClean="0"/>
              <a:t>обновление вовремя достоверными сведениями.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3857965" y="3301955"/>
            <a:ext cx="172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В ПРОЦЕССЕ</a:t>
            </a:r>
            <a:endParaRPr lang="ru-RU" b="1" u="sng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2547894" y="3650296"/>
            <a:ext cx="44708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/>
              <a:t>Расширение разделов сайта для централизованного и автоматического заполнения и обновления </a:t>
            </a:r>
          </a:p>
          <a:p>
            <a:pPr algn="ctr"/>
            <a:endParaRPr lang="ru-RU" sz="1400" dirty="0"/>
          </a:p>
          <a:p>
            <a:r>
              <a:rPr lang="ru-RU" sz="1400" b="1" dirty="0" smtClean="0"/>
              <a:t>Задача: </a:t>
            </a:r>
            <a:r>
              <a:rPr lang="ru-RU" sz="1400" dirty="0" smtClean="0"/>
              <a:t>снижение нагрузки путем переложения функционала на </a:t>
            </a:r>
            <a:r>
              <a:rPr lang="ru-RU" sz="1400" dirty="0" err="1" smtClean="0"/>
              <a:t>Минцифры</a:t>
            </a:r>
            <a:r>
              <a:rPr lang="ru-RU" sz="1400" dirty="0" smtClean="0"/>
              <a:t> РТ и </a:t>
            </a:r>
            <a:r>
              <a:rPr lang="ru-RU" sz="1400" dirty="0" err="1" smtClean="0"/>
              <a:t>Минобрнауки</a:t>
            </a:r>
            <a:r>
              <a:rPr lang="ru-RU" sz="1400" dirty="0" smtClean="0"/>
              <a:t> РТ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4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98378" y="584820"/>
            <a:ext cx="0" cy="2575177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 bwMode="auto">
          <a:xfrm flipH="1">
            <a:off x="714212" y="3224995"/>
            <a:ext cx="8138168" cy="11962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6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1334520" y="40757"/>
            <a:ext cx="7168320" cy="415440"/>
          </a:xfrm>
          <a:prstGeom prst="rect">
            <a:avLst/>
          </a:prstGeom>
          <a:noFill/>
          <a:ln w="0">
            <a:noFill/>
          </a:ln>
        </p:spPr>
        <p:txBody>
          <a:bodyPr lIns="67680" tIns="33840" rIns="67680" bIns="3384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strike="noStrike" spc="-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</a:rPr>
              <a:t>Типовые ЛНА для школ 2024/2025</a:t>
            </a:r>
            <a:endParaRPr lang="ru-RU" sz="1800" b="0" strike="noStrike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546" name="Рисунок 21"/>
          <p:cNvPicPr/>
          <p:nvPr/>
        </p:nvPicPr>
        <p:blipFill>
          <a:blip r:embed="rId3"/>
          <a:stretch/>
        </p:blipFill>
        <p:spPr>
          <a:xfrm>
            <a:off x="8631000" y="0"/>
            <a:ext cx="509760" cy="630360"/>
          </a:xfrm>
          <a:prstGeom prst="rect">
            <a:avLst/>
          </a:prstGeom>
          <a:ln w="0">
            <a:noFill/>
          </a:ln>
        </p:spPr>
      </p:pic>
      <p:sp>
        <p:nvSpPr>
          <p:cNvPr id="547" name="PlaceHolder 1"/>
          <p:cNvSpPr/>
          <p:nvPr/>
        </p:nvSpPr>
        <p:spPr>
          <a:xfrm>
            <a:off x="2984780" y="629357"/>
            <a:ext cx="1553455" cy="5637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67680" tIns="33840" rIns="67680" bIns="3384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Положение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об электронном </a:t>
            </a: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обучении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8" name="PlaceHolder 1"/>
          <p:cNvSpPr/>
          <p:nvPr/>
        </p:nvSpPr>
        <p:spPr>
          <a:xfrm>
            <a:off x="585760" y="572117"/>
            <a:ext cx="2051932" cy="6878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67680" tIns="33840" rIns="67680" bIns="3384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Правила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приема </a:t>
            </a: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иностранных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граждан </a:t>
            </a: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и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лиц без </a:t>
            </a: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гражданства</a:t>
            </a:r>
            <a:r>
              <a:rPr kumimoji="0" lang="ru-RU" sz="14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9" name="PlaceHolder 1"/>
          <p:cNvSpPr/>
          <p:nvPr/>
        </p:nvSpPr>
        <p:spPr>
          <a:xfrm>
            <a:off x="4918680" y="698735"/>
            <a:ext cx="2001835" cy="4554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67680" tIns="33840" rIns="67680" bIns="3384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Порядок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обучения по индивидуальному 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учебному плану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50" name="Рисунок 15"/>
          <p:cNvPicPr/>
          <p:nvPr/>
        </p:nvPicPr>
        <p:blipFill>
          <a:blip r:embed="rId4"/>
          <a:stretch/>
        </p:blipFill>
        <p:spPr>
          <a:xfrm>
            <a:off x="618632" y="1327755"/>
            <a:ext cx="2019060" cy="2766861"/>
          </a:xfrm>
          <a:prstGeom prst="rect">
            <a:avLst/>
          </a:prstGeom>
          <a:ln w="0">
            <a:solidFill>
              <a:srgbClr val="D9D9D9"/>
            </a:solidFill>
          </a:ln>
        </p:spPr>
      </p:pic>
      <p:pic>
        <p:nvPicPr>
          <p:cNvPr id="552" name="Рисунок 19"/>
          <p:cNvPicPr/>
          <p:nvPr/>
        </p:nvPicPr>
        <p:blipFill>
          <a:blip r:embed="rId5"/>
          <a:stretch/>
        </p:blipFill>
        <p:spPr>
          <a:xfrm>
            <a:off x="2756900" y="1327755"/>
            <a:ext cx="2042571" cy="2766861"/>
          </a:xfrm>
          <a:prstGeom prst="rect">
            <a:avLst/>
          </a:prstGeom>
          <a:ln w="0">
            <a:solidFill>
              <a:srgbClr val="D9D9D9"/>
            </a:solidFill>
          </a:ln>
        </p:spPr>
      </p:pic>
      <p:pic>
        <p:nvPicPr>
          <p:cNvPr id="553" name="Рисунок 20"/>
          <p:cNvPicPr/>
          <p:nvPr/>
        </p:nvPicPr>
        <p:blipFill>
          <a:blip r:embed="rId6"/>
          <a:stretch/>
        </p:blipFill>
        <p:spPr>
          <a:xfrm>
            <a:off x="4918679" y="1327755"/>
            <a:ext cx="1976760" cy="1723176"/>
          </a:xfrm>
          <a:prstGeom prst="rect">
            <a:avLst/>
          </a:prstGeom>
          <a:ln w="0">
            <a:solidFill>
              <a:srgbClr val="D9D9D9"/>
            </a:solidFill>
          </a:ln>
        </p:spPr>
      </p:pic>
      <p:pic>
        <p:nvPicPr>
          <p:cNvPr id="554" name="Рисунок 21"/>
          <p:cNvPicPr/>
          <p:nvPr/>
        </p:nvPicPr>
        <p:blipFill>
          <a:blip r:embed="rId7"/>
          <a:stretch/>
        </p:blipFill>
        <p:spPr>
          <a:xfrm>
            <a:off x="4904439" y="3050931"/>
            <a:ext cx="1976760" cy="1105222"/>
          </a:xfrm>
          <a:prstGeom prst="rect">
            <a:avLst/>
          </a:prstGeom>
          <a:ln w="0">
            <a:solidFill>
              <a:srgbClr val="D9D9D9"/>
            </a:solidFill>
          </a:ln>
        </p:spPr>
      </p:pic>
      <p:sp>
        <p:nvSpPr>
          <p:cNvPr id="12" name="PlaceHolder 1"/>
          <p:cNvSpPr/>
          <p:nvPr/>
        </p:nvSpPr>
        <p:spPr>
          <a:xfrm>
            <a:off x="7300960" y="644616"/>
            <a:ext cx="1693571" cy="5637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67680" tIns="33840" rIns="67680" bIns="3384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Положение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об электронном </a:t>
            </a:r>
            <a:r>
              <a:rPr kumimoji="0" lang="ru-RU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журнале/дневнике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99" y="1327755"/>
            <a:ext cx="2160582" cy="25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sp>
        <p:nvSpPr>
          <p:cNvPr id="7" name="AutoShape 4" descr="blob:https://web.whatsapp.com/41b46ce1-c63d-408a-af8e-86529ed0766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283680"/>
            <a:ext cx="3277581" cy="456987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86455" y="444959"/>
            <a:ext cx="42644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Принятые меры: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Было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56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отчетных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форм: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2023 г. – стало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37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отчетных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форм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2024 г. – стало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29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отчетных форм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отчетных форм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сокращены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984" y="147240"/>
            <a:ext cx="512108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7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173" y="235961"/>
            <a:ext cx="6013293" cy="30336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воспитательной работы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871875" y="2999804"/>
            <a:ext cx="5796865" cy="856440"/>
          </a:xfrm>
        </p:spPr>
        <p:txBody>
          <a:bodyPr/>
          <a:lstStyle/>
          <a:p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 организаций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2024 год, от которых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пришли письма по воспитательной работе:</a:t>
            </a:r>
          </a:p>
          <a:p>
            <a:pPr algn="just"/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Минпросвещения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РФ -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171,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Росмолодежь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- 24,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Росдетцентр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- 26,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</a:rPr>
              <a:t>Роспотребнадзор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- 14,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Движение Первых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- 21, 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Всероссийское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общество «Знание» - 17.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3690" y="892403"/>
            <a:ext cx="32839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Кол-во писем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воспитательной работе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год – 273,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2023 год – 343,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2022 год – 608.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662829" y="892403"/>
            <a:ext cx="27304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Кол-во организаций,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направивших письма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год – 6,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2023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год – 11,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2022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год – 36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64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772560" y="71280"/>
            <a:ext cx="8074440" cy="61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10243E"/>
                </a:solidFill>
                <a:latin typeface="Arial"/>
                <a:ea typeface="DejaVu Sans"/>
              </a:rPr>
              <a:t>Заполнение ФИС ФРДО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604800" y="1063080"/>
            <a:ext cx="3606480" cy="547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 fontScale="25000" lnSpcReduction="20000"/>
          </a:bodyPr>
          <a:lstStyle/>
          <a:p>
            <a:pPr marL="182880" indent="0"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82880" indent="0" algn="ctr">
              <a:lnSpc>
                <a:spcPct val="100000"/>
              </a:lnSpc>
              <a:spcBef>
                <a:spcPts val="519"/>
              </a:spcBef>
              <a:buNone/>
              <a:tabLst>
                <a:tab pos="0" algn="l"/>
              </a:tabLst>
            </a:pPr>
            <a:endParaRPr lang="ru-RU" sz="2600" b="0" strike="noStrike" spc="-1">
              <a:solidFill>
                <a:srgbClr val="000000"/>
              </a:solidFill>
              <a:latin typeface="Arial"/>
            </a:endParaRPr>
          </a:p>
          <a:p>
            <a:pPr marL="182880" indent="0" algn="ctr">
              <a:lnSpc>
                <a:spcPct val="100000"/>
              </a:lnSpc>
              <a:spcBef>
                <a:spcPts val="1760"/>
              </a:spcBef>
              <a:buNone/>
              <a:tabLst>
                <a:tab pos="0" algn="l"/>
              </a:tabLst>
            </a:pPr>
            <a:r>
              <a:rPr lang="ru-RU" sz="8800" b="1" strike="noStrike" spc="-1">
                <a:solidFill>
                  <a:srgbClr val="10243E"/>
                </a:solidFill>
                <a:latin typeface="Arial"/>
                <a:ea typeface="DejaVu Sans"/>
              </a:rPr>
              <a:t>было</a:t>
            </a:r>
            <a:endParaRPr lang="ru-RU" sz="8800" b="0" strike="noStrike" spc="-1">
              <a:solidFill>
                <a:srgbClr val="000000"/>
              </a:solidFill>
              <a:latin typeface="Arial"/>
            </a:endParaRPr>
          </a:p>
          <a:p>
            <a:pPr marL="182880" indent="0">
              <a:lnSpc>
                <a:spcPct val="100000"/>
              </a:lnSpc>
              <a:spcBef>
                <a:spcPts val="760"/>
              </a:spcBef>
              <a:buNone/>
              <a:tabLst>
                <a:tab pos="0" algn="l"/>
              </a:tabLst>
            </a:pPr>
            <a:endParaRPr lang="ru-RU" sz="3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/>
          </p:nvPr>
        </p:nvSpPr>
        <p:spPr>
          <a:xfrm>
            <a:off x="1259280" y="1611360"/>
            <a:ext cx="3278520" cy="2372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lnSpcReduction="10000"/>
          </a:bodyPr>
          <a:lstStyle/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10243E"/>
                </a:solidFill>
                <a:latin typeface="Arial"/>
                <a:ea typeface="DejaVu Sans"/>
              </a:rPr>
              <a:t>Шаблон «Аттестат-СП»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10243E"/>
                </a:solidFill>
                <a:latin typeface="Arial"/>
                <a:ea typeface="DejaVu Sans"/>
              </a:rPr>
              <a:t>Книга регистрации выданных документов об образовании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10243E"/>
                </a:solidFill>
                <a:latin typeface="Arial"/>
                <a:ea typeface="DejaVu Sans"/>
              </a:rPr>
              <a:t>Шаблон ФИС ФРДО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/>
          </p:nvPr>
        </p:nvSpPr>
        <p:spPr>
          <a:xfrm>
            <a:off x="5292000" y="1131480"/>
            <a:ext cx="3403080" cy="30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marL="228600" indent="0"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ru-RU" sz="2200" b="1" spc="-1" dirty="0">
                <a:solidFill>
                  <a:srgbClr val="10243E"/>
                </a:solidFill>
                <a:latin typeface="Arial"/>
              </a:rPr>
              <a:t>в стадии доработки</a:t>
            </a: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5"/>
          <p:cNvSpPr>
            <a:spLocks noGrp="1"/>
          </p:cNvSpPr>
          <p:nvPr>
            <p:ph/>
          </p:nvPr>
        </p:nvSpPr>
        <p:spPr>
          <a:xfrm>
            <a:off x="5292000" y="1611360"/>
            <a:ext cx="3527640" cy="1715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0" algn="ctr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 algn="ctr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10243E"/>
                </a:solidFill>
                <a:latin typeface="Arial"/>
                <a:ea typeface="DejaVu Sans"/>
              </a:rPr>
              <a:t> </a:t>
            </a:r>
            <a:r>
              <a:rPr lang="ru-RU" sz="2000" b="0" strike="noStrike" spc="-1">
                <a:solidFill>
                  <a:srgbClr val="10243E"/>
                </a:solidFill>
                <a:latin typeface="Arial"/>
                <a:ea typeface="DejaVu Sans"/>
              </a:rPr>
              <a:t>ГИС «Электронное образование Республики Татарстан 2.0»</a:t>
            </a:r>
            <a:r>
              <a:rPr lang="ru-RU" sz="2400" b="0" strike="noStrike" spc="-1">
                <a:solidFill>
                  <a:srgbClr val="10243E"/>
                </a:solidFill>
                <a:latin typeface="Arial"/>
                <a:ea typeface="DejaVu Sans"/>
              </a:rPr>
              <a:t>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10" name="Прямая со стрелкой 10"/>
          <p:cNvCxnSpPr/>
          <p:nvPr/>
        </p:nvCxnSpPr>
        <p:spPr>
          <a:xfrm>
            <a:off x="6984000" y="4015080"/>
            <a:ext cx="720" cy="240840"/>
          </a:xfrm>
          <a:prstGeom prst="straightConnector1">
            <a:avLst/>
          </a:prstGeom>
          <a:ln w="38100">
            <a:solidFill>
              <a:srgbClr val="C00000"/>
            </a:solidFill>
            <a:round/>
            <a:tailEnd type="triangle" w="med" len="med"/>
          </a:ln>
        </p:spPr>
      </p:cxnSp>
      <p:sp>
        <p:nvSpPr>
          <p:cNvPr id="411" name="Текст 6"/>
          <p:cNvSpPr/>
          <p:nvPr/>
        </p:nvSpPr>
        <p:spPr>
          <a:xfrm>
            <a:off x="5174280" y="4255200"/>
            <a:ext cx="3671640" cy="47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2000" b="1" strike="noStrike" spc="-1">
                <a:solidFill>
                  <a:srgbClr val="10243E"/>
                </a:solidFill>
                <a:latin typeface="Arial"/>
                <a:ea typeface="DejaVu Sans"/>
              </a:rPr>
              <a:t>автоматически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Объект 2"/>
          <p:cNvSpPr/>
          <p:nvPr/>
        </p:nvSpPr>
        <p:spPr>
          <a:xfrm>
            <a:off x="1053360" y="4207320"/>
            <a:ext cx="3687120" cy="68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25500" lnSpcReduction="20000"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19"/>
              </a:spcBef>
              <a:tabLst>
                <a:tab pos="0" algn="l"/>
              </a:tabLst>
            </a:pPr>
            <a:endParaRPr lang="ru-RU" sz="2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239"/>
              </a:spcBef>
              <a:tabLst>
                <a:tab pos="0" algn="l"/>
              </a:tabLst>
            </a:pPr>
            <a:r>
              <a:rPr lang="ru-RU" sz="6200" b="1" strike="noStrike" spc="-1">
                <a:solidFill>
                  <a:srgbClr val="10243E"/>
                </a:solidFill>
                <a:latin typeface="Arial"/>
                <a:ea typeface="DejaVu Sans"/>
              </a:rPr>
              <a:t>ручной ввод</a:t>
            </a:r>
            <a:endParaRPr lang="ru-RU" sz="6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60"/>
              </a:spcBef>
              <a:tabLst>
                <a:tab pos="0" algn="l"/>
              </a:tabLst>
            </a:pPr>
            <a:endParaRPr lang="ru-RU" sz="3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Picture 2" descr="https://avatars.mds.yandex.net/i?id=4cd1524bb8f62e4de9178bc003c1a957d0217bcc-9683825-images-thumbs&amp;n=13"/>
          <p:cNvPicPr/>
          <p:nvPr/>
        </p:nvPicPr>
        <p:blipFill>
          <a:blip r:embed="rId3"/>
          <a:stretch/>
        </p:blipFill>
        <p:spPr>
          <a:xfrm>
            <a:off x="810720" y="1604160"/>
            <a:ext cx="447840" cy="39276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https://avatars.mds.yandex.net/i?id=4cd1524bb8f62e4de9178bc003c1a957d0217bcc-9683825-images-thumbs&amp;n=13"/>
          <p:cNvPicPr/>
          <p:nvPr/>
        </p:nvPicPr>
        <p:blipFill>
          <a:blip r:embed="rId4"/>
          <a:stretch/>
        </p:blipFill>
        <p:spPr>
          <a:xfrm>
            <a:off x="756720" y="2362320"/>
            <a:ext cx="501840" cy="41112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https://avatars.mds.yandex.net/i?id=4cd1524bb8f62e4de9178bc003c1a957d0217bcc-9683825-images-thumbs&amp;n=13"/>
          <p:cNvPicPr/>
          <p:nvPr/>
        </p:nvPicPr>
        <p:blipFill>
          <a:blip r:embed="rId5"/>
          <a:stretch/>
        </p:blipFill>
        <p:spPr>
          <a:xfrm>
            <a:off x="860400" y="3450240"/>
            <a:ext cx="416880" cy="344880"/>
          </a:xfrm>
          <a:prstGeom prst="rect">
            <a:avLst/>
          </a:prstGeom>
          <a:ln w="0">
            <a:noFill/>
          </a:ln>
        </p:spPr>
      </p:pic>
      <p:cxnSp>
        <p:nvCxnSpPr>
          <p:cNvPr id="416" name="Прямая соединительная линия 9"/>
          <p:cNvCxnSpPr/>
          <p:nvPr/>
        </p:nvCxnSpPr>
        <p:spPr>
          <a:xfrm>
            <a:off x="932040" y="4015080"/>
            <a:ext cx="3673080" cy="720"/>
          </a:xfrm>
          <a:prstGeom prst="straightConnector1">
            <a:avLst/>
          </a:prstGeom>
          <a:ln w="0">
            <a:solidFill>
              <a:srgbClr val="4A7EBB"/>
            </a:solidFill>
          </a:ln>
        </p:spPr>
      </p:cxnSp>
      <p:cxnSp>
        <p:nvCxnSpPr>
          <p:cNvPr id="417" name="Прямая соединительная линия 20"/>
          <p:cNvCxnSpPr/>
          <p:nvPr/>
        </p:nvCxnSpPr>
        <p:spPr>
          <a:xfrm>
            <a:off x="5148000" y="4015080"/>
            <a:ext cx="3673080" cy="720"/>
          </a:xfrm>
          <a:prstGeom prst="straightConnector1">
            <a:avLst/>
          </a:prstGeom>
          <a:ln w="0">
            <a:solidFill>
              <a:srgbClr val="4A7EBB"/>
            </a:solidFill>
          </a:ln>
        </p:spPr>
      </p:cxnSp>
      <p:cxnSp>
        <p:nvCxnSpPr>
          <p:cNvPr id="418" name="Прямая со стрелкой 22"/>
          <p:cNvCxnSpPr/>
          <p:nvPr/>
        </p:nvCxnSpPr>
        <p:spPr>
          <a:xfrm>
            <a:off x="2718360" y="4015080"/>
            <a:ext cx="720" cy="240840"/>
          </a:xfrm>
          <a:prstGeom prst="straightConnector1">
            <a:avLst/>
          </a:prstGeom>
          <a:ln w="38100">
            <a:solidFill>
              <a:srgbClr val="C00000"/>
            </a:solidFill>
            <a:round/>
            <a:tailEnd type="triangle" w="med" len="med"/>
          </a:ln>
        </p:spPr>
      </p:cxnSp>
      <p:pic>
        <p:nvPicPr>
          <p:cNvPr id="419" name="Picture 2" descr="https://avatars.mds.yandex.net/i?id=4cd1524bb8f62e4de9178bc003c1a957d0217bcc-9683825-images-thumbs&amp;n=13"/>
          <p:cNvPicPr/>
          <p:nvPr/>
        </p:nvPicPr>
        <p:blipFill>
          <a:blip r:embed="rId6"/>
          <a:stretch/>
        </p:blipFill>
        <p:spPr>
          <a:xfrm>
            <a:off x="5174280" y="1971720"/>
            <a:ext cx="653760" cy="573480"/>
          </a:xfrm>
          <a:prstGeom prst="rect">
            <a:avLst/>
          </a:prstGeom>
          <a:ln w="0">
            <a:noFill/>
          </a:ln>
        </p:spPr>
      </p:pic>
      <p:sp>
        <p:nvSpPr>
          <p:cNvPr id="420" name="Правая фигурная скобка 26"/>
          <p:cNvSpPr/>
          <p:nvPr/>
        </p:nvSpPr>
        <p:spPr>
          <a:xfrm>
            <a:off x="4604400" y="1275480"/>
            <a:ext cx="542880" cy="251928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95373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B8ADAAB-794F-40BC-BD98-1577B8706ED0}" type="slidenum">
              <a:t>8</a:t>
            </a:fld>
            <a:endParaRPr/>
          </a:p>
        </p:txBody>
      </p:sp>
      <p:pic>
        <p:nvPicPr>
          <p:cNvPr id="19" name="Рисунок 13"/>
          <p:cNvPicPr/>
          <p:nvPr/>
        </p:nvPicPr>
        <p:blipFill>
          <a:blip r:embed="rId7"/>
          <a:stretch/>
        </p:blipFill>
        <p:spPr>
          <a:xfrm>
            <a:off x="8310240" y="269640"/>
            <a:ext cx="509760" cy="63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722160" y="245160"/>
            <a:ext cx="8074440" cy="616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10243E"/>
                </a:solidFill>
                <a:latin typeface="Arial"/>
                <a:ea typeface="DejaVu Sans"/>
              </a:rPr>
              <a:t>Госпаблики - сайты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4788000" y="1275480"/>
            <a:ext cx="4042080" cy="339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10243E"/>
                </a:solidFill>
                <a:latin typeface="Arial"/>
                <a:ea typeface="DejaVu Sans"/>
              </a:rPr>
              <a:t>исключение новостных разделов с сайтов школ;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10243E"/>
                </a:solidFill>
                <a:latin typeface="Arial"/>
                <a:ea typeface="DejaVu Sans"/>
              </a:rPr>
              <a:t>централизованное размещение сведений и документов на сайтах школ;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10243E"/>
                </a:solidFill>
                <a:latin typeface="Arial"/>
                <a:ea typeface="DejaVu Sans"/>
              </a:rPr>
              <a:t>освобождение малокомплектных школ от госпабликов («визитка»).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3" name="Объект 5"/>
          <p:cNvPicPr/>
          <p:nvPr/>
        </p:nvPicPr>
        <p:blipFill>
          <a:blip r:embed="rId3"/>
          <a:stretch/>
        </p:blipFill>
        <p:spPr>
          <a:xfrm>
            <a:off x="910800" y="1256040"/>
            <a:ext cx="2873880" cy="32497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https://avatars.mds.yandex.net/i?id=4cd1524bb8f62e4de9178bc003c1a957d0217bcc-9683825-images-thumbs&amp;n=13"/>
          <p:cNvPicPr/>
          <p:nvPr/>
        </p:nvPicPr>
        <p:blipFill>
          <a:blip r:embed="rId4"/>
          <a:stretch/>
        </p:blipFill>
        <p:spPr>
          <a:xfrm>
            <a:off x="3924000" y="1419480"/>
            <a:ext cx="719280" cy="64728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https://avatars.mds.yandex.net/i?id=4cd1524bb8f62e4de9178bc003c1a957d0217bcc-9683825-images-thumbs&amp;n=13"/>
          <p:cNvPicPr/>
          <p:nvPr/>
        </p:nvPicPr>
        <p:blipFill>
          <a:blip r:embed="rId5"/>
          <a:stretch/>
        </p:blipFill>
        <p:spPr>
          <a:xfrm>
            <a:off x="3924000" y="2397600"/>
            <a:ext cx="719280" cy="67752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https://avatars.mds.yandex.net/i?id=4cd1524bb8f62e4de9178bc003c1a957d0217bcc-9683825-images-thumbs&amp;n=13"/>
          <p:cNvPicPr/>
          <p:nvPr/>
        </p:nvPicPr>
        <p:blipFill>
          <a:blip r:embed="rId6"/>
          <a:stretch/>
        </p:blipFill>
        <p:spPr>
          <a:xfrm>
            <a:off x="3996000" y="3863160"/>
            <a:ext cx="647280" cy="6426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54F39F0-F2E0-43B3-90F5-1CC42673671D}" type="slidenum">
              <a:t>9</a:t>
            </a:fld>
            <a:endParaRPr/>
          </a:p>
        </p:txBody>
      </p:sp>
      <p:pic>
        <p:nvPicPr>
          <p:cNvPr id="9" name="Рисунок 13"/>
          <p:cNvPicPr/>
          <p:nvPr/>
        </p:nvPicPr>
        <p:blipFill>
          <a:blip r:embed="rId7"/>
          <a:stretch/>
        </p:blipFill>
        <p:spPr>
          <a:xfrm>
            <a:off x="8310240" y="269640"/>
            <a:ext cx="509760" cy="63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10443</TotalTime>
  <Words>1633</Words>
  <Application>Microsoft Office PowerPoint</Application>
  <PresentationFormat>Экран (16:9)</PresentationFormat>
  <Paragraphs>232</Paragraphs>
  <Slides>21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8" baseType="lpstr">
      <vt:lpstr>-apple-system</vt:lpstr>
      <vt:lpstr>Arial</vt:lpstr>
      <vt:lpstr>Calibri</vt:lpstr>
      <vt:lpstr>DejaVu Sans</vt:lpstr>
      <vt:lpstr>PT Serif</vt:lpstr>
      <vt:lpstr>Symbol</vt:lpstr>
      <vt:lpstr>Times New Roman</vt:lpstr>
      <vt:lpstr>Wingdings</vt:lpstr>
      <vt:lpstr>2_Тема Office</vt:lpstr>
      <vt:lpstr>2_Тема Office</vt:lpstr>
      <vt:lpstr>2_Тема Office</vt:lpstr>
      <vt:lpstr>2_Тема Office</vt:lpstr>
      <vt:lpstr>2_Тема Office</vt:lpstr>
      <vt:lpstr>2_Тема Office</vt:lpstr>
      <vt:lpstr>Office Theme</vt:lpstr>
      <vt:lpstr>3_Тема Office</vt:lpstr>
      <vt:lpstr>Acrobat.Document.DC</vt:lpstr>
      <vt:lpstr>Бюрократическая нагрузка. Опыт Республики Татарстан</vt:lpstr>
      <vt:lpstr>Презентация PowerPoint</vt:lpstr>
      <vt:lpstr>Презентация PowerPoint</vt:lpstr>
      <vt:lpstr>Презентация PowerPoint</vt:lpstr>
      <vt:lpstr>Типовые ЛНА для школ 2024/2025</vt:lpstr>
      <vt:lpstr>Презентация PowerPoint</vt:lpstr>
      <vt:lpstr>Объем воспитательной работы </vt:lpstr>
      <vt:lpstr>Заполнение ФИС ФРДО</vt:lpstr>
      <vt:lpstr>Госпаблики - сайты</vt:lpstr>
      <vt:lpstr>Взаимодействие с заинтересованными органами </vt:lpstr>
      <vt:lpstr>Взаимодействие с заинтересованными органами </vt:lpstr>
      <vt:lpstr>Презентация PowerPoint</vt:lpstr>
      <vt:lpstr>Взаимодействие с заинтересованными органами </vt:lpstr>
      <vt:lpstr>Взаимодействие с заинтересованными органами </vt:lpstr>
      <vt:lpstr>Презентация PowerPoint</vt:lpstr>
      <vt:lpstr>Муниципальные контрольные работы</vt:lpstr>
      <vt:lpstr>Презентация PowerPoint</vt:lpstr>
      <vt:lpstr> Повышение квалификации педагогических работников </vt:lpstr>
      <vt:lpstr>Перекладывание на администрацию школы – не решение</vt:lpstr>
      <vt:lpstr>ТРУДОЗАТРАТЫ НА ТЕСТИРОВАНИЕ МИГРАНТОВ</vt:lpstr>
      <vt:lpstr>Предложения по совершенствованию тестирования мигрантов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Ковалева Валерия Юрьевна</dc:creator>
  <dc:description/>
  <cp:lastModifiedBy>Пользователь Windows</cp:lastModifiedBy>
  <cp:revision>1172</cp:revision>
  <cp:lastPrinted>2024-03-01T08:33:21Z</cp:lastPrinted>
  <dcterms:created xsi:type="dcterms:W3CDTF">2015-10-13T08:15:21Z</dcterms:created>
  <dcterms:modified xsi:type="dcterms:W3CDTF">2025-04-24T13:34:07Z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11</vt:i4>
  </property>
  <property fmtid="{D5CDD505-2E9C-101B-9397-08002B2CF9AE}" pid="3" name="PresentationFormat">
    <vt:lpwstr>Экран (16:9)</vt:lpwstr>
  </property>
  <property fmtid="{D5CDD505-2E9C-101B-9397-08002B2CF9AE}" pid="4" name="Slides">
    <vt:i4>26</vt:i4>
  </property>
</Properties>
</file>