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16"/>
  </p:notesMasterIdLst>
  <p:sldIdLst>
    <p:sldId id="520" r:id="rId2"/>
    <p:sldId id="557" r:id="rId3"/>
    <p:sldId id="558" r:id="rId4"/>
    <p:sldId id="564" r:id="rId5"/>
    <p:sldId id="566" r:id="rId6"/>
    <p:sldId id="565" r:id="rId7"/>
    <p:sldId id="552" r:id="rId8"/>
    <p:sldId id="553" r:id="rId9"/>
    <p:sldId id="562" r:id="rId10"/>
    <p:sldId id="556" r:id="rId11"/>
    <p:sldId id="563" r:id="rId12"/>
    <p:sldId id="569" r:id="rId13"/>
    <p:sldId id="570" r:id="rId14"/>
    <p:sldId id="568" r:id="rId15"/>
  </p:sldIdLst>
  <p:sldSz cx="9144000" cy="5143500" type="screen16x9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53"/>
    <a:srgbClr val="006600"/>
    <a:srgbClr val="A8246E"/>
    <a:srgbClr val="009900"/>
    <a:srgbClr val="008000"/>
    <a:srgbClr val="5DFFA6"/>
    <a:srgbClr val="B2C7E0"/>
    <a:srgbClr val="DBE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83415" autoAdjust="0"/>
  </p:normalViewPr>
  <p:slideViewPr>
    <p:cSldViewPr>
      <p:cViewPr varScale="1">
        <p:scale>
          <a:sx n="84" d="100"/>
          <a:sy n="84" d="100"/>
        </p:scale>
        <p:origin x="1104" y="84"/>
      </p:cViewPr>
      <p:guideLst>
        <p:guide orient="horz" pos="2164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Лист2!$D$15:$D$16</c:f>
              <c:strCache>
                <c:ptCount val="1"/>
                <c:pt idx="0">
                  <c:v>Да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Лист2!$C$17:$C$25</c:f>
              <c:strCache>
                <c:ptCount val="9"/>
                <c:pt idx="0">
                  <c:v>Создана ли в Вашем регионе «Горячая линия» по вопросам снижения документационной нагрузки на учителей?</c:v>
                </c:pt>
                <c:pt idx="1">
                  <c:v>Можете ли Вы сказать, что в 2023 году Ваша документационная нагрузка снизилась?</c:v>
                </c:pt>
                <c:pt idx="2">
                  <c:v>Приходится ли Вам заполнять и бумажный и электронный журналы?</c:v>
                </c:pt>
                <c:pt idx="3">
                  <c:v>Приходится ли Вам готовить фотоотчеты о проводимых мероприятиях?</c:v>
                </c:pt>
                <c:pt idx="4">
                  <c:v>Если «Да», то это документы как классного руководителя или предметника? </c:v>
                </c:pt>
                <c:pt idx="5">
                  <c:v>Приходится ли Вам осуществлять подготовку иных документов (в том числе и вносить сведения в информационных системах), не указанных в приказе Министерства просвещения Российской Федерации от 21.07.2022 № 582 "Об утверждении перечня документации, подготовка</c:v>
                </c:pt>
                <c:pt idx="6">
                  <c:v>Обсуждали ли вы данный вопрос на педагогическом совете школы в этом году? </c:v>
                </c:pt>
                <c:pt idx="7">
                  <c:v> Знакомы ли Вы с приказом Министерства просвещения Российской Федерации от 21.07.2022 № 582 "Об утверждении перечня документации, подготовка которой осуществляется педагогическими работниками при реализации основных общеобразовательных программ":</c:v>
                </c:pt>
                <c:pt idx="8">
                  <c:v> Знакомы ли Вы с поправками в 273 ФЗ о снижении документационной нагрузки на педагогических работников?</c:v>
                </c:pt>
              </c:strCache>
            </c:strRef>
          </c:cat>
          <c:val>
            <c:numRef>
              <c:f>Лист2!$D$17:$D$25</c:f>
              <c:numCache>
                <c:formatCode>0.0</c:formatCode>
                <c:ptCount val="9"/>
                <c:pt idx="0">
                  <c:v>27.34952481520591</c:v>
                </c:pt>
                <c:pt idx="1">
                  <c:v>12.882787750791975</c:v>
                </c:pt>
                <c:pt idx="2">
                  <c:v>39.281942977824706</c:v>
                </c:pt>
                <c:pt idx="3">
                  <c:v>95.142555438225969</c:v>
                </c:pt>
                <c:pt idx="4">
                  <c:v>73.812038014783525</c:v>
                </c:pt>
                <c:pt idx="5">
                  <c:v>75.395987328405482</c:v>
                </c:pt>
                <c:pt idx="6">
                  <c:v>57.761351636747627</c:v>
                </c:pt>
                <c:pt idx="7">
                  <c:v>82.99894403379092</c:v>
                </c:pt>
                <c:pt idx="8">
                  <c:v>78.986272439281947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FD-45EF-8055-27FE476594CE}"/>
            </c:ext>
          </c:extLst>
        </c:ser>
        <c:ser>
          <c:idx val="1"/>
          <c:order val="1"/>
          <c:tx>
            <c:strRef>
              <c:f>Лист2!$E$15:$E$16</c:f>
              <c:strCache>
                <c:ptCount val="1"/>
                <c:pt idx="0">
                  <c:v>Нет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Лист2!$C$17:$C$25</c:f>
              <c:strCache>
                <c:ptCount val="9"/>
                <c:pt idx="0">
                  <c:v>Создана ли в Вашем регионе «Горячая линия» по вопросам снижения документационной нагрузки на учителей?</c:v>
                </c:pt>
                <c:pt idx="1">
                  <c:v>Можете ли Вы сказать, что в 2023 году Ваша документационная нагрузка снизилась?</c:v>
                </c:pt>
                <c:pt idx="2">
                  <c:v>Приходится ли Вам заполнять и бумажный и электронный журналы?</c:v>
                </c:pt>
                <c:pt idx="3">
                  <c:v>Приходится ли Вам готовить фотоотчеты о проводимых мероприятиях?</c:v>
                </c:pt>
                <c:pt idx="4">
                  <c:v>Если «Да», то это документы как классного руководителя или предметника? </c:v>
                </c:pt>
                <c:pt idx="5">
                  <c:v>Приходится ли Вам осуществлять подготовку иных документов (в том числе и вносить сведения в информационных системах), не указанных в приказе Министерства просвещения Российской Федерации от 21.07.2022 № 582 "Об утверждении перечня документации, подготовка</c:v>
                </c:pt>
                <c:pt idx="6">
                  <c:v>Обсуждали ли вы данный вопрос на педагогическом совете школы в этом году? </c:v>
                </c:pt>
                <c:pt idx="7">
                  <c:v> Знакомы ли Вы с приказом Министерства просвещения Российской Федерации от 21.07.2022 № 582 "Об утверждении перечня документации, подготовка которой осуществляется педагогическими работниками при реализации основных общеобразовательных программ":</c:v>
                </c:pt>
                <c:pt idx="8">
                  <c:v> Знакомы ли Вы с поправками в 273 ФЗ о снижении документационной нагрузки на педагогических работников?</c:v>
                </c:pt>
              </c:strCache>
            </c:strRef>
          </c:cat>
          <c:val>
            <c:numRef>
              <c:f>Лист2!$E$17:$E$25</c:f>
              <c:numCache>
                <c:formatCode>0.0</c:formatCode>
                <c:ptCount val="9"/>
                <c:pt idx="0">
                  <c:v>72.65047518479409</c:v>
                </c:pt>
                <c:pt idx="1">
                  <c:v>87.117212249208023</c:v>
                </c:pt>
                <c:pt idx="2">
                  <c:v>60.718057022175287</c:v>
                </c:pt>
                <c:pt idx="3">
                  <c:v>4.8574445617740238</c:v>
                </c:pt>
                <c:pt idx="4">
                  <c:v>26.187961985216475</c:v>
                </c:pt>
                <c:pt idx="5">
                  <c:v>24.604012671594507</c:v>
                </c:pt>
                <c:pt idx="6">
                  <c:v>42.238648363252373</c:v>
                </c:pt>
                <c:pt idx="7">
                  <c:v>17.00105596620908</c:v>
                </c:pt>
                <c:pt idx="8">
                  <c:v>21.013727560718056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FD-45EF-8055-27FE47659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545408"/>
        <c:axId val="103650048"/>
      </c:barChart>
      <c:catAx>
        <c:axId val="138545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650048"/>
        <c:crosses val="autoZero"/>
        <c:auto val="1"/>
        <c:lblAlgn val="ctr"/>
        <c:lblOffset val="100"/>
        <c:noMultiLvlLbl val="0"/>
      </c:catAx>
      <c:valAx>
        <c:axId val="103650048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545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45659" cy="493633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3"/>
            <a:ext cx="2945659" cy="493633"/>
          </a:xfrm>
          <a:prstGeom prst="rect">
            <a:avLst/>
          </a:prstGeom>
        </p:spPr>
        <p:txBody>
          <a:bodyPr vert="horz" lIns="91421" tIns="45711" rIns="91421" bIns="45711" rtlCol="0"/>
          <a:lstStyle>
            <a:lvl1pPr algn="r">
              <a:defRPr sz="1200"/>
            </a:lvl1pPr>
          </a:lstStyle>
          <a:p>
            <a:fld id="{868046F2-944B-4F90-BD18-F60E57C1B3F9}" type="datetimeFigureOut">
              <a:rPr lang="ru-RU" smtClean="0"/>
              <a:t>14.11.2023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1" rIns="91421" bIns="4571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21" tIns="45711" rIns="91421" bIns="4571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377319"/>
            <a:ext cx="2945659" cy="493633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377319"/>
            <a:ext cx="2945659" cy="493633"/>
          </a:xfrm>
          <a:prstGeom prst="rect">
            <a:avLst/>
          </a:prstGeom>
        </p:spPr>
        <p:txBody>
          <a:bodyPr vert="horz" lIns="91421" tIns="45711" rIns="91421" bIns="45711" rtlCol="0" anchor="b"/>
          <a:lstStyle>
            <a:lvl1pPr algn="r">
              <a:defRPr sz="1200"/>
            </a:lvl1pPr>
          </a:lstStyle>
          <a:p>
            <a:fld id="{466CA857-7694-4636-8871-A9C2DD9E79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01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2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120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579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2021/2022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уч.год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на согласование поступило 70 муниципальных контрольных работ из 7 районов РТ, из них 23 согласовано (32,8%), 47 не согласовано (67,2%)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2022/2023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уч.год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на согласование поступило 10 муниципальных контрольных работ из 3 районов – не согласованы все.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534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Министерство образования и науки Республики Татарстан поступило из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Министерства просвещения РФ и Министерства науки и высшего образования РФ 227 писем (2022 г.) 206 писем (2023 г.).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на 1,1 единицу.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77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провели опрос школ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2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школа с района) сколько входящих документов было в сентябре</a:t>
            </a:r>
            <a:r>
              <a:rPr lang="ru-RU" sz="12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 и в сентябре 2023. И что  у нас получилось: в некоторых районах входящих документов стало больше!! </a:t>
            </a:r>
            <a:endParaRPr lang="ru-RU" sz="12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значение ˂ 1,0  значит входящих писем стало больше чем в 2022 году. (розовый) 15 районов из 48, что составляет 31%!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значение =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1,0, осталось на прежнем уровне (желтый)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значение &gt; 1,0 &lt; 1,4,</a:t>
            </a:r>
            <a:r>
              <a:rPr lang="ru-RU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 столько раз ниже чем в прошлом году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значение &gt; 1,4, сократилось в 1,5 и больше раза!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793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 smtClean="0"/>
              <a:t>Учителя заполняют кроме электронного журнала успеваемости, бумажный журнал </a:t>
            </a:r>
            <a:r>
              <a:rPr lang="ru-RU" dirty="0" err="1" smtClean="0"/>
              <a:t>внеурочки</a:t>
            </a:r>
            <a:r>
              <a:rPr lang="ru-RU" dirty="0" smtClean="0"/>
              <a:t>, ГПД, кружки.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 smtClean="0"/>
              <a:t>Всего 13% указали что снизилась документационная нагрузка. Здесь наверно</a:t>
            </a:r>
            <a:r>
              <a:rPr lang="ru-RU" baseline="0" dirty="0" smtClean="0"/>
              <a:t> еще повлияло то  что опрос сразу после сентября, а в начале года учителя оформляют много разовых документов: эл журнал, личные дела, планы работ и т.д.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baseline="0" dirty="0" smtClean="0"/>
              <a:t>Только 27% знают о существовании телефона горячей линии! Мы к сегодняшней программе прикрепили буклет. Прошу данный буклет довести до каждой школы и </a:t>
            </a:r>
            <a:r>
              <a:rPr lang="ru-RU" baseline="0" dirty="0" err="1" smtClean="0"/>
              <a:t>разместь</a:t>
            </a:r>
            <a:r>
              <a:rPr lang="ru-RU" baseline="0" dirty="0" smtClean="0"/>
              <a:t> на стенде в учительской 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238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Выше 40% из числа опрошенных</a:t>
            </a:r>
            <a:r>
              <a:rPr lang="ru-RU" baseline="0" dirty="0" smtClean="0"/>
              <a:t> </a:t>
            </a:r>
            <a:r>
              <a:rPr lang="ru-RU" dirty="0" smtClean="0"/>
              <a:t>указали что нагрузка снизилась в пяти районах: Камско-</a:t>
            </a:r>
            <a:r>
              <a:rPr lang="ru-RU" dirty="0" err="1" smtClean="0"/>
              <a:t>Устьинский</a:t>
            </a:r>
            <a:r>
              <a:rPr lang="ru-RU" dirty="0" smtClean="0"/>
              <a:t>, </a:t>
            </a:r>
            <a:r>
              <a:rPr lang="ru-RU" dirty="0" err="1" smtClean="0"/>
              <a:t>Апастовский</a:t>
            </a:r>
            <a:r>
              <a:rPr lang="ru-RU" dirty="0" smtClean="0"/>
              <a:t>, </a:t>
            </a:r>
            <a:r>
              <a:rPr lang="ru-RU" dirty="0" err="1" smtClean="0"/>
              <a:t>Алькеевский</a:t>
            </a:r>
            <a:r>
              <a:rPr lang="ru-RU" dirty="0" smtClean="0"/>
              <a:t>, </a:t>
            </a:r>
            <a:r>
              <a:rPr lang="ru-RU" dirty="0" err="1" smtClean="0"/>
              <a:t>Сармановский</a:t>
            </a:r>
            <a:r>
              <a:rPr lang="ru-RU" dirty="0" smtClean="0"/>
              <a:t>, </a:t>
            </a:r>
            <a:r>
              <a:rPr lang="ru-RU" dirty="0" err="1" smtClean="0"/>
              <a:t>Мензелинский</a:t>
            </a:r>
            <a:r>
              <a:rPr lang="ru-RU" dirty="0" smtClean="0"/>
              <a:t>. Замыкают рейтинг </a:t>
            </a:r>
            <a:r>
              <a:rPr lang="ru-RU" dirty="0" err="1" smtClean="0"/>
              <a:t>Агрызский</a:t>
            </a:r>
            <a:r>
              <a:rPr lang="ru-RU" dirty="0" smtClean="0"/>
              <a:t>, </a:t>
            </a:r>
            <a:r>
              <a:rPr lang="ru-RU" dirty="0" err="1" smtClean="0"/>
              <a:t>Зеленодольский</a:t>
            </a:r>
            <a:r>
              <a:rPr lang="ru-RU" dirty="0" smtClean="0"/>
              <a:t>, </a:t>
            </a:r>
            <a:r>
              <a:rPr lang="ru-RU" dirty="0" err="1" smtClean="0"/>
              <a:t>Лаишевский</a:t>
            </a:r>
            <a:r>
              <a:rPr lang="ru-RU" dirty="0" smtClean="0"/>
              <a:t>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Пестречинский</a:t>
            </a:r>
            <a:r>
              <a:rPr lang="ru-RU" baseline="0" dirty="0" smtClean="0"/>
              <a:t>, Сабинский.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695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С 90-х годов происходит постоянная модернизация (реформирование) системы образования – постоянно принимаются новые НПА (так в ФЗ № 273 внесено 146 поправок, примерно 14 поправок  в год, а закон 1992 года – 85 поправок, 4 поправки в год, всего за 31 год – 231 поправка). Подзаконных актов за 10 лет издано 9 тыс., сейчас действующих 5 тыс. Судебной практики -13 тыс.</a:t>
            </a:r>
          </a:p>
          <a:p>
            <a:r>
              <a:rPr lang="ru-RU" dirty="0" smtClean="0"/>
              <a:t>2. </a:t>
            </a:r>
            <a:r>
              <a:rPr lang="ru-RU" dirty="0" err="1" smtClean="0"/>
              <a:t>Юрисдификация</a:t>
            </a:r>
            <a:r>
              <a:rPr lang="ru-RU" dirty="0" smtClean="0"/>
              <a:t> образования. Проникновения права как формального  регулятора. Неотъемлемой частью права являются доказательства (следы). Как улитка, оставляющая след. </a:t>
            </a:r>
          </a:p>
          <a:p>
            <a:r>
              <a:rPr lang="ru-RU" dirty="0" smtClean="0"/>
              <a:t>3. Все разбираются в образовании. Как только появляются полномочия пытаются что-то изменить в образовании, корректировать. Главный вопрос – образование это удел специалистов или удел всех. Знают все, что нужно для детей, или специалисты знают, что нужно для детей.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CA857-7694-4636-8871-A9C2DD9E796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52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9353-59B3-41D4-A1A9-DC36E0CFDD13}" type="datetime1">
              <a:rPr lang="ru-RU" smtClean="0"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45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92BE-808A-414F-AD5F-AEE5D3A9CEA8}" type="datetime1">
              <a:rPr lang="ru-RU" smtClean="0"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099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358C6-E46C-428F-ABEE-3593A2D07975}" type="datetime1">
              <a:rPr lang="ru-RU" smtClean="0"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42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0A5D-9805-43FA-9255-6400C57A3AC5}" type="datetime1">
              <a:rPr lang="ru-RU" smtClean="0"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64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774A-4755-4C13-96F3-4FC371D4284E}" type="datetime1">
              <a:rPr lang="ru-RU" smtClean="0"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224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D3466-641E-44E7-9A05-B89B6B0207ED}" type="datetime1">
              <a:rPr lang="ru-RU" smtClean="0"/>
              <a:t>14.11.2023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60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FC2D-38A6-4D8B-8B37-4B7EC6CF721F}" type="datetime1">
              <a:rPr lang="ru-RU" smtClean="0"/>
              <a:t>14.11.2023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46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E3D3D-E080-4E59-8BE3-528D038019C5}" type="datetime1">
              <a:rPr lang="ru-RU" smtClean="0"/>
              <a:t>14.11.2023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06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920C-B0CF-4CB3-A3D4-8DD2C3948F8A}" type="datetime1">
              <a:rPr lang="ru-RU" smtClean="0"/>
              <a:t>14.11.2023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30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7A621-1EA3-4D43-B93C-E3EAB5876F0E}" type="datetime1">
              <a:rPr lang="ru-RU" smtClean="0"/>
              <a:t>14.11.2023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06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271C5-520E-4302-A0B1-440D127E6EE5}" type="datetime1">
              <a:rPr lang="ru-RU" smtClean="0"/>
              <a:t>14.11.2023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14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200151"/>
            <a:ext cx="807524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6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867B1-6445-4213-9600-44A6D43D5580}" type="datetime1">
              <a:rPr lang="ru-RU" smtClean="0"/>
              <a:t>14.11.2023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105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14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91630"/>
            <a:ext cx="8075240" cy="157733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Бюрократическая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нагрузка педагога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(региональный опыт)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079" y="10563"/>
            <a:ext cx="1086684" cy="53811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373B1B7-C053-411E-8328-1A996B8105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763" y="1"/>
            <a:ext cx="1259412" cy="5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827351C-0C9D-4AE3-9014-9268DE765EC8}"/>
              </a:ext>
            </a:extLst>
          </p:cNvPr>
          <p:cNvSpPr/>
          <p:nvPr/>
        </p:nvSpPr>
        <p:spPr>
          <a:xfrm>
            <a:off x="5303520" y="4011910"/>
            <a:ext cx="3751260" cy="791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Музипов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Р.Г.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министра –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департамента надзора 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 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сфере образования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11560" y="843558"/>
            <a:ext cx="8532440" cy="404254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3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3878"/>
            <a:ext cx="4824908" cy="154543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Результаты</a:t>
            </a:r>
            <a:r>
              <a:rPr lang="ru-RU" sz="1800" dirty="0" smtClean="0">
                <a:solidFill>
                  <a:srgbClr val="002060"/>
                </a:solidFill>
              </a:rPr>
              <a:t> опроса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717" y="0"/>
            <a:ext cx="1786283" cy="438950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892625"/>
              </p:ext>
            </p:extLst>
          </p:nvPr>
        </p:nvGraphicFramePr>
        <p:xfrm>
          <a:off x="611560" y="438950"/>
          <a:ext cx="8532440" cy="470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219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3114"/>
            <a:ext cx="6818511" cy="588640"/>
          </a:xfrm>
        </p:spPr>
        <p:txBody>
          <a:bodyPr>
            <a:normAutofit fontScale="90000"/>
          </a:bodyPr>
          <a:lstStyle/>
          <a:p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Можете ли Вы сказать, что в 2023 году Ваша документационная нагрузка снизилась? Рейтинг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районов</a:t>
            </a:r>
            <a:r>
              <a:rPr lang="ru-RU" sz="1800" dirty="0">
                <a:solidFill>
                  <a:srgbClr val="002060"/>
                </a:solidFill>
              </a:rPr>
              <a:t>.</a:t>
            </a: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445071"/>
              </p:ext>
            </p:extLst>
          </p:nvPr>
        </p:nvGraphicFramePr>
        <p:xfrm>
          <a:off x="683568" y="555526"/>
          <a:ext cx="3816424" cy="4464489"/>
        </p:xfrm>
        <a:graphic>
          <a:graphicData uri="http://schemas.openxmlformats.org/drawingml/2006/table">
            <a:tbl>
              <a:tblPr/>
              <a:tblGrid>
                <a:gridCol w="2811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5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Муниципальный район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Доля "Да", %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Камско-</a:t>
                      </a:r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Устьинский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45,0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55" marR="4055" marT="4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Апастовский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42,9</a:t>
                      </a:r>
                    </a:p>
                  </a:txBody>
                  <a:tcPr marL="4055" marR="4055" marT="4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Алькеевский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42,1</a:t>
                      </a:r>
                    </a:p>
                  </a:txBody>
                  <a:tcPr marL="4055" marR="4055" marT="4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Сармановский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41,7</a:t>
                      </a:r>
                    </a:p>
                  </a:txBody>
                  <a:tcPr marL="4055" marR="4055" marT="4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Мензелинский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40,0</a:t>
                      </a:r>
                    </a:p>
                  </a:txBody>
                  <a:tcPr marL="4055" marR="4055" marT="4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Нурлатский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37,5</a:t>
                      </a:r>
                    </a:p>
                  </a:txBody>
                  <a:tcPr marL="4055" marR="4055" marT="4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Атнинский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33,3</a:t>
                      </a:r>
                    </a:p>
                  </a:txBody>
                  <a:tcPr marL="4055" marR="4055" marT="4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Тюлячинский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33,3</a:t>
                      </a:r>
                    </a:p>
                  </a:txBody>
                  <a:tcPr marL="4055" marR="4055" marT="4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Новошешминский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28,6</a:t>
                      </a:r>
                    </a:p>
                  </a:txBody>
                  <a:tcPr marL="4055" marR="4055" marT="4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Арский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4055" marR="4055" marT="4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Балтасинский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4055" marR="4055" marT="4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Буинский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4055" marR="4055" marT="4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Кайбицкий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4055" marR="4055" marT="4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Черемшанский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25,0</a:t>
                      </a:r>
                    </a:p>
                  </a:txBody>
                  <a:tcPr marL="4055" marR="4055" marT="4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Бавлинский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23,1</a:t>
                      </a:r>
                    </a:p>
                  </a:txBody>
                  <a:tcPr marL="4055" marR="4055" marT="4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Дрожжановский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23,1</a:t>
                      </a:r>
                    </a:p>
                  </a:txBody>
                  <a:tcPr marL="4055" marR="4055" marT="4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Рыбно-</a:t>
                      </a:r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Слободский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22,2</a:t>
                      </a:r>
                    </a:p>
                  </a:txBody>
                  <a:tcPr marL="4055" marR="4055" marT="4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Верхнеуслонский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20,0</a:t>
                      </a:r>
                    </a:p>
                  </a:txBody>
                  <a:tcPr marL="4055" marR="4055" marT="4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Менделеевский</a:t>
                      </a: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20,0</a:t>
                      </a:r>
                    </a:p>
                  </a:txBody>
                  <a:tcPr marL="4055" marR="4055" marT="4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Ютазинский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20,0</a:t>
                      </a:r>
                    </a:p>
                  </a:txBody>
                  <a:tcPr marL="4055" marR="4055" marT="4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Аксубаевский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18,8</a:t>
                      </a:r>
                    </a:p>
                  </a:txBody>
                  <a:tcPr marL="4055" marR="4055" marT="4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Азнакаевский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4055" marR="4055" marT="4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Бугульминский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14,8</a:t>
                      </a:r>
                    </a:p>
                  </a:txBody>
                  <a:tcPr marL="4055" marR="4055" marT="4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50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Елабужский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/>
                      </a:endParaRPr>
                    </a:p>
                  </a:txBody>
                  <a:tcPr marL="4055" marR="4055" marT="405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13,5</a:t>
                      </a:r>
                    </a:p>
                  </a:txBody>
                  <a:tcPr marL="4055" marR="4055" marT="4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457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Авиастроительный- </a:t>
                      </a: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Ново-Савиновский</a:t>
                      </a:r>
                    </a:p>
                  </a:txBody>
                  <a:tcPr marL="4055" marR="4055" marT="4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Times New Roman"/>
                        </a:rPr>
                        <a:t>12,5</a:t>
                      </a:r>
                    </a:p>
                  </a:txBody>
                  <a:tcPr marL="4055" marR="4055" marT="405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0"/>
            <a:ext cx="178593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062162"/>
              </p:ext>
            </p:extLst>
          </p:nvPr>
        </p:nvGraphicFramePr>
        <p:xfrm>
          <a:off x="5076056" y="555526"/>
          <a:ext cx="3744416" cy="4464501"/>
        </p:xfrm>
        <a:graphic>
          <a:graphicData uri="http://schemas.openxmlformats.org/drawingml/2006/table">
            <a:tbl>
              <a:tblPr/>
              <a:tblGrid>
                <a:gridCol w="2758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6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3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Муниципальный район</a:t>
                      </a:r>
                    </a:p>
                  </a:txBody>
                  <a:tcPr marL="5986" marR="5986" marT="5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Доля "Да", %</a:t>
                      </a:r>
                    </a:p>
                  </a:txBody>
                  <a:tcPr marL="5986" marR="5986" marT="5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Тукаевский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986" marR="5986" marT="5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11,1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Кукморский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986" marR="5986" marT="5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10,5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Актанышский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986" marR="5986" marT="5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10,0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Лениногорский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986" marR="5986" marT="5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9,4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Заинский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986" marR="5986" marT="5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9,1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66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Кировский-Московский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8,7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Нижнекамский</a:t>
                      </a:r>
                    </a:p>
                  </a:txBody>
                  <a:tcPr marL="5986" marR="5986" marT="5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8,5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Казань</a:t>
                      </a:r>
                    </a:p>
                  </a:txBody>
                  <a:tcPr marL="5986" marR="5986" marT="5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9,1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593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Вахитовский</a:t>
                      </a:r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-Приволжский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8,3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Мамадышский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986" marR="5986" marT="5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8,3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Набережные Челны</a:t>
                      </a:r>
                    </a:p>
                  </a:txBody>
                  <a:tcPr marL="5986" marR="5986" marT="5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8,3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Тетюшский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986" marR="5986" marT="5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8,3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66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Советский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8,0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Муслюмовский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986" marR="5986" marT="5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7,7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Спасский</a:t>
                      </a:r>
                    </a:p>
                  </a:txBody>
                  <a:tcPr marL="5986" marR="5986" marT="5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7,1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Алексеевский</a:t>
                      </a:r>
                    </a:p>
                  </a:txBody>
                  <a:tcPr marL="5986" marR="5986" marT="5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6,7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Чистопольский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986" marR="5986" marT="5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6,7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Альметьевский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986" marR="5986" marT="5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6,5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0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Высокогорский</a:t>
                      </a:r>
                    </a:p>
                  </a:txBody>
                  <a:tcPr marL="5986" marR="5986" marT="5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0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Сабинский</a:t>
                      </a:r>
                    </a:p>
                  </a:txBody>
                  <a:tcPr marL="5986" marR="5986" marT="5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5,0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0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Агрызский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986" marR="5986" marT="5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0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Зеленодольский</a:t>
                      </a:r>
                      <a:endParaRPr lang="ru-RU" sz="10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5986" marR="5986" marT="5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0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Лаишевский</a:t>
                      </a:r>
                    </a:p>
                  </a:txBody>
                  <a:tcPr marL="5986" marR="5986" marT="5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06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Пестречинский</a:t>
                      </a:r>
                    </a:p>
                  </a:txBody>
                  <a:tcPr marL="5986" marR="5986" marT="59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5986" marR="5986" marT="59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0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774" y="10563"/>
            <a:ext cx="6735538" cy="5449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Некоторые причины высокой Б.Н.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32348" y="627534"/>
            <a:ext cx="788766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90-х годов модернизация системы </a:t>
            </a:r>
            <a:r>
              <a:rPr lang="tt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образования:</a:t>
            </a:r>
          </a:p>
          <a:p>
            <a:pPr algn="ctr"/>
            <a:endParaRPr lang="tt-RU" dirty="0" smtClean="0"/>
          </a:p>
          <a:p>
            <a:pPr algn="ctr"/>
            <a:r>
              <a:rPr lang="tt-RU" dirty="0" smtClean="0"/>
              <a:t>Закон 1992 – 85 поправок (2013) – 4 в год;</a:t>
            </a:r>
          </a:p>
          <a:p>
            <a:pPr algn="ctr"/>
            <a:r>
              <a:rPr lang="tt-RU" dirty="0" smtClean="0"/>
              <a:t>ФЗ № 273 (2013) – 146 поправок (2023) – 14 в год;</a:t>
            </a:r>
          </a:p>
          <a:p>
            <a:pPr algn="ctr"/>
            <a:r>
              <a:rPr lang="tt-RU" dirty="0" smtClean="0"/>
              <a:t>Подзаконных актов – 9 тыс. (10 лет), 5 тыс. действующих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2754590"/>
            <a:ext cx="767640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Юрисдификация</a:t>
            </a:r>
            <a:r>
              <a:rPr lang="ru-RU" dirty="0" smtClean="0"/>
              <a:t> образования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3873534"/>
            <a:ext cx="7676406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Всеобщность образования / Высокий контроль образования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364" y="-11479"/>
            <a:ext cx="1786283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9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8E1F9C-1F8F-432F-B779-A4B4E3A17E62}" type="slidenum">
              <a:rPr lang="ru-RU" altLang="ru-RU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>
              <a:solidFill>
                <a:srgbClr val="898989"/>
              </a:solidFill>
            </a:endParaRP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647700" y="120650"/>
            <a:ext cx="5848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</a:rPr>
              <a:t>О ведении журналов успеваемости</a:t>
            </a:r>
          </a:p>
        </p:txBody>
      </p:sp>
      <p:pic>
        <p:nvPicPr>
          <p:cNvPr id="205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" t="12500" r="22656" b="5000"/>
          <a:stretch>
            <a:fillRect/>
          </a:stretch>
        </p:blipFill>
        <p:spPr bwMode="auto">
          <a:xfrm>
            <a:off x="2747963" y="3348038"/>
            <a:ext cx="1477962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1" t="12753" r="37325" b="6468"/>
          <a:stretch>
            <a:fillRect/>
          </a:stretch>
        </p:blipFill>
        <p:spPr bwMode="auto">
          <a:xfrm>
            <a:off x="4852988" y="3279775"/>
            <a:ext cx="15906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2" t="4256" r="35735" b="40427"/>
          <a:stretch>
            <a:fillRect/>
          </a:stretch>
        </p:blipFill>
        <p:spPr bwMode="auto">
          <a:xfrm>
            <a:off x="7235825" y="3332163"/>
            <a:ext cx="1389063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674688" y="425450"/>
            <a:ext cx="187166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>
                    <a:lumMod val="50000"/>
                  </a:schemeClr>
                </a:solidFill>
              </a:rPr>
              <a:t>Письмо </a:t>
            </a:r>
            <a:r>
              <a:rPr lang="ru-RU" altLang="ru-RU" sz="1000" b="1" dirty="0" err="1">
                <a:solidFill>
                  <a:schemeClr val="tx2">
                    <a:lumMod val="50000"/>
                  </a:schemeClr>
                </a:solidFill>
              </a:rPr>
              <a:t>Роскомнадзора</a:t>
            </a:r>
            <a:r>
              <a:rPr lang="ru-RU" altLang="ru-RU" sz="1000" b="1" dirty="0">
                <a:solidFill>
                  <a:schemeClr val="tx2">
                    <a:lumMod val="50000"/>
                  </a:schemeClr>
                </a:solidFill>
              </a:rPr>
              <a:t> от 09.06.2022 № 08-57603</a:t>
            </a:r>
            <a:r>
              <a:rPr lang="ru-RU" altLang="ru-RU" sz="1000" dirty="0">
                <a:solidFill>
                  <a:schemeClr val="tx2">
                    <a:lumMod val="50000"/>
                  </a:schemeClr>
                </a:solidFill>
              </a:rPr>
              <a:t>: «..образовательные учреждения при получении отзыва согласия на обработку персональных данных в электронном виде в рамках оказания услуг по предоставлению информации о текущей успеваемости учащегося, ведении дневника и журнала успеваемости </a:t>
            </a:r>
            <a:r>
              <a:rPr lang="ru-RU" altLang="ru-RU" sz="1000" b="1" dirty="0">
                <a:solidFill>
                  <a:schemeClr val="tx2">
                    <a:lumMod val="50000"/>
                  </a:schemeClr>
                </a:solidFill>
              </a:rPr>
              <a:t>обязаны обеспечить альтернативный способ ведения журнала успеваемости (в бумажной форме)</a:t>
            </a:r>
            <a:r>
              <a:rPr lang="ru-RU" altLang="ru-RU" sz="1000" dirty="0">
                <a:solidFill>
                  <a:schemeClr val="tx2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2056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3384550"/>
            <a:ext cx="1446212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Box 9"/>
          <p:cNvSpPr txBox="1">
            <a:spLocks noChangeArrowheads="1"/>
          </p:cNvSpPr>
          <p:nvPr/>
        </p:nvSpPr>
        <p:spPr bwMode="auto">
          <a:xfrm>
            <a:off x="2703513" y="455613"/>
            <a:ext cx="152241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>
                    <a:lumMod val="50000"/>
                  </a:schemeClr>
                </a:solidFill>
              </a:rPr>
              <a:t>Ответ </a:t>
            </a:r>
            <a:r>
              <a:rPr lang="ru-RU" altLang="ru-RU" sz="1000" b="1" dirty="0" err="1">
                <a:solidFill>
                  <a:schemeClr val="tx2">
                    <a:lumMod val="50000"/>
                  </a:schemeClr>
                </a:solidFill>
              </a:rPr>
              <a:t>Минпросвещения</a:t>
            </a:r>
            <a:r>
              <a:rPr lang="ru-RU" altLang="ru-RU" sz="1000" b="1" dirty="0">
                <a:solidFill>
                  <a:schemeClr val="tx2">
                    <a:lumMod val="50000"/>
                  </a:schemeClr>
                </a:solidFill>
              </a:rPr>
              <a:t> РФ от 29.10.2021 № 04-ПГ-МП-56472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tx2">
                    <a:lumMod val="50000"/>
                  </a:schemeClr>
                </a:solidFill>
              </a:rPr>
              <a:t>«..в отношении тех учеников, чти родители не подали или отозвали заявление на ведение учета в электронном формате, </a:t>
            </a:r>
            <a:r>
              <a:rPr lang="ru-RU" altLang="ru-RU" sz="1000" b="1" dirty="0">
                <a:solidFill>
                  <a:schemeClr val="tx2">
                    <a:lumMod val="50000"/>
                  </a:schemeClr>
                </a:solidFill>
              </a:rPr>
              <a:t>учитель обязан вести бумажный журнал и дневник</a:t>
            </a:r>
            <a:r>
              <a:rPr lang="ru-RU" altLang="ru-RU" sz="1000" dirty="0">
                <a:solidFill>
                  <a:schemeClr val="tx2">
                    <a:lumMod val="50000"/>
                  </a:schemeClr>
                </a:solidFill>
              </a:rPr>
              <a:t>.»</a:t>
            </a:r>
          </a:p>
        </p:txBody>
      </p:sp>
      <p:sp>
        <p:nvSpPr>
          <p:cNvPr id="2058" name="TextBox 12"/>
          <p:cNvSpPr txBox="1">
            <a:spLocks noChangeArrowheads="1"/>
          </p:cNvSpPr>
          <p:nvPr/>
        </p:nvSpPr>
        <p:spPr bwMode="auto">
          <a:xfrm>
            <a:off x="4852988" y="466725"/>
            <a:ext cx="165893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>
                <a:solidFill>
                  <a:schemeClr val="tx2">
                    <a:lumMod val="50000"/>
                  </a:schemeClr>
                </a:solidFill>
              </a:rPr>
              <a:t>Ответ Минпросвещения РФ от 12.09. 2023 № 03-ПГ-МП-32096 </a:t>
            </a:r>
            <a:r>
              <a:rPr lang="ru-RU" altLang="ru-RU" sz="1000">
                <a:solidFill>
                  <a:schemeClr val="tx2">
                    <a:lumMod val="50000"/>
                  </a:schemeClr>
                </a:solidFill>
              </a:rPr>
              <a:t>«..отсутствие регистрации обучающегося в ЕСИА, а также отсутствие у него СНИЛС не является основанием для отказа в ведении ОО учета успеваемости обучающегося. </a:t>
            </a:r>
            <a:r>
              <a:rPr lang="ru-RU" altLang="ru-RU" sz="1000" b="1">
                <a:solidFill>
                  <a:schemeClr val="tx2">
                    <a:lumMod val="50000"/>
                  </a:schemeClr>
                </a:solidFill>
              </a:rPr>
              <a:t>Рекомендуем вам обратиться в ОО или к ее учредителю</a:t>
            </a:r>
            <a:r>
              <a:rPr lang="ru-RU" altLang="ru-RU" sz="1000">
                <a:solidFill>
                  <a:schemeClr val="tx2">
                    <a:lumMod val="50000"/>
                  </a:schemeClr>
                </a:solidFill>
              </a:rPr>
              <a:t>»</a:t>
            </a:r>
          </a:p>
        </p:txBody>
      </p:sp>
      <p:sp>
        <p:nvSpPr>
          <p:cNvPr id="2059" name="TextBox 13"/>
          <p:cNvSpPr txBox="1">
            <a:spLocks noChangeArrowheads="1"/>
          </p:cNvSpPr>
          <p:nvPr/>
        </p:nvSpPr>
        <p:spPr bwMode="auto">
          <a:xfrm>
            <a:off x="7010400" y="300038"/>
            <a:ext cx="1738313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1" dirty="0">
                <a:solidFill>
                  <a:schemeClr val="tx2">
                    <a:lumMod val="50000"/>
                  </a:schemeClr>
                </a:solidFill>
              </a:rPr>
              <a:t>Письмо </a:t>
            </a:r>
            <a:r>
              <a:rPr lang="ru-RU" altLang="ru-RU" sz="1000" b="1" dirty="0" err="1">
                <a:solidFill>
                  <a:schemeClr val="tx2">
                    <a:lumMod val="50000"/>
                  </a:schemeClr>
                </a:solidFill>
              </a:rPr>
              <a:t>Минпросвещения</a:t>
            </a:r>
            <a:r>
              <a:rPr lang="ru-RU" altLang="ru-RU" sz="1000" b="1" dirty="0">
                <a:solidFill>
                  <a:schemeClr val="tx2">
                    <a:lumMod val="50000"/>
                  </a:schemeClr>
                </a:solidFill>
              </a:rPr>
              <a:t> РФ от01.10.2021 № СК-403/08 </a:t>
            </a:r>
            <a:r>
              <a:rPr lang="ru-RU" altLang="ru-RU" sz="1000" dirty="0">
                <a:solidFill>
                  <a:schemeClr val="tx2">
                    <a:lumMod val="50000"/>
                  </a:schemeClr>
                </a:solidFill>
              </a:rPr>
              <a:t>«О ведении журналов успеваемости и выставлении отметок»: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000" dirty="0">
                <a:solidFill>
                  <a:schemeClr val="tx2">
                    <a:lumMod val="50000"/>
                  </a:schemeClr>
                </a:solidFill>
              </a:rPr>
              <a:t>«..ведение учителями журнала и дневников обучающихся осуществляется в электронной (либо в бумажной) форме. </a:t>
            </a:r>
            <a:r>
              <a:rPr lang="ru-RU" altLang="ru-RU" sz="1000" b="1" dirty="0">
                <a:solidFill>
                  <a:schemeClr val="tx2">
                    <a:lumMod val="50000"/>
                  </a:schemeClr>
                </a:solidFill>
              </a:rPr>
              <a:t>Одновременное ведение (дублирование) журнала успеваемости в электронном и бумажном виде не допускается</a:t>
            </a:r>
            <a:r>
              <a:rPr lang="ru-RU" altLang="ru-RU" sz="1000" dirty="0">
                <a:solidFill>
                  <a:schemeClr val="tx2">
                    <a:lumMod val="50000"/>
                  </a:schemeClr>
                </a:solidFill>
              </a:rPr>
              <a:t>.»</a:t>
            </a:r>
          </a:p>
        </p:txBody>
      </p:sp>
    </p:spTree>
    <p:extLst>
      <p:ext uri="{BB962C8B-B14F-4D97-AF65-F5344CB8AC3E}">
        <p14:creationId xmlns:p14="http://schemas.microsoft.com/office/powerpoint/2010/main" val="374516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50" y="1276350"/>
            <a:ext cx="7777163" cy="339407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</a:p>
          <a:p>
            <a:pPr algn="ctr">
              <a:defRPr/>
            </a:pPr>
            <a:endParaRPr lang="ru-RU" sz="4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</a:rPr>
              <a:t>Игътибарыгыз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</a:rPr>
              <a:t>өчен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tx2">
                    <a:lumMod val="50000"/>
                  </a:schemeClr>
                </a:solidFill>
              </a:rPr>
              <a:t>рәхмәт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  <a:p>
            <a:pPr>
              <a:defRPr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7E7CB8-C977-4819-863A-F74FB8D367E2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200" y="746"/>
            <a:ext cx="1755800" cy="56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1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pic>
        <p:nvPicPr>
          <p:cNvPr id="6146" name="Picture 2" descr="https://tatarstan.ru/file/news/2181_n224023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71" y="3583812"/>
            <a:ext cx="2483344" cy="139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71" y="117922"/>
            <a:ext cx="4608512" cy="1388323"/>
          </a:xfrm>
          <a:prstGeom prst="rect">
            <a:avLst/>
          </a:prstGeom>
        </p:spPr>
      </p:pic>
      <p:sp>
        <p:nvSpPr>
          <p:cNvPr id="7" name="AutoShape 4" descr="blob:https://web.whatsapp.com/bba66253-ed4e-40d4-a828-ba82aec659c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1683983"/>
            <a:ext cx="4069284" cy="150226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6136" y="2043494"/>
            <a:ext cx="2976817" cy="8305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2912" y="2952575"/>
            <a:ext cx="3043263" cy="5146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0372" y="3583812"/>
            <a:ext cx="2908573" cy="7287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2912" y="4353558"/>
            <a:ext cx="2452713" cy="61798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62912" y="440879"/>
            <a:ext cx="1401376" cy="1464895"/>
          </a:xfrm>
          <a:prstGeom prst="rect">
            <a:avLst/>
          </a:prstGeom>
        </p:spPr>
      </p:pic>
      <p:pic>
        <p:nvPicPr>
          <p:cNvPr id="16" name="Рисунок 6">
            <a:extLst>
              <a:ext uri="{FF2B5EF4-FFF2-40B4-BE49-F238E27FC236}">
                <a16:creationId xmlns:a16="http://schemas.microsoft.com/office/drawing/2014/main" id="{A373B1B7-C053-411E-8328-1A996B8105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05" y="1"/>
            <a:ext cx="1011969" cy="44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36296" y="34593"/>
            <a:ext cx="801958" cy="406286"/>
          </a:xfrm>
          <a:prstGeom prst="rect">
            <a:avLst/>
          </a:prstGeom>
        </p:spPr>
      </p:pic>
      <p:pic>
        <p:nvPicPr>
          <p:cNvPr id="1026" name="Picture 2" descr="7 Дней Плюс - YouTub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72" y="3583812"/>
            <a:ext cx="2466278" cy="138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0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3621102"/>
            <a:ext cx="4152503" cy="11534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699" y="147485"/>
            <a:ext cx="2448272" cy="34736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209" y="150004"/>
            <a:ext cx="2371148" cy="463090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2122" y="0"/>
            <a:ext cx="1786283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6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7AD41E-D70E-46B6-A5FB-9E385BD2A583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601663" y="-6350"/>
            <a:ext cx="5848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</a:rPr>
              <a:t>Календарь диктантов на 2023 год (2 полугодие</a:t>
            </a:r>
            <a:r>
              <a:rPr lang="ru-RU" altLang="ru-RU" sz="1400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752872" y="388996"/>
          <a:ext cx="8208144" cy="3992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869">
                  <a:extLst>
                    <a:ext uri="{9D8B030D-6E8A-4147-A177-3AD203B41FA5}">
                      <a16:colId xmlns:a16="http://schemas.microsoft.com/office/drawing/2014/main" val="848947340"/>
                    </a:ext>
                  </a:extLst>
                </a:gridCol>
                <a:gridCol w="1952356">
                  <a:extLst>
                    <a:ext uri="{9D8B030D-6E8A-4147-A177-3AD203B41FA5}">
                      <a16:colId xmlns:a16="http://schemas.microsoft.com/office/drawing/2014/main" val="1378041137"/>
                    </a:ext>
                  </a:extLst>
                </a:gridCol>
                <a:gridCol w="2041100">
                  <a:extLst>
                    <a:ext uri="{9D8B030D-6E8A-4147-A177-3AD203B41FA5}">
                      <a16:colId xmlns:a16="http://schemas.microsoft.com/office/drawing/2014/main" val="474540003"/>
                    </a:ext>
                  </a:extLst>
                </a:gridCol>
                <a:gridCol w="2439819">
                  <a:extLst>
                    <a:ext uri="{9D8B030D-6E8A-4147-A177-3AD203B41FA5}">
                      <a16:colId xmlns:a16="http://schemas.microsoft.com/office/drawing/2014/main" val="3207031961"/>
                    </a:ext>
                  </a:extLst>
                </a:gridCol>
              </a:tblGrid>
              <a:tr h="3782293">
                <a:tc>
                  <a:txBody>
                    <a:bodyPr/>
                    <a:lstStyle/>
                    <a:p>
                      <a:r>
                        <a:rPr lang="ru-RU" sz="800" b="1" u="none" dirty="0" smtClean="0">
                          <a:solidFill>
                            <a:schemeClr val="tx1"/>
                          </a:solidFill>
                        </a:rPr>
                        <a:t>Сентябрь</a:t>
                      </a:r>
                    </a:p>
                    <a:p>
                      <a:r>
                        <a:rPr lang="ru-RU" sz="800" b="1" u="none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1 по 14 сентября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Атомный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8 сентября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Финансовый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11 по 18 сентября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Экологический диктант «</a:t>
                      </a:r>
                      <a:r>
                        <a:rPr lang="ru-RU" sz="800" b="0" u="sng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ЭкоТолк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»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13 сентября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Диктант по информационным технологиям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23 сентября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Литературный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25 по 30 сентября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Диктант здоровья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28 сентября по 5 октября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Контрольная «Выходи решать»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29 сентября по 15 октября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Цифровой диктант</a:t>
                      </a:r>
                      <a:endParaRPr lang="ru-RU" sz="8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3 сентября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Диктант Победы 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10 по 12 сентября 2023 года – </a:t>
                      </a:r>
                      <a:r>
                        <a:rPr lang="ru-RU" sz="800" b="0" u="sng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Татарча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диктант (Диктант на татарском языке)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19 сентября по 4 октября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Налоговый диктант</a:t>
                      </a:r>
                      <a:endParaRPr lang="ru-RU" sz="8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marT="45713" marB="4571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u="none" dirty="0" smtClean="0">
                          <a:solidFill>
                            <a:schemeClr val="tx1"/>
                          </a:solidFill>
                        </a:rPr>
                        <a:t>Октябрь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19 сентября по 4 октября 2023 года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– Налоговый диктант 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28 сентября по 5 октября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Контрольная «Выходи решать»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со 2 по 6 октября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Есенинский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10 октября 2023 года – </a:t>
                      </a:r>
                      <a:r>
                        <a:rPr lang="ru-RU" sz="800" b="0" u="sng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Лезги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10 октября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Диктант по английскому языку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11 октября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Экономический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13 по 28 октября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Налоговый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15 октября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Краеведческий диктант в Алтайском крае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16 октября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Педагогический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27 октября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Диктант обороны Тулы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Музыкальный диктант</a:t>
                      </a:r>
                    </a:p>
                  </a:txBody>
                  <a:tcPr marL="91432" marR="91432" marT="45713" marB="4571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u="none" dirty="0" smtClean="0">
                          <a:solidFill>
                            <a:schemeClr val="tx1"/>
                          </a:solidFill>
                        </a:rPr>
                        <a:t>Ноябрь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 1 ноября до 1 декабря 2023 года – Диктант по искусственному интеллекту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 3 по 7 ноября 2023 года – Этнографический диктант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 4 по 20 ноября 2023 года – </a:t>
                      </a:r>
                      <a:r>
                        <a:rPr lang="ru-RU" sz="800" b="0" u="sng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Гриновский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диктант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 8 по 21 ноября 2023 года – Изобразительный диктант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 8 ноября по 24 декабря 2023 года – Культурный марафон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 10 по 14 ноября 2023 года – Социологический диктант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 13 ноября 2023 года – Тренировочный тест Географического диктанта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 11 по 27 ноября 2023 года – Экологический диктант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 18 ноября по 11 декабря 2023 года – Е-диктант ЖКХ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 14 по 24 ноября 2023 года – Географический диктант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 19 по 22 ноября 2023 года – </a:t>
                      </a:r>
                      <a:r>
                        <a:rPr lang="ru-RU" sz="800" b="0" u="sng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Далевский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диктант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 22 по 26 ноября 2023 года – Финансовый диктант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29 ноября 2023 года – Некрасовский диктант</a:t>
                      </a:r>
                    </a:p>
                    <a:p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 30 ноября по 7 декабря 2023 года – </a:t>
                      </a:r>
                      <a:r>
                        <a:rPr lang="ru-RU" sz="800" b="0" u="sng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Кибердиктант</a:t>
                      </a:r>
                      <a:endParaRPr lang="ru-RU" sz="800" b="0" u="sng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91432" marR="91432" marT="45713" marB="4571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u="none" dirty="0" smtClean="0">
                          <a:solidFill>
                            <a:schemeClr val="tx1"/>
                          </a:solidFill>
                        </a:rPr>
                        <a:t>Декабрь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до 7 декабря 2023 года – </a:t>
                      </a:r>
                      <a:r>
                        <a:rPr lang="ru-RU" sz="800" b="0" u="sng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Кибердиктант</a:t>
                      </a:r>
                      <a:endParaRPr lang="ru-RU" sz="800" b="0" u="sng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до 11 декабря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Е-диктант ЖКХ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1 декабря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Областной Дореволюционный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1 по 5 декабря 2023 года – </a:t>
                      </a:r>
                      <a:r>
                        <a:rPr lang="ru-RU" sz="800" b="0" u="non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Пермский Географический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1 по 19 декабря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Технологический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3 по 5 декабря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Казачий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3 по 12 декабря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Правовой Юридический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6 по 12 декабря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Всеобщий диктант по общественному здоровью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7 декабря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Всероссийский диктант по английскому языку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9 до 10 декабря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Архивный диктант «Взгляд в прошлое» или «Югорский архивный диктант: взгляд в прошлое»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9 по 11 декабря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Антикоррупционный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10 по 12 декабря 2023 года – </a:t>
                      </a:r>
                      <a:r>
                        <a:rPr lang="ru-RU" sz="800" b="0" u="sng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Акмуллинский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12 декабря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Конституционный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17 по 19 декабря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Астрономический диктант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с 22 по 26 декабря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Интеллектуальный краеведческий диктант «Московский код»</a:t>
                      </a:r>
                    </a:p>
                    <a:p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до 24 декабря 2023 года – </a:t>
                      </a:r>
                      <a:r>
                        <a:rPr lang="ru-RU" sz="800" b="0" u="sng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Культурный марафон</a:t>
                      </a:r>
                      <a:r>
                        <a:rPr lang="ru-RU" sz="800" b="0" u="none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91432" marR="91432" marT="45713" marB="45713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744671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5576" y="436464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  <a:t>С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  <a:t>огласно календарю всероссийских диктантов на 2023 год предусмотрено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  <a:t>104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</a:rPr>
              <a:t> таких меропри</a:t>
            </a:r>
            <a:r>
              <a:rPr lang="ru-RU" sz="18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ятия.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007" y="10563"/>
            <a:ext cx="1767993" cy="37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7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27734"/>
            <a:ext cx="8075240" cy="244827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Министерством образования и науки РТ отменены все региональные КР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2022, 2023 году*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27407"/>
            <a:ext cx="6696744" cy="19488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590" y="18482"/>
            <a:ext cx="1713124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7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11189" y="50800"/>
            <a:ext cx="6769124" cy="792163"/>
          </a:xfrm>
        </p:spPr>
        <p:txBody>
          <a:bodyPr>
            <a:normAutofit fontScale="90000"/>
          </a:bodyPr>
          <a:lstStyle/>
          <a:p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</a:rPr>
              <a:t>Статистика согласования </a:t>
            </a:r>
            <a:b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</a:rPr>
              <a:t>Департаментом  надзора и контроля в сфере образования</a:t>
            </a:r>
            <a:b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1800" dirty="0" smtClean="0">
                <a:solidFill>
                  <a:schemeClr val="tx2">
                    <a:lumMod val="50000"/>
                  </a:schemeClr>
                </a:solidFill>
              </a:rPr>
              <a:t>муниципальных контрольных работ (МКР)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32A5B797-F41F-46CE-B715-9A67A6C7CD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755237"/>
              </p:ext>
            </p:extLst>
          </p:nvPr>
        </p:nvGraphicFramePr>
        <p:xfrm>
          <a:off x="611188" y="1203325"/>
          <a:ext cx="8496299" cy="3537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037">
                  <a:extLst>
                    <a:ext uri="{9D8B030D-6E8A-4147-A177-3AD203B41FA5}">
                      <a16:colId xmlns:a16="http://schemas.microsoft.com/office/drawing/2014/main" val="398702007"/>
                    </a:ext>
                  </a:extLst>
                </a:gridCol>
                <a:gridCol w="812740">
                  <a:extLst>
                    <a:ext uri="{9D8B030D-6E8A-4147-A177-3AD203B41FA5}">
                      <a16:colId xmlns:a16="http://schemas.microsoft.com/office/drawing/2014/main" val="1013721798"/>
                    </a:ext>
                  </a:extLst>
                </a:gridCol>
                <a:gridCol w="2216564">
                  <a:extLst>
                    <a:ext uri="{9D8B030D-6E8A-4147-A177-3AD203B41FA5}">
                      <a16:colId xmlns:a16="http://schemas.microsoft.com/office/drawing/2014/main" val="3400195647"/>
                    </a:ext>
                  </a:extLst>
                </a:gridCol>
                <a:gridCol w="1372800">
                  <a:extLst>
                    <a:ext uri="{9D8B030D-6E8A-4147-A177-3AD203B41FA5}">
                      <a16:colId xmlns:a16="http://schemas.microsoft.com/office/drawing/2014/main" val="3834142683"/>
                    </a:ext>
                  </a:extLst>
                </a:gridCol>
                <a:gridCol w="1571043">
                  <a:extLst>
                    <a:ext uri="{9D8B030D-6E8A-4147-A177-3AD203B41FA5}">
                      <a16:colId xmlns:a16="http://schemas.microsoft.com/office/drawing/2014/main" val="4091497"/>
                    </a:ext>
                  </a:extLst>
                </a:gridCol>
                <a:gridCol w="1416115">
                  <a:extLst>
                    <a:ext uri="{9D8B030D-6E8A-4147-A177-3AD203B41FA5}">
                      <a16:colId xmlns:a16="http://schemas.microsoft.com/office/drawing/2014/main" val="2868457816"/>
                    </a:ext>
                  </a:extLst>
                </a:gridCol>
              </a:tblGrid>
              <a:tr h="11581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 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Районы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поступило на 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ние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МКР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Согласовано</a:t>
                      </a:r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 </a:t>
                      </a: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рекомендовано </a:t>
                      </a:r>
                      <a:r>
                        <a:rPr lang="ru-R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МКР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6296578"/>
                  </a:ext>
                </a:extLst>
              </a:tr>
              <a:tr h="1508503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2021/2022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Мензелинский</a:t>
                      </a:r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письма)</a:t>
                      </a:r>
                    </a:p>
                    <a:p>
                      <a:pPr algn="l"/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Лаишевский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Лениногорский</a:t>
                      </a:r>
                    </a:p>
                    <a:p>
                      <a:pPr algn="l"/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Азнакаевский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Рыбно-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Слободский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Сабинский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(33%)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(67%)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25514"/>
                  </a:ext>
                </a:extLst>
              </a:tr>
              <a:tr h="870290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/2023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Тетюшский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Рыбно-</a:t>
                      </a:r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Слободский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40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Апастовский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(0%)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47(100%)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231738"/>
                  </a:ext>
                </a:extLst>
              </a:tr>
            </a:tbl>
          </a:graphicData>
        </a:graphic>
      </p:graphicFrame>
      <p:sp>
        <p:nvSpPr>
          <p:cNvPr id="310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675ED56-D7D3-4EEF-A275-C72FC9790A4A}" type="slidenum">
              <a:rPr lang="ru-RU" altLang="ru-RU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1200" smtClean="0">
              <a:solidFill>
                <a:srgbClr val="89898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204" y="0"/>
            <a:ext cx="1786283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5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sp>
        <p:nvSpPr>
          <p:cNvPr id="7" name="AutoShape 4" descr="blob:https://web.whatsapp.com/41b46ce1-c63d-408a-af8e-86529ed0766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7940"/>
            <a:ext cx="3641317" cy="42497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6016" y="1206065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Было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56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отчетных форм;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Стало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37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отчетных форм;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19 отчетных форм сократили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(не объединяли)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! Снижение дополнительных запросов.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044440" y="124639"/>
            <a:ext cx="2479888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4761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YS Text"/>
              </a:rPr>
              <a:t/>
            </a:r>
            <a:b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YS Text"/>
              </a:rPr>
            </a:br>
            <a:r>
              <a:rPr kumimoji="0" lang="ru-RU" altLang="ru-RU" sz="19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YS Text"/>
              </a:rPr>
              <a:t>БАРС.Web</a:t>
            </a:r>
            <a:r>
              <a:rPr kumimoji="0" lang="ru-RU" altLang="ru-RU" sz="19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YS Text"/>
              </a:rPr>
              <a:t>-Своды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733" y="0"/>
            <a:ext cx="1786283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5007" y="0"/>
            <a:ext cx="2133600" cy="273844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354745"/>
              </p:ext>
            </p:extLst>
          </p:nvPr>
        </p:nvGraphicFramePr>
        <p:xfrm>
          <a:off x="509219" y="954331"/>
          <a:ext cx="8527277" cy="1966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3191">
                  <a:extLst>
                    <a:ext uri="{9D8B030D-6E8A-4147-A177-3AD203B41FA5}">
                      <a16:colId xmlns:a16="http://schemas.microsoft.com/office/drawing/2014/main" val="3147878702"/>
                    </a:ext>
                  </a:extLst>
                </a:gridCol>
                <a:gridCol w="695184">
                  <a:extLst>
                    <a:ext uri="{9D8B030D-6E8A-4147-A177-3AD203B41FA5}">
                      <a16:colId xmlns:a16="http://schemas.microsoft.com/office/drawing/2014/main" val="2388965364"/>
                    </a:ext>
                  </a:extLst>
                </a:gridCol>
                <a:gridCol w="551696">
                  <a:extLst>
                    <a:ext uri="{9D8B030D-6E8A-4147-A177-3AD203B41FA5}">
                      <a16:colId xmlns:a16="http://schemas.microsoft.com/office/drawing/2014/main" val="3285186328"/>
                    </a:ext>
                  </a:extLst>
                </a:gridCol>
                <a:gridCol w="724467">
                  <a:extLst>
                    <a:ext uri="{9D8B030D-6E8A-4147-A177-3AD203B41FA5}">
                      <a16:colId xmlns:a16="http://schemas.microsoft.com/office/drawing/2014/main" val="1977392611"/>
                    </a:ext>
                  </a:extLst>
                </a:gridCol>
                <a:gridCol w="688155">
                  <a:extLst>
                    <a:ext uri="{9D8B030D-6E8A-4147-A177-3AD203B41FA5}">
                      <a16:colId xmlns:a16="http://schemas.microsoft.com/office/drawing/2014/main" val="3647294478"/>
                    </a:ext>
                  </a:extLst>
                </a:gridCol>
                <a:gridCol w="726810">
                  <a:extLst>
                    <a:ext uri="{9D8B030D-6E8A-4147-A177-3AD203B41FA5}">
                      <a16:colId xmlns:a16="http://schemas.microsoft.com/office/drawing/2014/main" val="3814864112"/>
                    </a:ext>
                  </a:extLst>
                </a:gridCol>
                <a:gridCol w="626076">
                  <a:extLst>
                    <a:ext uri="{9D8B030D-6E8A-4147-A177-3AD203B41FA5}">
                      <a16:colId xmlns:a16="http://schemas.microsoft.com/office/drawing/2014/main" val="3206274601"/>
                    </a:ext>
                  </a:extLst>
                </a:gridCol>
                <a:gridCol w="685228">
                  <a:extLst>
                    <a:ext uri="{9D8B030D-6E8A-4147-A177-3AD203B41FA5}">
                      <a16:colId xmlns:a16="http://schemas.microsoft.com/office/drawing/2014/main" val="1050280829"/>
                    </a:ext>
                  </a:extLst>
                </a:gridCol>
                <a:gridCol w="603235">
                  <a:extLst>
                    <a:ext uri="{9D8B030D-6E8A-4147-A177-3AD203B41FA5}">
                      <a16:colId xmlns:a16="http://schemas.microsoft.com/office/drawing/2014/main" val="1859748373"/>
                    </a:ext>
                  </a:extLst>
                </a:gridCol>
                <a:gridCol w="638374">
                  <a:extLst>
                    <a:ext uri="{9D8B030D-6E8A-4147-A177-3AD203B41FA5}">
                      <a16:colId xmlns:a16="http://schemas.microsoft.com/office/drawing/2014/main" val="2608191173"/>
                    </a:ext>
                  </a:extLst>
                </a:gridCol>
                <a:gridCol w="637203">
                  <a:extLst>
                    <a:ext uri="{9D8B030D-6E8A-4147-A177-3AD203B41FA5}">
                      <a16:colId xmlns:a16="http://schemas.microsoft.com/office/drawing/2014/main" val="3319780659"/>
                    </a:ext>
                  </a:extLst>
                </a:gridCol>
                <a:gridCol w="657701">
                  <a:extLst>
                    <a:ext uri="{9D8B030D-6E8A-4147-A177-3AD203B41FA5}">
                      <a16:colId xmlns:a16="http://schemas.microsoft.com/office/drawing/2014/main" val="1935912848"/>
                    </a:ext>
                  </a:extLst>
                </a:gridCol>
                <a:gridCol w="679957">
                  <a:extLst>
                    <a:ext uri="{9D8B030D-6E8A-4147-A177-3AD203B41FA5}">
                      <a16:colId xmlns:a16="http://schemas.microsoft.com/office/drawing/2014/main" val="368148354"/>
                    </a:ext>
                  </a:extLst>
                </a:gridCol>
              </a:tblGrid>
              <a:tr h="9693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Сентябрь 2022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Октябрь 2022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Ноябрь 2022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Декабрь 2022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Январь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Февраль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Март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Апрель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Май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Июнь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Июль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Август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</a:rPr>
                        <a:t>Сентябрь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extLst>
                  <a:ext uri="{0D108BD9-81ED-4DB2-BD59-A6C34878D82A}">
                    <a16:rowId xmlns:a16="http://schemas.microsoft.com/office/drawing/2014/main" val="3805861433"/>
                  </a:ext>
                </a:extLst>
              </a:tr>
              <a:tr h="9971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230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193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137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69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02" marR="59902" marT="0" marB="0" anchor="ctr"/>
                </a:tc>
                <a:extLst>
                  <a:ext uri="{0D108BD9-81ED-4DB2-BD59-A6C34878D82A}">
                    <a16:rowId xmlns:a16="http://schemas.microsoft.com/office/drawing/2014/main" val="3709498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9552" y="154000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Сокращение исходящих писем в адрес отделов/управлений образования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668400" y="3051174"/>
            <a:ext cx="8208912" cy="23531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2917159"/>
            <a:ext cx="1244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 2.2 раза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717" y="24998"/>
            <a:ext cx="1786283" cy="438950"/>
          </a:xfrm>
          <a:prstGeom prst="rect">
            <a:avLst/>
          </a:prstGeom>
        </p:spPr>
      </p:pic>
      <p:pic>
        <p:nvPicPr>
          <p:cNvPr id="2050" name="Picture 2" descr="Министерство образования и науки Республики Татарста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59846"/>
            <a:ext cx="2184177" cy="122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nktt.ru/sites/default/files/images/sponsors/educati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6491"/>
            <a:ext cx="2400201" cy="98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371950"/>
            <a:ext cx="2088232" cy="5847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66562" y="3848579"/>
            <a:ext cx="2349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2022 г. – 227</a:t>
            </a:r>
          </a:p>
          <a:p>
            <a:r>
              <a:rPr lang="ru-RU" dirty="0" smtClean="0"/>
              <a:t>2023 г. (9 мес.) - 206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705428" y="3729936"/>
            <a:ext cx="21348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705429" y="4664302"/>
            <a:ext cx="21348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3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0563"/>
            <a:ext cx="8075240" cy="71418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Входящие письма ШКОЛ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471937"/>
              </p:ext>
            </p:extLst>
          </p:nvPr>
        </p:nvGraphicFramePr>
        <p:xfrm>
          <a:off x="539552" y="724729"/>
          <a:ext cx="6690926" cy="4147261"/>
        </p:xfrm>
        <a:graphic>
          <a:graphicData uri="http://schemas.openxmlformats.org/drawingml/2006/table">
            <a:tbl>
              <a:tblPr/>
              <a:tblGrid>
                <a:gridCol w="352154">
                  <a:extLst>
                    <a:ext uri="{9D8B030D-6E8A-4147-A177-3AD203B41FA5}">
                      <a16:colId xmlns:a16="http://schemas.microsoft.com/office/drawing/2014/main" val="1647812929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3387898323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1500116168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1578483919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1061852515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491145480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2082634025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3576614350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601317325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2959756640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3114773248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693505142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1141081325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296343685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3074663484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2769544678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1641239659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1635416874"/>
                    </a:ext>
                  </a:extLst>
                </a:gridCol>
                <a:gridCol w="352154">
                  <a:extLst>
                    <a:ext uri="{9D8B030D-6E8A-4147-A177-3AD203B41FA5}">
                      <a16:colId xmlns:a16="http://schemas.microsoft.com/office/drawing/2014/main" val="12327820"/>
                    </a:ext>
                  </a:extLst>
                </a:gridCol>
              </a:tblGrid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Балтасинский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- 199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505113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378627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9888747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894340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Атнинскй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179 - 169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Кукморский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227 - 121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12267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543004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173001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250887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Высокогорский</a:t>
                      </a: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598 - 728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Авиастроит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.-</a:t>
                      </a: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Ново-Савин.</a:t>
                      </a: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753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- 616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Кировский</a:t>
                      </a: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Московский</a:t>
                      </a: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658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- 628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Арский</a:t>
                      </a: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107 - 121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Сабинский</a:t>
                      </a: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- 67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Агрызский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225 - 182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18797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171077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6997143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104229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Зеленодольский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485 - 299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Вахитовский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-Приволжский</a:t>
                      </a: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123 - 105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Советский</a:t>
                      </a: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255 - 90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Пестречинский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422 -513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Тюлячинский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577 - 378</a:t>
                      </a:r>
                    </a:p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Елабужский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225 - 241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Менделеевский</a:t>
                      </a: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127 - 107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Мензелинский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189 - 164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Актанышский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- 298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291655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650097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120432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973679"/>
                  </a:ext>
                </a:extLst>
              </a:tr>
              <a:tr h="113678"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Кайбицкий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274 - 251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Верхнеуслонский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263 - 173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Лаишевский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170 - 188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Рыбно-</a:t>
                      </a:r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Слободский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344 - 337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Мамадышский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124 - 117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Нижнекамский</a:t>
                      </a: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1014 - 838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Тукаевский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723 - 535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Набережные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Челны</a:t>
                      </a: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805 - 810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343537"/>
                  </a:ext>
                </a:extLst>
              </a:tr>
              <a:tr h="11367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732166"/>
                  </a:ext>
                </a:extLst>
              </a:tr>
              <a:tr h="11367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9975456"/>
                  </a:ext>
                </a:extLst>
              </a:tr>
              <a:tr h="11367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674367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Апастовский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390 - 214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Камско-</a:t>
                      </a:r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Устьинский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176 - 163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Алексеевский</a:t>
                      </a: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466 - 548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Чистопольский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154 - 149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Новошешминск.</a:t>
                      </a: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252 - 243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Заинский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490 - 391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Сармановский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98 - 157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Муслюмовский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- 135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163588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9892057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9258084"/>
                  </a:ext>
                </a:extLst>
              </a:tr>
              <a:tr h="168531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815177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Буинский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312 - 338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Спасский</a:t>
                      </a: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- 159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Алькеевский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185 - 216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Аксубаевский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  <a:r>
                        <a:rPr lang="ru-RU" sz="7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- 146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Черемшанский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561 - 639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Альметьевский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273 - 173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Азнакаевский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191 - 192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32275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91619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2445373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403000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Дрожжановский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316 - 266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Тетюшский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287 - 303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Нурлатский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782 - 324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Лениногорский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422 - 357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Бугульминский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419 - 536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Ютазинский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211 - 233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760333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17823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2403009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08145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Бавлинский</a:t>
                      </a:r>
                      <a:endParaRPr lang="ru-RU" sz="7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527 - 731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180099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471832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301555"/>
                  </a:ext>
                </a:extLst>
              </a:tr>
              <a:tr h="113678"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97" marR="5697" marT="56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49569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72330" y="4546005"/>
            <a:ext cx="165652" cy="14046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2329" y="4759380"/>
            <a:ext cx="169419" cy="163940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230478" y="3976485"/>
            <a:ext cx="2454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значение ˂ 1,0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2131" y="4482380"/>
            <a:ext cx="2348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значение &gt; 1,0 &lt; 1,4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77308" y="4702478"/>
            <a:ext cx="2382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значение &gt; 1,4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2329" y="4295823"/>
            <a:ext cx="144000" cy="144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252130" y="4238229"/>
            <a:ext cx="2432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значение =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72330" y="4070597"/>
            <a:ext cx="143999" cy="1173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478" y="-11932"/>
            <a:ext cx="1786283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2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6899</TotalTime>
  <Words>1832</Words>
  <Application>Microsoft Office PowerPoint</Application>
  <PresentationFormat>Экран (16:9)</PresentationFormat>
  <Paragraphs>408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YS Text</vt:lpstr>
      <vt:lpstr>2_Тема Office</vt:lpstr>
      <vt:lpstr>Бюрократическая нагрузка педагога (региональный опыт) 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Статистика согласования  Департаментом  надзора и контроля в сфере образования муниципальных контрольных работ (МКР)</vt:lpstr>
      <vt:lpstr>Презентация PowerPoint</vt:lpstr>
      <vt:lpstr>Презентация PowerPoint</vt:lpstr>
      <vt:lpstr>Входящие письма ШКОЛ </vt:lpstr>
      <vt:lpstr>Результаты опроса</vt:lpstr>
      <vt:lpstr>Можете ли Вы сказать, что в 2023 году Ваша документационная нагрузка снизилась? Рейтинг районов.</vt:lpstr>
      <vt:lpstr>Некоторые причины высокой Б.Н.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Ковалева Валерия Юрьевна</dc:creator>
  <cp:lastModifiedBy>Пользователь Windows</cp:lastModifiedBy>
  <cp:revision>1002</cp:revision>
  <cp:lastPrinted>2023-09-14T08:46:10Z</cp:lastPrinted>
  <dcterms:created xsi:type="dcterms:W3CDTF">2015-10-13T08:15:21Z</dcterms:created>
  <dcterms:modified xsi:type="dcterms:W3CDTF">2023-11-14T12:11:40Z</dcterms:modified>
</cp:coreProperties>
</file>