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74" r:id="rId3"/>
    <p:sldId id="272" r:id="rId4"/>
    <p:sldId id="273" r:id="rId5"/>
    <p:sldId id="275" r:id="rId6"/>
    <p:sldId id="280" r:id="rId7"/>
    <p:sldId id="277" r:id="rId8"/>
    <p:sldId id="282" r:id="rId9"/>
    <p:sldId id="281" r:id="rId10"/>
    <p:sldId id="279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EBFF3D-9338-4C23-A4B8-5A95E987651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9E93AA2-707D-4E67-83E1-92A32872C090}">
      <dgm:prSet phldrT="[Текст]" custT="1"/>
      <dgm:spPr/>
      <dgm:t>
        <a:bodyPr/>
        <a:lstStyle/>
        <a:p>
          <a:r>
            <a:rPr lang="ru-RU" sz="1600" dirty="0" smtClean="0"/>
            <a:t>при переоформлении лицензии в связи с намерением лицензиата осуществлять образовательную деятельность по адресу места ее осуществления, не указанному в лицензии</a:t>
          </a:r>
          <a:endParaRPr lang="ru-RU" sz="1600" dirty="0"/>
        </a:p>
      </dgm:t>
    </dgm:pt>
    <dgm:pt modelId="{A25FDD2B-2D6A-4444-8491-B45EC4B82688}" type="parTrans" cxnId="{D89722DA-87B9-4FA0-AD88-32FED97BB79B}">
      <dgm:prSet/>
      <dgm:spPr/>
      <dgm:t>
        <a:bodyPr/>
        <a:lstStyle/>
        <a:p>
          <a:endParaRPr lang="ru-RU"/>
        </a:p>
      </dgm:t>
    </dgm:pt>
    <dgm:pt modelId="{A2B47500-3DF1-4A27-90E6-5734DDA2A82F}" type="sibTrans" cxnId="{D89722DA-87B9-4FA0-AD88-32FED97BB79B}">
      <dgm:prSet/>
      <dgm:spPr/>
      <dgm:t>
        <a:bodyPr/>
        <a:lstStyle/>
        <a:p>
          <a:endParaRPr lang="ru-RU"/>
        </a:p>
      </dgm:t>
    </dgm:pt>
    <dgm:pt modelId="{FB613258-D7E1-46F8-A9F0-495933FBFC30}">
      <dgm:prSet phldrT="[Текст]" custT="1"/>
      <dgm:spPr/>
      <dgm:t>
        <a:bodyPr/>
        <a:lstStyle/>
        <a:p>
          <a:r>
            <a:rPr lang="ru-RU" sz="1600" dirty="0" smtClean="0"/>
            <a:t>при переоформлении лицензии в связи с намерением лицензиата осуществлять образовательную деятельность в филиале, не указанном в лицензии</a:t>
          </a:r>
          <a:endParaRPr lang="ru-RU" sz="1600" dirty="0"/>
        </a:p>
      </dgm:t>
    </dgm:pt>
    <dgm:pt modelId="{8A605975-ABD4-4904-A061-F699A421B04D}" type="parTrans" cxnId="{D7B16F0F-B7E7-49CB-A148-936F2566DEBF}">
      <dgm:prSet/>
      <dgm:spPr/>
      <dgm:t>
        <a:bodyPr/>
        <a:lstStyle/>
        <a:p>
          <a:endParaRPr lang="ru-RU"/>
        </a:p>
      </dgm:t>
    </dgm:pt>
    <dgm:pt modelId="{44E4260E-B9AA-4C9F-80F2-92A421303D46}" type="sibTrans" cxnId="{D7B16F0F-B7E7-49CB-A148-936F2566DEBF}">
      <dgm:prSet/>
      <dgm:spPr/>
      <dgm:t>
        <a:bodyPr/>
        <a:lstStyle/>
        <a:p>
          <a:endParaRPr lang="ru-RU"/>
        </a:p>
      </dgm:t>
    </dgm:pt>
    <dgm:pt modelId="{F168F05C-9287-4DFC-AB56-5AC55E6F4095}">
      <dgm:prSet phldrT="[Текст]" custT="1"/>
      <dgm:spPr/>
      <dgm:t>
        <a:bodyPr/>
        <a:lstStyle/>
        <a:p>
          <a:r>
            <a:rPr lang="ru-RU" sz="1600" dirty="0" smtClean="0"/>
            <a:t>при переоформлении лицензии в связи с намерением лицензиата оказывать образовательные услуги по реализации новых образовательных программ, не указанных в лицензии</a:t>
          </a:r>
          <a:endParaRPr lang="ru-RU" sz="1600" dirty="0"/>
        </a:p>
      </dgm:t>
    </dgm:pt>
    <dgm:pt modelId="{9181FAF8-BBFE-4106-8FC4-356C369BDA14}" type="parTrans" cxnId="{6FC7F93F-DCEF-423D-9C08-017A43C17960}">
      <dgm:prSet/>
      <dgm:spPr/>
      <dgm:t>
        <a:bodyPr/>
        <a:lstStyle/>
        <a:p>
          <a:endParaRPr lang="ru-RU"/>
        </a:p>
      </dgm:t>
    </dgm:pt>
    <dgm:pt modelId="{3EA967F5-79C6-422B-909B-D009F6C6CBF4}" type="sibTrans" cxnId="{6FC7F93F-DCEF-423D-9C08-017A43C17960}">
      <dgm:prSet/>
      <dgm:spPr/>
      <dgm:t>
        <a:bodyPr/>
        <a:lstStyle/>
        <a:p>
          <a:endParaRPr lang="ru-RU"/>
        </a:p>
      </dgm:t>
    </dgm:pt>
    <dgm:pt modelId="{F9A6871B-C012-4C66-AA7B-39CAC60EA84F}" type="pres">
      <dgm:prSet presAssocID="{2BEBFF3D-9338-4C23-A4B8-5A95E987651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6B7EF57-9790-4B66-B86C-B64AA652534E}" type="pres">
      <dgm:prSet presAssocID="{09E93AA2-707D-4E67-83E1-92A32872C090}" presName="parentLin" presStyleCnt="0"/>
      <dgm:spPr/>
    </dgm:pt>
    <dgm:pt modelId="{5FAF85DA-C16E-4A70-8182-79E4BD1749D9}" type="pres">
      <dgm:prSet presAssocID="{09E93AA2-707D-4E67-83E1-92A32872C09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72249A7-817A-42FE-B742-DC01897372DE}" type="pres">
      <dgm:prSet presAssocID="{09E93AA2-707D-4E67-83E1-92A32872C09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B613D8-42C2-47E7-8F32-FA7712D97D6E}" type="pres">
      <dgm:prSet presAssocID="{09E93AA2-707D-4E67-83E1-92A32872C090}" presName="negativeSpace" presStyleCnt="0"/>
      <dgm:spPr/>
    </dgm:pt>
    <dgm:pt modelId="{67ABFA7A-EEF1-4B2A-B344-9CFC243DA5FA}" type="pres">
      <dgm:prSet presAssocID="{09E93AA2-707D-4E67-83E1-92A32872C090}" presName="childText" presStyleLbl="conFgAcc1" presStyleIdx="0" presStyleCnt="3">
        <dgm:presLayoutVars>
          <dgm:bulletEnabled val="1"/>
        </dgm:presLayoutVars>
      </dgm:prSet>
      <dgm:spPr/>
    </dgm:pt>
    <dgm:pt modelId="{A29845D9-0614-4231-8B6A-ABBC744514FF}" type="pres">
      <dgm:prSet presAssocID="{A2B47500-3DF1-4A27-90E6-5734DDA2A82F}" presName="spaceBetweenRectangles" presStyleCnt="0"/>
      <dgm:spPr/>
    </dgm:pt>
    <dgm:pt modelId="{A89C7B68-1D13-4C19-9874-8E8E8A07502F}" type="pres">
      <dgm:prSet presAssocID="{FB613258-D7E1-46F8-A9F0-495933FBFC30}" presName="parentLin" presStyleCnt="0"/>
      <dgm:spPr/>
    </dgm:pt>
    <dgm:pt modelId="{AC461237-20D1-4CDB-9DB1-0EDD2AACD776}" type="pres">
      <dgm:prSet presAssocID="{FB613258-D7E1-46F8-A9F0-495933FBFC3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9432B90A-B015-4409-AA30-8A89CA69CA43}" type="pres">
      <dgm:prSet presAssocID="{FB613258-D7E1-46F8-A9F0-495933FBFC3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2E6B24-0780-4AA5-AD92-F8F04E1FB9B9}" type="pres">
      <dgm:prSet presAssocID="{FB613258-D7E1-46F8-A9F0-495933FBFC30}" presName="negativeSpace" presStyleCnt="0"/>
      <dgm:spPr/>
    </dgm:pt>
    <dgm:pt modelId="{B7A7EC34-49C9-44B5-B6F6-0CE95A945563}" type="pres">
      <dgm:prSet presAssocID="{FB613258-D7E1-46F8-A9F0-495933FBFC30}" presName="childText" presStyleLbl="conFgAcc1" presStyleIdx="1" presStyleCnt="3">
        <dgm:presLayoutVars>
          <dgm:bulletEnabled val="1"/>
        </dgm:presLayoutVars>
      </dgm:prSet>
      <dgm:spPr/>
    </dgm:pt>
    <dgm:pt modelId="{C7DCE7F1-4EEA-4E3D-8383-C6630B63AB6C}" type="pres">
      <dgm:prSet presAssocID="{44E4260E-B9AA-4C9F-80F2-92A421303D46}" presName="spaceBetweenRectangles" presStyleCnt="0"/>
      <dgm:spPr/>
    </dgm:pt>
    <dgm:pt modelId="{BF4D3037-CB43-44E3-82EE-435FB6C443B3}" type="pres">
      <dgm:prSet presAssocID="{F168F05C-9287-4DFC-AB56-5AC55E6F4095}" presName="parentLin" presStyleCnt="0"/>
      <dgm:spPr/>
    </dgm:pt>
    <dgm:pt modelId="{B18EA5DA-D778-4968-80BF-3C0ED8B88071}" type="pres">
      <dgm:prSet presAssocID="{F168F05C-9287-4DFC-AB56-5AC55E6F4095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42654E4B-D3EF-4E5F-8061-2708A00A8CD3}" type="pres">
      <dgm:prSet presAssocID="{F168F05C-9287-4DFC-AB56-5AC55E6F409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26D0B0-5774-4C90-8CA8-995FAC1C0324}" type="pres">
      <dgm:prSet presAssocID="{F168F05C-9287-4DFC-AB56-5AC55E6F4095}" presName="negativeSpace" presStyleCnt="0"/>
      <dgm:spPr/>
    </dgm:pt>
    <dgm:pt modelId="{A7F9CE72-BE45-49FE-9C06-99E5DF8F0555}" type="pres">
      <dgm:prSet presAssocID="{F168F05C-9287-4DFC-AB56-5AC55E6F409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EDF82DE-D74E-4309-AE73-12A84C9405C4}" type="presOf" srcId="{09E93AA2-707D-4E67-83E1-92A32872C090}" destId="{872249A7-817A-42FE-B742-DC01897372DE}" srcOrd="1" destOrd="0" presId="urn:microsoft.com/office/officeart/2005/8/layout/list1"/>
    <dgm:cxn modelId="{7095AD57-52BC-4269-A200-36D53BF66F88}" type="presOf" srcId="{FB613258-D7E1-46F8-A9F0-495933FBFC30}" destId="{AC461237-20D1-4CDB-9DB1-0EDD2AACD776}" srcOrd="0" destOrd="0" presId="urn:microsoft.com/office/officeart/2005/8/layout/list1"/>
    <dgm:cxn modelId="{6FC7F93F-DCEF-423D-9C08-017A43C17960}" srcId="{2BEBFF3D-9338-4C23-A4B8-5A95E9876512}" destId="{F168F05C-9287-4DFC-AB56-5AC55E6F4095}" srcOrd="2" destOrd="0" parTransId="{9181FAF8-BBFE-4106-8FC4-356C369BDA14}" sibTransId="{3EA967F5-79C6-422B-909B-D009F6C6CBF4}"/>
    <dgm:cxn modelId="{30695120-D2C1-42ED-9645-E9550F9F8E0B}" type="presOf" srcId="{FB613258-D7E1-46F8-A9F0-495933FBFC30}" destId="{9432B90A-B015-4409-AA30-8A89CA69CA43}" srcOrd="1" destOrd="0" presId="urn:microsoft.com/office/officeart/2005/8/layout/list1"/>
    <dgm:cxn modelId="{D89722DA-87B9-4FA0-AD88-32FED97BB79B}" srcId="{2BEBFF3D-9338-4C23-A4B8-5A95E9876512}" destId="{09E93AA2-707D-4E67-83E1-92A32872C090}" srcOrd="0" destOrd="0" parTransId="{A25FDD2B-2D6A-4444-8491-B45EC4B82688}" sibTransId="{A2B47500-3DF1-4A27-90E6-5734DDA2A82F}"/>
    <dgm:cxn modelId="{49D38658-715A-4A74-A6C6-C5BA49887CAE}" type="presOf" srcId="{09E93AA2-707D-4E67-83E1-92A32872C090}" destId="{5FAF85DA-C16E-4A70-8182-79E4BD1749D9}" srcOrd="0" destOrd="0" presId="urn:microsoft.com/office/officeart/2005/8/layout/list1"/>
    <dgm:cxn modelId="{D7B16F0F-B7E7-49CB-A148-936F2566DEBF}" srcId="{2BEBFF3D-9338-4C23-A4B8-5A95E9876512}" destId="{FB613258-D7E1-46F8-A9F0-495933FBFC30}" srcOrd="1" destOrd="0" parTransId="{8A605975-ABD4-4904-A061-F699A421B04D}" sibTransId="{44E4260E-B9AA-4C9F-80F2-92A421303D46}"/>
    <dgm:cxn modelId="{7B1B448A-4F69-4BAF-AAC4-AE2E75DA0645}" type="presOf" srcId="{F168F05C-9287-4DFC-AB56-5AC55E6F4095}" destId="{B18EA5DA-D778-4968-80BF-3C0ED8B88071}" srcOrd="0" destOrd="0" presId="urn:microsoft.com/office/officeart/2005/8/layout/list1"/>
    <dgm:cxn modelId="{0B12A354-981D-40B6-8C62-DD81A12C8944}" type="presOf" srcId="{F168F05C-9287-4DFC-AB56-5AC55E6F4095}" destId="{42654E4B-D3EF-4E5F-8061-2708A00A8CD3}" srcOrd="1" destOrd="0" presId="urn:microsoft.com/office/officeart/2005/8/layout/list1"/>
    <dgm:cxn modelId="{154E2E11-1E1C-4B04-9D66-EDA5B8870F86}" type="presOf" srcId="{2BEBFF3D-9338-4C23-A4B8-5A95E9876512}" destId="{F9A6871B-C012-4C66-AA7B-39CAC60EA84F}" srcOrd="0" destOrd="0" presId="urn:microsoft.com/office/officeart/2005/8/layout/list1"/>
    <dgm:cxn modelId="{A0A2E176-7B4B-4B20-B133-EA777FCC5939}" type="presParOf" srcId="{F9A6871B-C012-4C66-AA7B-39CAC60EA84F}" destId="{96B7EF57-9790-4B66-B86C-B64AA652534E}" srcOrd="0" destOrd="0" presId="urn:microsoft.com/office/officeart/2005/8/layout/list1"/>
    <dgm:cxn modelId="{B7374546-9B40-4766-9F22-596CE614B615}" type="presParOf" srcId="{96B7EF57-9790-4B66-B86C-B64AA652534E}" destId="{5FAF85DA-C16E-4A70-8182-79E4BD1749D9}" srcOrd="0" destOrd="0" presId="urn:microsoft.com/office/officeart/2005/8/layout/list1"/>
    <dgm:cxn modelId="{F9541A8C-19ED-441C-B02E-8827C4B7FB7F}" type="presParOf" srcId="{96B7EF57-9790-4B66-B86C-B64AA652534E}" destId="{872249A7-817A-42FE-B742-DC01897372DE}" srcOrd="1" destOrd="0" presId="urn:microsoft.com/office/officeart/2005/8/layout/list1"/>
    <dgm:cxn modelId="{4C8BED96-7C6A-4EEB-A592-B311E1D11E2E}" type="presParOf" srcId="{F9A6871B-C012-4C66-AA7B-39CAC60EA84F}" destId="{F4B613D8-42C2-47E7-8F32-FA7712D97D6E}" srcOrd="1" destOrd="0" presId="urn:microsoft.com/office/officeart/2005/8/layout/list1"/>
    <dgm:cxn modelId="{2859BCB3-FCB8-4600-9359-42C93B26E02D}" type="presParOf" srcId="{F9A6871B-C012-4C66-AA7B-39CAC60EA84F}" destId="{67ABFA7A-EEF1-4B2A-B344-9CFC243DA5FA}" srcOrd="2" destOrd="0" presId="urn:microsoft.com/office/officeart/2005/8/layout/list1"/>
    <dgm:cxn modelId="{3955D9A0-FFB2-4CB7-B719-F1BAD4428FA8}" type="presParOf" srcId="{F9A6871B-C012-4C66-AA7B-39CAC60EA84F}" destId="{A29845D9-0614-4231-8B6A-ABBC744514FF}" srcOrd="3" destOrd="0" presId="urn:microsoft.com/office/officeart/2005/8/layout/list1"/>
    <dgm:cxn modelId="{3066E510-3795-46E0-A2A9-C3872B5CAA35}" type="presParOf" srcId="{F9A6871B-C012-4C66-AA7B-39CAC60EA84F}" destId="{A89C7B68-1D13-4C19-9874-8E8E8A07502F}" srcOrd="4" destOrd="0" presId="urn:microsoft.com/office/officeart/2005/8/layout/list1"/>
    <dgm:cxn modelId="{8D56EF16-ED02-4006-A094-25C33C1FBDE7}" type="presParOf" srcId="{A89C7B68-1D13-4C19-9874-8E8E8A07502F}" destId="{AC461237-20D1-4CDB-9DB1-0EDD2AACD776}" srcOrd="0" destOrd="0" presId="urn:microsoft.com/office/officeart/2005/8/layout/list1"/>
    <dgm:cxn modelId="{701485B9-A4B9-45E4-A843-AD9C8F05E98E}" type="presParOf" srcId="{A89C7B68-1D13-4C19-9874-8E8E8A07502F}" destId="{9432B90A-B015-4409-AA30-8A89CA69CA43}" srcOrd="1" destOrd="0" presId="urn:microsoft.com/office/officeart/2005/8/layout/list1"/>
    <dgm:cxn modelId="{1A7B2EF1-0019-40D9-84DD-51E2F497A59D}" type="presParOf" srcId="{F9A6871B-C012-4C66-AA7B-39CAC60EA84F}" destId="{B42E6B24-0780-4AA5-AD92-F8F04E1FB9B9}" srcOrd="5" destOrd="0" presId="urn:microsoft.com/office/officeart/2005/8/layout/list1"/>
    <dgm:cxn modelId="{E64831FE-CC66-4BF9-891C-2192A61B428E}" type="presParOf" srcId="{F9A6871B-C012-4C66-AA7B-39CAC60EA84F}" destId="{B7A7EC34-49C9-44B5-B6F6-0CE95A945563}" srcOrd="6" destOrd="0" presId="urn:microsoft.com/office/officeart/2005/8/layout/list1"/>
    <dgm:cxn modelId="{7F1872F0-685A-4A54-970E-B764A98F54BC}" type="presParOf" srcId="{F9A6871B-C012-4C66-AA7B-39CAC60EA84F}" destId="{C7DCE7F1-4EEA-4E3D-8383-C6630B63AB6C}" srcOrd="7" destOrd="0" presId="urn:microsoft.com/office/officeart/2005/8/layout/list1"/>
    <dgm:cxn modelId="{8C356A4C-995C-4E0C-84BB-EB6BC300F8FE}" type="presParOf" srcId="{F9A6871B-C012-4C66-AA7B-39CAC60EA84F}" destId="{BF4D3037-CB43-44E3-82EE-435FB6C443B3}" srcOrd="8" destOrd="0" presId="urn:microsoft.com/office/officeart/2005/8/layout/list1"/>
    <dgm:cxn modelId="{6AAFF822-E1A4-43B6-8F47-C610F3FE2621}" type="presParOf" srcId="{BF4D3037-CB43-44E3-82EE-435FB6C443B3}" destId="{B18EA5DA-D778-4968-80BF-3C0ED8B88071}" srcOrd="0" destOrd="0" presId="urn:microsoft.com/office/officeart/2005/8/layout/list1"/>
    <dgm:cxn modelId="{8AA27969-CAF8-4D03-8F2C-0573A4968853}" type="presParOf" srcId="{BF4D3037-CB43-44E3-82EE-435FB6C443B3}" destId="{42654E4B-D3EF-4E5F-8061-2708A00A8CD3}" srcOrd="1" destOrd="0" presId="urn:microsoft.com/office/officeart/2005/8/layout/list1"/>
    <dgm:cxn modelId="{6CC48A83-C61D-478A-8FAD-C480F3D366EA}" type="presParOf" srcId="{F9A6871B-C012-4C66-AA7B-39CAC60EA84F}" destId="{B926D0B0-5774-4C90-8CA8-995FAC1C0324}" srcOrd="9" destOrd="0" presId="urn:microsoft.com/office/officeart/2005/8/layout/list1"/>
    <dgm:cxn modelId="{B9CF21BA-D6DA-4065-9740-6225C98232B3}" type="presParOf" srcId="{F9A6871B-C012-4C66-AA7B-39CAC60EA84F}" destId="{A7F9CE72-BE45-49FE-9C06-99E5DF8F055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79CBFD-7CC3-4C3A-92FF-BC299E9DF465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2C9F6A24-1E75-4D55-A8BB-3E687494FCAB}">
      <dgm:prSet phldrT="[Текст]" custT="1"/>
      <dgm:spPr/>
      <dgm:t>
        <a:bodyPr/>
        <a:lstStyle/>
        <a:p>
          <a:r>
            <a:rPr lang="ru-RU" sz="1400" b="1" dirty="0" smtClean="0"/>
            <a:t>полный адрес объекта права</a:t>
          </a:r>
          <a:endParaRPr lang="ru-RU" sz="1400" dirty="0"/>
        </a:p>
      </dgm:t>
    </dgm:pt>
    <dgm:pt modelId="{A612F30A-DF2B-4A4B-82A8-466B3533A159}" type="parTrans" cxnId="{D47F3C38-329D-4BB0-95E0-AE1FEE5A42CC}">
      <dgm:prSet/>
      <dgm:spPr/>
      <dgm:t>
        <a:bodyPr/>
        <a:lstStyle/>
        <a:p>
          <a:endParaRPr lang="ru-RU"/>
        </a:p>
      </dgm:t>
    </dgm:pt>
    <dgm:pt modelId="{B4C2AFA8-2938-4655-968D-07ED977975B1}" type="sibTrans" cxnId="{D47F3C38-329D-4BB0-95E0-AE1FEE5A42CC}">
      <dgm:prSet/>
      <dgm:spPr/>
      <dgm:t>
        <a:bodyPr/>
        <a:lstStyle/>
        <a:p>
          <a:endParaRPr lang="ru-RU"/>
        </a:p>
      </dgm:t>
    </dgm:pt>
    <dgm:pt modelId="{DD43C393-9161-4107-B51C-50E5EF775041}">
      <dgm:prSet phldrT="[Текст]" custT="1"/>
      <dgm:spPr/>
      <dgm:t>
        <a:bodyPr/>
        <a:lstStyle/>
        <a:p>
          <a:r>
            <a:rPr lang="ru-RU" sz="1400" b="1" dirty="0" smtClean="0"/>
            <a:t>указание на документы, являющиеся основанием для передачи объекта права</a:t>
          </a:r>
          <a:endParaRPr lang="ru-RU" sz="1400" dirty="0"/>
        </a:p>
      </dgm:t>
    </dgm:pt>
    <dgm:pt modelId="{9B4BDCEF-9496-4286-AEBB-B510AB857D29}" type="parTrans" cxnId="{239FC985-1831-45EE-B120-C4476A35192D}">
      <dgm:prSet/>
      <dgm:spPr/>
      <dgm:t>
        <a:bodyPr/>
        <a:lstStyle/>
        <a:p>
          <a:endParaRPr lang="ru-RU"/>
        </a:p>
      </dgm:t>
    </dgm:pt>
    <dgm:pt modelId="{D3F2B7AD-451E-496F-A792-05A323C42EE5}" type="sibTrans" cxnId="{239FC985-1831-45EE-B120-C4476A35192D}">
      <dgm:prSet/>
      <dgm:spPr/>
      <dgm:t>
        <a:bodyPr/>
        <a:lstStyle/>
        <a:p>
          <a:endParaRPr lang="ru-RU"/>
        </a:p>
      </dgm:t>
    </dgm:pt>
    <dgm:pt modelId="{34131FA1-6251-4599-BEB4-EC77CB597E05}">
      <dgm:prSet phldrT="[Текст]" custT="1"/>
      <dgm:spPr/>
      <dgm:t>
        <a:bodyPr/>
        <a:lstStyle/>
        <a:p>
          <a:r>
            <a:rPr lang="ru-RU" sz="1400" b="1" dirty="0" smtClean="0"/>
            <a:t>характеристика передаваемого объекта права (кадастровый (условный номер), площадь, в том числе при передаче части имущества – номер помещения по экспликации, расположение по паспорту БТИ и др.)</a:t>
          </a:r>
          <a:r>
            <a:rPr lang="ru-RU" sz="1400" dirty="0" smtClean="0"/>
            <a:t>.</a:t>
          </a:r>
          <a:endParaRPr lang="ru-RU" sz="1400" dirty="0"/>
        </a:p>
      </dgm:t>
    </dgm:pt>
    <dgm:pt modelId="{9949099C-BED2-4EE0-A8BD-9C5E82415DCC}" type="parTrans" cxnId="{8D24F79E-3613-4EDE-AE39-91ECCEC78E17}">
      <dgm:prSet/>
      <dgm:spPr/>
      <dgm:t>
        <a:bodyPr/>
        <a:lstStyle/>
        <a:p>
          <a:endParaRPr lang="ru-RU"/>
        </a:p>
      </dgm:t>
    </dgm:pt>
    <dgm:pt modelId="{71BBD1B4-8FE8-4264-A93D-12A65EF7F25B}" type="sibTrans" cxnId="{8D24F79E-3613-4EDE-AE39-91ECCEC78E17}">
      <dgm:prSet/>
      <dgm:spPr/>
      <dgm:t>
        <a:bodyPr/>
        <a:lstStyle/>
        <a:p>
          <a:endParaRPr lang="ru-RU"/>
        </a:p>
      </dgm:t>
    </dgm:pt>
    <dgm:pt modelId="{250C9CC5-1863-4092-BAF1-11CDAEA5798D}" type="pres">
      <dgm:prSet presAssocID="{2A79CBFD-7CC3-4C3A-92FF-BC299E9DF465}" presName="linearFlow" presStyleCnt="0">
        <dgm:presLayoutVars>
          <dgm:dir/>
          <dgm:resizeHandles val="exact"/>
        </dgm:presLayoutVars>
      </dgm:prSet>
      <dgm:spPr/>
    </dgm:pt>
    <dgm:pt modelId="{5579411F-83F6-4690-8408-A2565130744B}" type="pres">
      <dgm:prSet presAssocID="{2C9F6A24-1E75-4D55-A8BB-3E687494FCAB}" presName="composite" presStyleCnt="0"/>
      <dgm:spPr/>
    </dgm:pt>
    <dgm:pt modelId="{A498F93D-6F7C-45C0-8158-FF728E9DD08F}" type="pres">
      <dgm:prSet presAssocID="{2C9F6A24-1E75-4D55-A8BB-3E687494FCAB}" presName="imgShp" presStyleLbl="fgImgPlace1" presStyleIdx="0" presStyleCnt="3"/>
      <dgm:spPr/>
    </dgm:pt>
    <dgm:pt modelId="{657D1B51-42D5-4C07-B0D4-EAF58813D23C}" type="pres">
      <dgm:prSet presAssocID="{2C9F6A24-1E75-4D55-A8BB-3E687494FCAB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3F3AC2-8B86-48F3-B556-4CB6710C34ED}" type="pres">
      <dgm:prSet presAssocID="{B4C2AFA8-2938-4655-968D-07ED977975B1}" presName="spacing" presStyleCnt="0"/>
      <dgm:spPr/>
    </dgm:pt>
    <dgm:pt modelId="{947E9848-5F5C-4FD0-9FAA-BC55DF464BA0}" type="pres">
      <dgm:prSet presAssocID="{DD43C393-9161-4107-B51C-50E5EF775041}" presName="composite" presStyleCnt="0"/>
      <dgm:spPr/>
    </dgm:pt>
    <dgm:pt modelId="{76FD1E1D-B894-4222-801D-05389819A559}" type="pres">
      <dgm:prSet presAssocID="{DD43C393-9161-4107-B51C-50E5EF775041}" presName="imgShp" presStyleLbl="fgImgPlace1" presStyleIdx="1" presStyleCnt="3"/>
      <dgm:spPr/>
    </dgm:pt>
    <dgm:pt modelId="{B209D7C6-40F3-4882-B77D-B46A5BB43EE0}" type="pres">
      <dgm:prSet presAssocID="{DD43C393-9161-4107-B51C-50E5EF775041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69B80D-0824-48C9-B840-F729FB4FE259}" type="pres">
      <dgm:prSet presAssocID="{D3F2B7AD-451E-496F-A792-05A323C42EE5}" presName="spacing" presStyleCnt="0"/>
      <dgm:spPr/>
    </dgm:pt>
    <dgm:pt modelId="{8AA7213F-1ECC-452A-B6D2-204201E9BE58}" type="pres">
      <dgm:prSet presAssocID="{34131FA1-6251-4599-BEB4-EC77CB597E05}" presName="composite" presStyleCnt="0"/>
      <dgm:spPr/>
    </dgm:pt>
    <dgm:pt modelId="{7F2AEF59-84B2-438C-8B31-ACEFA843B441}" type="pres">
      <dgm:prSet presAssocID="{34131FA1-6251-4599-BEB4-EC77CB597E05}" presName="imgShp" presStyleLbl="fgImgPlace1" presStyleIdx="2" presStyleCnt="3"/>
      <dgm:spPr/>
    </dgm:pt>
    <dgm:pt modelId="{80DAB582-E93E-46E2-B56D-F2475417649B}" type="pres">
      <dgm:prSet presAssocID="{34131FA1-6251-4599-BEB4-EC77CB597E05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A4074D-B298-4E2A-B256-8326351217EB}" type="presOf" srcId="{2C9F6A24-1E75-4D55-A8BB-3E687494FCAB}" destId="{657D1B51-42D5-4C07-B0D4-EAF58813D23C}" srcOrd="0" destOrd="0" presId="urn:microsoft.com/office/officeart/2005/8/layout/vList3"/>
    <dgm:cxn modelId="{C8AE112E-00E9-407F-97C4-56E32B02C800}" type="presOf" srcId="{DD43C393-9161-4107-B51C-50E5EF775041}" destId="{B209D7C6-40F3-4882-B77D-B46A5BB43EE0}" srcOrd="0" destOrd="0" presId="urn:microsoft.com/office/officeart/2005/8/layout/vList3"/>
    <dgm:cxn modelId="{239FC985-1831-45EE-B120-C4476A35192D}" srcId="{2A79CBFD-7CC3-4C3A-92FF-BC299E9DF465}" destId="{DD43C393-9161-4107-B51C-50E5EF775041}" srcOrd="1" destOrd="0" parTransId="{9B4BDCEF-9496-4286-AEBB-B510AB857D29}" sibTransId="{D3F2B7AD-451E-496F-A792-05A323C42EE5}"/>
    <dgm:cxn modelId="{E60252B9-F620-4911-8D86-B622905DA3E0}" type="presOf" srcId="{34131FA1-6251-4599-BEB4-EC77CB597E05}" destId="{80DAB582-E93E-46E2-B56D-F2475417649B}" srcOrd="0" destOrd="0" presId="urn:microsoft.com/office/officeart/2005/8/layout/vList3"/>
    <dgm:cxn modelId="{8D24F79E-3613-4EDE-AE39-91ECCEC78E17}" srcId="{2A79CBFD-7CC3-4C3A-92FF-BC299E9DF465}" destId="{34131FA1-6251-4599-BEB4-EC77CB597E05}" srcOrd="2" destOrd="0" parTransId="{9949099C-BED2-4EE0-A8BD-9C5E82415DCC}" sibTransId="{71BBD1B4-8FE8-4264-A93D-12A65EF7F25B}"/>
    <dgm:cxn modelId="{112944FA-2F81-4DF3-849F-FCCB0BF142A6}" type="presOf" srcId="{2A79CBFD-7CC3-4C3A-92FF-BC299E9DF465}" destId="{250C9CC5-1863-4092-BAF1-11CDAEA5798D}" srcOrd="0" destOrd="0" presId="urn:microsoft.com/office/officeart/2005/8/layout/vList3"/>
    <dgm:cxn modelId="{D47F3C38-329D-4BB0-95E0-AE1FEE5A42CC}" srcId="{2A79CBFD-7CC3-4C3A-92FF-BC299E9DF465}" destId="{2C9F6A24-1E75-4D55-A8BB-3E687494FCAB}" srcOrd="0" destOrd="0" parTransId="{A612F30A-DF2B-4A4B-82A8-466B3533A159}" sibTransId="{B4C2AFA8-2938-4655-968D-07ED977975B1}"/>
    <dgm:cxn modelId="{27FE7D70-8343-4BC9-AFB6-B1920F6F20C4}" type="presParOf" srcId="{250C9CC5-1863-4092-BAF1-11CDAEA5798D}" destId="{5579411F-83F6-4690-8408-A2565130744B}" srcOrd="0" destOrd="0" presId="urn:microsoft.com/office/officeart/2005/8/layout/vList3"/>
    <dgm:cxn modelId="{2245A590-228E-4771-915A-1B58146E525A}" type="presParOf" srcId="{5579411F-83F6-4690-8408-A2565130744B}" destId="{A498F93D-6F7C-45C0-8158-FF728E9DD08F}" srcOrd="0" destOrd="0" presId="urn:microsoft.com/office/officeart/2005/8/layout/vList3"/>
    <dgm:cxn modelId="{5D3172BD-F8EA-47C4-A7BB-2FAF9CD12826}" type="presParOf" srcId="{5579411F-83F6-4690-8408-A2565130744B}" destId="{657D1B51-42D5-4C07-B0D4-EAF58813D23C}" srcOrd="1" destOrd="0" presId="urn:microsoft.com/office/officeart/2005/8/layout/vList3"/>
    <dgm:cxn modelId="{0572BF83-33FB-4B6E-AFA8-A31D27794527}" type="presParOf" srcId="{250C9CC5-1863-4092-BAF1-11CDAEA5798D}" destId="{0A3F3AC2-8B86-48F3-B556-4CB6710C34ED}" srcOrd="1" destOrd="0" presId="urn:microsoft.com/office/officeart/2005/8/layout/vList3"/>
    <dgm:cxn modelId="{CBBDFC37-BF73-4B1E-9BB0-A20E7653E2D3}" type="presParOf" srcId="{250C9CC5-1863-4092-BAF1-11CDAEA5798D}" destId="{947E9848-5F5C-4FD0-9FAA-BC55DF464BA0}" srcOrd="2" destOrd="0" presId="urn:microsoft.com/office/officeart/2005/8/layout/vList3"/>
    <dgm:cxn modelId="{CC26515E-A2F3-4E83-B8EA-2FE42B5E20F0}" type="presParOf" srcId="{947E9848-5F5C-4FD0-9FAA-BC55DF464BA0}" destId="{76FD1E1D-B894-4222-801D-05389819A559}" srcOrd="0" destOrd="0" presId="urn:microsoft.com/office/officeart/2005/8/layout/vList3"/>
    <dgm:cxn modelId="{547EFFDB-90CC-45EA-822C-526DE89FB5B6}" type="presParOf" srcId="{947E9848-5F5C-4FD0-9FAA-BC55DF464BA0}" destId="{B209D7C6-40F3-4882-B77D-B46A5BB43EE0}" srcOrd="1" destOrd="0" presId="urn:microsoft.com/office/officeart/2005/8/layout/vList3"/>
    <dgm:cxn modelId="{871CA7F0-1FD1-4D46-8EC4-8FF771FBB847}" type="presParOf" srcId="{250C9CC5-1863-4092-BAF1-11CDAEA5798D}" destId="{B569B80D-0824-48C9-B840-F729FB4FE259}" srcOrd="3" destOrd="0" presId="urn:microsoft.com/office/officeart/2005/8/layout/vList3"/>
    <dgm:cxn modelId="{DC0AAF53-39FF-41E5-9C84-F9E6215E3F7B}" type="presParOf" srcId="{250C9CC5-1863-4092-BAF1-11CDAEA5798D}" destId="{8AA7213F-1ECC-452A-B6D2-204201E9BE58}" srcOrd="4" destOrd="0" presId="urn:microsoft.com/office/officeart/2005/8/layout/vList3"/>
    <dgm:cxn modelId="{8F2541CE-97E3-4916-B2AD-68A268E49972}" type="presParOf" srcId="{8AA7213F-1ECC-452A-B6D2-204201E9BE58}" destId="{7F2AEF59-84B2-438C-8B31-ACEFA843B441}" srcOrd="0" destOrd="0" presId="urn:microsoft.com/office/officeart/2005/8/layout/vList3"/>
    <dgm:cxn modelId="{EEC97604-7249-4E9B-A679-29FB2184D66F}" type="presParOf" srcId="{8AA7213F-1ECC-452A-B6D2-204201E9BE58}" destId="{80DAB582-E93E-46E2-B56D-F2475417649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ABFA7A-EEF1-4B2A-B344-9CFC243DA5FA}">
      <dsp:nvSpPr>
        <dsp:cNvPr id="0" name=""/>
        <dsp:cNvSpPr/>
      </dsp:nvSpPr>
      <dsp:spPr>
        <a:xfrm>
          <a:off x="0" y="498823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2249A7-817A-42FE-B742-DC01897372DE}">
      <dsp:nvSpPr>
        <dsp:cNvPr id="0" name=""/>
        <dsp:cNvSpPr/>
      </dsp:nvSpPr>
      <dsp:spPr>
        <a:xfrm>
          <a:off x="411480" y="56023"/>
          <a:ext cx="576072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 переоформлении лицензии в связи с намерением лицензиата осуществлять образовательную деятельность по адресу места ее осуществления, не указанному в лицензии</a:t>
          </a:r>
          <a:endParaRPr lang="ru-RU" sz="1600" kern="1200" dirty="0"/>
        </a:p>
      </dsp:txBody>
      <dsp:txXfrm>
        <a:off x="411480" y="56023"/>
        <a:ext cx="5760720" cy="885600"/>
      </dsp:txXfrm>
    </dsp:sp>
    <dsp:sp modelId="{B7A7EC34-49C9-44B5-B6F6-0CE95A945563}">
      <dsp:nvSpPr>
        <dsp:cNvPr id="0" name=""/>
        <dsp:cNvSpPr/>
      </dsp:nvSpPr>
      <dsp:spPr>
        <a:xfrm>
          <a:off x="0" y="1859623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32B90A-B015-4409-AA30-8A89CA69CA43}">
      <dsp:nvSpPr>
        <dsp:cNvPr id="0" name=""/>
        <dsp:cNvSpPr/>
      </dsp:nvSpPr>
      <dsp:spPr>
        <a:xfrm>
          <a:off x="411480" y="1416823"/>
          <a:ext cx="576072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 переоформлении лицензии в связи с намерением лицензиата осуществлять образовательную деятельность в филиале, не указанном в лицензии</a:t>
          </a:r>
          <a:endParaRPr lang="ru-RU" sz="1600" kern="1200" dirty="0"/>
        </a:p>
      </dsp:txBody>
      <dsp:txXfrm>
        <a:off x="411480" y="1416823"/>
        <a:ext cx="5760720" cy="885600"/>
      </dsp:txXfrm>
    </dsp:sp>
    <dsp:sp modelId="{A7F9CE72-BE45-49FE-9C06-99E5DF8F0555}">
      <dsp:nvSpPr>
        <dsp:cNvPr id="0" name=""/>
        <dsp:cNvSpPr/>
      </dsp:nvSpPr>
      <dsp:spPr>
        <a:xfrm>
          <a:off x="0" y="3220423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654E4B-D3EF-4E5F-8061-2708A00A8CD3}">
      <dsp:nvSpPr>
        <dsp:cNvPr id="0" name=""/>
        <dsp:cNvSpPr/>
      </dsp:nvSpPr>
      <dsp:spPr>
        <a:xfrm>
          <a:off x="411480" y="2777623"/>
          <a:ext cx="576072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 переоформлении лицензии в связи с намерением лицензиата оказывать образовательные услуги по реализации новых образовательных программ, не указанных в лицензии</a:t>
          </a:r>
          <a:endParaRPr lang="ru-RU" sz="1600" kern="1200" dirty="0"/>
        </a:p>
      </dsp:txBody>
      <dsp:txXfrm>
        <a:off x="411480" y="2777623"/>
        <a:ext cx="5760720" cy="8856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7D1B51-42D5-4C07-B0D4-EAF58813D23C}">
      <dsp:nvSpPr>
        <dsp:cNvPr id="0" name=""/>
        <dsp:cNvSpPr/>
      </dsp:nvSpPr>
      <dsp:spPr>
        <a:xfrm rot="10800000">
          <a:off x="1635909" y="525"/>
          <a:ext cx="5472684" cy="102980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4115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полный адрес объекта права</a:t>
          </a:r>
          <a:endParaRPr lang="ru-RU" sz="1400" kern="1200" dirty="0"/>
        </a:p>
      </dsp:txBody>
      <dsp:txXfrm rot="10800000">
        <a:off x="1635909" y="525"/>
        <a:ext cx="5472684" cy="1029805"/>
      </dsp:txXfrm>
    </dsp:sp>
    <dsp:sp modelId="{A498F93D-6F7C-45C0-8158-FF728E9DD08F}">
      <dsp:nvSpPr>
        <dsp:cNvPr id="0" name=""/>
        <dsp:cNvSpPr/>
      </dsp:nvSpPr>
      <dsp:spPr>
        <a:xfrm>
          <a:off x="1121006" y="525"/>
          <a:ext cx="1029805" cy="102980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09D7C6-40F3-4882-B77D-B46A5BB43EE0}">
      <dsp:nvSpPr>
        <dsp:cNvPr id="0" name=""/>
        <dsp:cNvSpPr/>
      </dsp:nvSpPr>
      <dsp:spPr>
        <a:xfrm rot="10800000">
          <a:off x="1635909" y="1337734"/>
          <a:ext cx="5472684" cy="102980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4115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указание на документы, являющиеся основанием для передачи объекта права</a:t>
          </a:r>
          <a:endParaRPr lang="ru-RU" sz="1400" kern="1200" dirty="0"/>
        </a:p>
      </dsp:txBody>
      <dsp:txXfrm rot="10800000">
        <a:off x="1635909" y="1337734"/>
        <a:ext cx="5472684" cy="1029805"/>
      </dsp:txXfrm>
    </dsp:sp>
    <dsp:sp modelId="{76FD1E1D-B894-4222-801D-05389819A559}">
      <dsp:nvSpPr>
        <dsp:cNvPr id="0" name=""/>
        <dsp:cNvSpPr/>
      </dsp:nvSpPr>
      <dsp:spPr>
        <a:xfrm>
          <a:off x="1121006" y="1337734"/>
          <a:ext cx="1029805" cy="102980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DAB582-E93E-46E2-B56D-F2475417649B}">
      <dsp:nvSpPr>
        <dsp:cNvPr id="0" name=""/>
        <dsp:cNvSpPr/>
      </dsp:nvSpPr>
      <dsp:spPr>
        <a:xfrm rot="10800000">
          <a:off x="1635909" y="2674944"/>
          <a:ext cx="5472684" cy="102980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4115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характеристика передаваемого объекта права (кадастровый (условный номер), площадь, в том числе при передаче части имущества – номер помещения по экспликации, расположение по паспорту БТИ и др.)</a:t>
          </a:r>
          <a:r>
            <a:rPr lang="ru-RU" sz="1400" kern="1200" dirty="0" smtClean="0"/>
            <a:t>.</a:t>
          </a:r>
          <a:endParaRPr lang="ru-RU" sz="1400" kern="1200" dirty="0"/>
        </a:p>
      </dsp:txBody>
      <dsp:txXfrm rot="10800000">
        <a:off x="1635909" y="2674944"/>
        <a:ext cx="5472684" cy="1029805"/>
      </dsp:txXfrm>
    </dsp:sp>
    <dsp:sp modelId="{7F2AEF59-84B2-438C-8B31-ACEFA843B441}">
      <dsp:nvSpPr>
        <dsp:cNvPr id="0" name=""/>
        <dsp:cNvSpPr/>
      </dsp:nvSpPr>
      <dsp:spPr>
        <a:xfrm>
          <a:off x="1121006" y="2674944"/>
          <a:ext cx="1029805" cy="102980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290C4E-2F2F-4831-BA3B-C37FC6898A64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64493A-EAC8-4A32-BF92-CD57EDD298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493A-EAC8-4A32-BF92-CD57EDD298D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493A-EAC8-4A32-BF92-CD57EDD298D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493A-EAC8-4A32-BF92-CD57EDD298D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493A-EAC8-4A32-BF92-CD57EDD298D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493A-EAC8-4A32-BF92-CD57EDD298D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493A-EAC8-4A32-BF92-CD57EDD298D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319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2884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530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3203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2916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911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8112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3282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795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694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DED5-1E80-48E9-9B7A-C9D30C5EF7A1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196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2DED5-1E80-48E9-9B7A-C9D30C5EF7A1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48D2-E492-43B4-B8F5-50088086610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336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E6C98D6F6943F9B1C9F774A80962E6126B25A256499D99A84EDD6B4BA58B7A4D8E453344BF261E7DP2H8H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17FB5A9B0C52607A18116F00AA34A890954E35B6FC64028A1C1CC26C462A24141D643C7E034B578s8o2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consultantplus://offline/ref=2FBEE585C1F069F7CB83880D9E8D7DF03F9FD5CD35D0A9B67424B166624CEFF62A0F1F77A19B91BD0EuCG" TargetMode="External"/><Relationship Id="rId5" Type="http://schemas.openxmlformats.org/officeDocument/2006/relationships/hyperlink" Target="consultantplus://offline/ref=717FB5A9B0C52607A18116F00AA34A89095BE35E65CD4028A1C1CC26C462A24141D643C7E034B47Cs8o2F" TargetMode="External"/><Relationship Id="rId4" Type="http://schemas.openxmlformats.org/officeDocument/2006/relationships/hyperlink" Target="consultantplus://offline/ref=717FB5A9B0C52607A18116F00AA34A890954E8596EC64028A1C1CC26C462A24141D643C7E034B57As8o8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275101A81423F3B96F3FCA09C27B4F9295BA3F688FC9F5A78F6746FCB72C502E175B874887BA2CE7o5y9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consultantplus://offline/ref=C57712B27B87098EF1530642FE4BB244622C1B34CE571A7DC77BE42FE62809F3E552F7059F801B14I80FG" TargetMode="External"/><Relationship Id="rId4" Type="http://schemas.openxmlformats.org/officeDocument/2006/relationships/hyperlink" Target="consultantplus://offline/ref=275101A81423F3B96F3FCA09C27B4F9295B53F6D85C2F5A78F6746FCB72C502E175B874887BA2DE3o5y9G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48680"/>
            <a:ext cx="9144000" cy="621466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700808"/>
            <a:ext cx="7848600" cy="2880320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chemeClr val="accent2"/>
                </a:solidFill>
              </a:rPr>
              <a:t>Требования к сведениям, предоставляемым заявителям   для проведения государственной услуги по лицензированию образовательной деятельности</a:t>
            </a:r>
            <a:br>
              <a:rPr lang="ru-RU" sz="2400" b="1" i="1" dirty="0" smtClean="0">
                <a:solidFill>
                  <a:schemeClr val="accent2"/>
                </a:solidFill>
              </a:rPr>
            </a:br>
            <a:r>
              <a:rPr lang="ru-RU" sz="2400" b="1" i="1" dirty="0">
                <a:solidFill>
                  <a:schemeClr val="accent2"/>
                </a:solidFill>
              </a:rPr>
              <a:t/>
            </a:r>
            <a:br>
              <a:rPr lang="ru-RU" sz="2400" b="1" i="1" dirty="0">
                <a:solidFill>
                  <a:schemeClr val="accent2"/>
                </a:solidFill>
              </a:rPr>
            </a:br>
            <a:r>
              <a:rPr lang="ru-RU" sz="2400" b="1" i="1" dirty="0" smtClean="0">
                <a:solidFill>
                  <a:schemeClr val="accent2"/>
                </a:solidFill>
              </a:rPr>
              <a:t/>
            </a:r>
            <a:br>
              <a:rPr lang="ru-RU" sz="2400" b="1" i="1" dirty="0" smtClean="0">
                <a:solidFill>
                  <a:schemeClr val="accent2"/>
                </a:solidFill>
              </a:rPr>
            </a:br>
            <a:r>
              <a:rPr lang="ru-RU" sz="2400" b="1" i="1" dirty="0" smtClean="0">
                <a:solidFill>
                  <a:schemeClr val="accent2"/>
                </a:solidFill>
              </a:rPr>
              <a:t>__________________________________________________</a:t>
            </a:r>
            <a:r>
              <a:rPr lang="ru-RU" sz="2400" b="1" i="1" dirty="0" smtClean="0">
                <a:solidFill>
                  <a:srgbClr val="C00000"/>
                </a:solidFill>
              </a:rPr>
              <a:t/>
            </a:r>
            <a:br>
              <a:rPr lang="ru-RU" sz="2400" b="1" i="1" dirty="0" smtClean="0">
                <a:solidFill>
                  <a:srgbClr val="C00000"/>
                </a:solidFill>
              </a:rPr>
            </a:b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4725144"/>
            <a:ext cx="6400800" cy="1368152"/>
          </a:xfrm>
        </p:spPr>
        <p:txBody>
          <a:bodyPr>
            <a:normAutofit fontScale="92500"/>
          </a:bodyPr>
          <a:lstStyle/>
          <a:p>
            <a:pPr algn="l"/>
            <a:r>
              <a:rPr lang="ru-RU" sz="2000" b="1" dirty="0" smtClean="0">
                <a:solidFill>
                  <a:schemeClr val="tx1"/>
                </a:solidFill>
              </a:rPr>
              <a:t>Начальник отдела лицензирования образовательной деятельности департамента надзора и контроля в сфере образования Министерства образования и науки РТ </a:t>
            </a:r>
            <a:endParaRPr lang="ru-RU" sz="2000" b="1" dirty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Уразова И.М.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337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8336" cy="1656184"/>
          </a:xfrm>
        </p:spPr>
        <p:txBody>
          <a:bodyPr>
            <a:normAutofit fontScale="90000"/>
          </a:bodyPr>
          <a:lstStyle/>
          <a:p>
            <a:pPr algn="r"/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Своевременно и качественно организована работа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по подготовке и оформлению пакета документов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 для лицензирования образовательной деятельности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ответственными специалистами органов управления образованием: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endParaRPr lang="ru-RU" sz="2200" b="1" i="1" dirty="0">
              <a:solidFill>
                <a:schemeClr val="accent2"/>
              </a:solidFill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1907704" y="2060848"/>
            <a:ext cx="6779096" cy="338437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Азнакаевский район</a:t>
            </a:r>
          </a:p>
          <a:p>
            <a:r>
              <a:rPr lang="ru-RU" dirty="0" smtClean="0"/>
              <a:t>Арский район</a:t>
            </a:r>
          </a:p>
          <a:p>
            <a:r>
              <a:rPr lang="ru-RU" dirty="0" err="1" smtClean="0"/>
              <a:t>Агрызский</a:t>
            </a:r>
            <a:r>
              <a:rPr lang="ru-RU" dirty="0" smtClean="0"/>
              <a:t> район</a:t>
            </a:r>
          </a:p>
          <a:p>
            <a:r>
              <a:rPr lang="ru-RU" dirty="0" err="1" smtClean="0"/>
              <a:t>Камско-Устьинский</a:t>
            </a:r>
            <a:r>
              <a:rPr lang="ru-RU" dirty="0" smtClean="0"/>
              <a:t> район</a:t>
            </a:r>
          </a:p>
          <a:p>
            <a:r>
              <a:rPr lang="ru-RU" dirty="0" err="1" smtClean="0"/>
              <a:t>Нурлатский</a:t>
            </a:r>
            <a:r>
              <a:rPr lang="ru-RU" dirty="0" smtClean="0"/>
              <a:t> район</a:t>
            </a:r>
          </a:p>
          <a:p>
            <a:r>
              <a:rPr lang="ru-RU" dirty="0" err="1" smtClean="0"/>
              <a:t>Сармановский</a:t>
            </a:r>
            <a:r>
              <a:rPr lang="ru-RU" dirty="0" smtClean="0"/>
              <a:t> район</a:t>
            </a:r>
          </a:p>
          <a:p>
            <a:r>
              <a:rPr lang="ru-RU" dirty="0" smtClean="0"/>
              <a:t>Тетюшский район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571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416114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848600" cy="2318097"/>
          </a:xfrm>
        </p:spPr>
        <p:txBody>
          <a:bodyPr/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3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501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836711"/>
            <a:ext cx="8648336" cy="936105"/>
          </a:xfrm>
        </p:spPr>
        <p:txBody>
          <a:bodyPr>
            <a:normAutofit fontScale="90000"/>
          </a:bodyPr>
          <a:lstStyle/>
          <a:p>
            <a:pPr algn="r"/>
            <a:r>
              <a:rPr lang="ru-RU" sz="2200" b="1" i="1" dirty="0" smtClean="0">
                <a:solidFill>
                  <a:schemeClr val="accent2"/>
                </a:solidFill>
              </a:rPr>
              <a:t>Внесены изменения в Положение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о лицензировании образовательной деятельности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(постановление Правительства РФ от 03.12.2015 №1313)</a:t>
            </a:r>
            <a:endParaRPr lang="ru-RU" sz="2200" b="1" i="1" dirty="0">
              <a:solidFill>
                <a:schemeClr val="accent2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611560" y="2204864"/>
          <a:ext cx="82296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Старая редакция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Новая редакция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П. 6. Лицензионными требованиями к лицензиату при осуществлении образовательной деятельности являются: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д) наличие педагогических работников, заключивших с лицензиатом трудовые договоры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…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П. 6. Лицензионными требованиями к лицензиату при осуществлении образовательной деятельности являются: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д) 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наличие в штате лицензиата или привлечение им на ином законном основании педагогических работников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…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571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836711"/>
            <a:ext cx="8648336" cy="936105"/>
          </a:xfrm>
        </p:spPr>
        <p:txBody>
          <a:bodyPr>
            <a:normAutofit fontScale="90000"/>
          </a:bodyPr>
          <a:lstStyle/>
          <a:p>
            <a:pPr algn="r"/>
            <a:r>
              <a:rPr lang="ru-RU" sz="2200" b="1" i="1" dirty="0" smtClean="0">
                <a:solidFill>
                  <a:schemeClr val="accent2"/>
                </a:solidFill>
              </a:rPr>
              <a:t>Внесены изменения в Положение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о лицензировании образовательной деятельности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(постановление Правительства РФ от 03.12.2015 №1313)</a:t>
            </a:r>
            <a:endParaRPr lang="ru-RU" sz="2200" b="1" i="1" dirty="0">
              <a:solidFill>
                <a:schemeClr val="accent2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827584" y="1988840"/>
          <a:ext cx="7797552" cy="354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3024"/>
                <a:gridCol w="329452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Старая редакция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Новая редакция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П.10. Для получения 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лицензии соискатель лицензии представляет в лицензирующий орган 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заявление, 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а также следующие документы (копии документов) и сведения:</a:t>
                      </a:r>
                    </a:p>
                    <a:p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а) копии учредительных документов юридического лица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Пункт а)</a:t>
                      </a:r>
                      <a:r>
                        <a:rPr lang="ru-RU" sz="1400" b="1" baseline="0" dirty="0" smtClean="0"/>
                        <a:t> признан утратившим силу</a:t>
                      </a:r>
                      <a:endParaRPr lang="ru-RU" sz="1400" b="1" dirty="0" smtClean="0"/>
                    </a:p>
                    <a:p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П. 16. В случае если лицензиат намерен осуществлять лицензируемую деятельность в филиале, не указанном в лицензии, 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представляются следующие документы (копии документов) и сведения:</a:t>
                      </a:r>
                    </a:p>
                    <a:p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а) копии учредительных документов юридического лица;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Пункт а)</a:t>
                      </a:r>
                      <a:r>
                        <a:rPr lang="ru-RU" sz="1400" b="1" baseline="0" dirty="0" smtClean="0"/>
                        <a:t> признан утратившим силу</a:t>
                      </a:r>
                      <a:endParaRPr lang="ru-RU" sz="1400" b="1" dirty="0" smtClean="0"/>
                    </a:p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571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7"/>
            <a:ext cx="8648336" cy="864095"/>
          </a:xfrm>
        </p:spPr>
        <p:txBody>
          <a:bodyPr>
            <a:normAutofit fontScale="90000"/>
          </a:bodyPr>
          <a:lstStyle/>
          <a:p>
            <a:pPr algn="r"/>
            <a:r>
              <a:rPr lang="ru-RU" sz="2200" b="1" i="1" dirty="0" smtClean="0">
                <a:solidFill>
                  <a:schemeClr val="accent2"/>
                </a:solidFill>
              </a:rPr>
              <a:t>Внесены изменения в Положение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о лицензировании образовательной деятельности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(постановление Правительства РФ от 03.12.2015 №1313)</a:t>
            </a:r>
            <a:endParaRPr lang="ru-RU" sz="2200" b="1" i="1" dirty="0">
              <a:solidFill>
                <a:schemeClr val="accent2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899592" y="1268760"/>
          <a:ext cx="7797552" cy="4482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4053136"/>
              </a:tblGrid>
              <a:tr h="3524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Старая редакция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Новая редакция</a:t>
                      </a:r>
                      <a:endParaRPr lang="ru-RU" dirty="0"/>
                    </a:p>
                  </a:txBody>
                  <a:tcPr/>
                </a:tc>
              </a:tr>
              <a:tr h="1732929">
                <a:tc>
                  <a:txBody>
                    <a:bodyPr/>
                    <a:lstStyle/>
                    <a:p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П.10. Для получения </a:t>
                      </a: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лицензии соискатель лицензии представляет в лицензирующий орган </a:t>
                      </a: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заявление</a:t>
                      </a: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, а также следующие документы: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д) копии разработанных и утвержденных организацией, осуществляющей образовательную деятельность, образовательных программ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П.10. Для получения 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лицензии соискатель лицензии представляет в лицензирующий орган 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заявление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, а также следующие документы: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д) </a:t>
                      </a: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подписанная руководителем организации, осуществляющей образовательную деятельность, </a:t>
                      </a:r>
                      <a:r>
                        <a:rPr lang="ru-RU" sz="13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справка о наличии разработанных и утвержденных организацией</a:t>
                      </a: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осуществляющей образовательную деятельность, образовательных программ</a:t>
                      </a:r>
                      <a:endParaRPr lang="ru-RU" sz="1400" dirty="0"/>
                    </a:p>
                  </a:txBody>
                  <a:tcPr/>
                </a:tc>
              </a:tr>
              <a:tr h="23791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ПП. 16, 17. В случае если лицензиат намерен осуществлять лицензируемую деятельность в филиале, не указанном в лицензии, а также оказывать образовательные услуги по реализации новых образовательных программ, не указанных в лицензии </a:t>
                      </a: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представляются 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д) копии разработанных и утвержденных организацией, осуществляющей образовательную деятельность, образовательных программ;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ПП. 16, 17. В случае если лицензиат намерен осуществлять лицензируемую деятельность в филиале, не указанном в лицензии, а также оказывать образовательные услуги по реализации новых образовательных программ, не указанных в лицензии </a:t>
                      </a: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представляются 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д) подписанная руководителем организации, осуществляющей образовательную деятельность, </a:t>
                      </a:r>
                      <a:r>
                        <a:rPr lang="ru-RU" sz="13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справка о наличии разработанных и утвержденных организацией</a:t>
                      </a: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осуществляющей образовательную деятельность, образовательных программ</a:t>
                      </a:r>
                      <a:endParaRPr lang="ru-RU" sz="13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571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8336" cy="1512169"/>
          </a:xfrm>
        </p:spPr>
        <p:txBody>
          <a:bodyPr>
            <a:normAutofit fontScale="90000"/>
          </a:bodyPr>
          <a:lstStyle/>
          <a:p>
            <a:pPr algn="r"/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Внесены изменения в Положение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о лицензировании образовательной деятельности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(постановление Правительства РФ от 03.12.2015 №1313)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/>
              <a:t>В</a:t>
            </a:r>
            <a:r>
              <a:rPr lang="ru-RU" sz="2000" b="1" dirty="0" smtClean="0"/>
              <a:t>озврат заявления при наличии у лицензиата неисполненного предписания: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200" b="1" i="1" dirty="0">
              <a:solidFill>
                <a:schemeClr val="accent2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1916833"/>
          <a:ext cx="8229600" cy="4032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xmlns="" val="28571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8336" cy="1656184"/>
          </a:xfrm>
        </p:spPr>
        <p:txBody>
          <a:bodyPr>
            <a:normAutofit fontScale="90000"/>
          </a:bodyPr>
          <a:lstStyle/>
          <a:p>
            <a:pPr algn="r"/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Государственная пошлина за предоставление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государственной услуги по лицензированию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образовательной деятельности оплачивается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одним платежным поручением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endParaRPr lang="ru-RU" sz="2200" b="1" i="1" dirty="0">
              <a:solidFill>
                <a:schemeClr val="accent2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1187624" y="2276872"/>
          <a:ext cx="7200801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67"/>
                <a:gridCol w="2400267"/>
                <a:gridCol w="2400267"/>
              </a:tblGrid>
              <a:tr h="1368152">
                <a:tc>
                  <a:txBody>
                    <a:bodyPr/>
                    <a:lstStyle/>
                    <a:p>
                      <a:r>
                        <a:rPr lang="ru-RU" dirty="0" smtClean="0"/>
                        <a:t>Государственная  услуга /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Произведен возврат госпошлины  в  2014  году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Произведен возврат госпошлины в 2015 году (по состоянию на 01.12.2015)</a:t>
                      </a:r>
                      <a:endParaRPr lang="ru-RU" dirty="0"/>
                    </a:p>
                  </a:txBody>
                  <a:tcPr/>
                </a:tc>
              </a:tr>
              <a:tr h="1368152">
                <a:tc>
                  <a:txBody>
                    <a:bodyPr/>
                    <a:lstStyle/>
                    <a:p>
                      <a:r>
                        <a:rPr lang="ru-RU" dirty="0" smtClean="0"/>
                        <a:t>Лицензирование образовательной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407 700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547 750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571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8336" cy="1440160"/>
          </a:xfrm>
        </p:spPr>
        <p:txBody>
          <a:bodyPr>
            <a:normAutofit fontScale="90000"/>
          </a:bodyPr>
          <a:lstStyle/>
          <a:p>
            <a:pPr algn="r"/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До предоставления заявления и прилагаемых к нему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документов для лицензирования образовательной деятельности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рекомендуем проверить в соответствующих органах: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endParaRPr lang="ru-RU" sz="2200" b="1" i="1" dirty="0">
              <a:solidFill>
                <a:schemeClr val="accent2"/>
              </a:solidFill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1187624" y="1844824"/>
            <a:ext cx="7499176" cy="360040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Внесены ли в ЕГРЮЛ сведения об изменении наименования юридического лица, места его нахождения, о реорганизации в форме присоединения или слияния;</a:t>
            </a:r>
          </a:p>
          <a:p>
            <a:r>
              <a:rPr lang="ru-RU" sz="2000" dirty="0" smtClean="0"/>
              <a:t>Внесены ли в реестр МЧС по РТ реквизиты заключения о соответствии объекта требованиям пожарной безопасности;</a:t>
            </a:r>
          </a:p>
          <a:p>
            <a:r>
              <a:rPr lang="ru-RU" sz="2000" dirty="0" smtClean="0"/>
              <a:t>Содержит ли санитарно-эпидемиологическое заключение  разрешение на реализацию заявленных для лицензирования образовательных программ;</a:t>
            </a:r>
          </a:p>
          <a:p>
            <a:r>
              <a:rPr lang="ru-RU" sz="2000" dirty="0" smtClean="0"/>
              <a:t>Не обновлен ли кадастровый номер здания и земельного участка в </a:t>
            </a:r>
            <a:r>
              <a:rPr lang="ru-RU" sz="2000" dirty="0" err="1" smtClean="0"/>
              <a:t>Росреестре</a:t>
            </a:r>
            <a:r>
              <a:rPr lang="ru-RU" sz="2000" dirty="0" smtClean="0"/>
              <a:t> РТ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571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8336" cy="1440160"/>
          </a:xfrm>
        </p:spPr>
        <p:txBody>
          <a:bodyPr>
            <a:normAutofit fontScale="90000"/>
          </a:bodyPr>
          <a:lstStyle/>
          <a:p>
            <a:pPr algn="r"/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В пакете предоставляемых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в лицензирующий орган документах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сведения должны соответствовать</a:t>
            </a:r>
            <a:r>
              <a:rPr lang="ru-RU" sz="2200" b="1" i="1" dirty="0" smtClean="0">
                <a:solidFill>
                  <a:schemeClr val="accent2"/>
                </a:solidFill>
              </a:rPr>
              <a:t>: </a:t>
            </a:r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endParaRPr lang="ru-RU" sz="2200" b="1" i="1" dirty="0">
              <a:solidFill>
                <a:schemeClr val="accent2"/>
              </a:solidFill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1187624" y="1844824"/>
            <a:ext cx="7499176" cy="360040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Раздел 4 Справки о материально-техническом обеспечении образовательной деятельности соответствует  разделу Материально-техническое обеспечение в Образовательной программе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Раздел 4  Справки о материально-техническом обеспечении образовательной деятельности  соответствует фактическому материально-техническому обеспечению</a:t>
            </a:r>
          </a:p>
          <a:p>
            <a:r>
              <a:rPr lang="ru-RU" sz="2000" dirty="0" smtClean="0"/>
              <a:t>Наименование юридического лица в заключении </a:t>
            </a:r>
            <a:r>
              <a:rPr lang="ru-RU" sz="2000" dirty="0" err="1" smtClean="0"/>
              <a:t>Госпожнадзора</a:t>
            </a:r>
            <a:r>
              <a:rPr lang="ru-RU" sz="2000" dirty="0" smtClean="0"/>
              <a:t> и </a:t>
            </a:r>
            <a:r>
              <a:rPr lang="ru-RU" sz="2000" dirty="0" err="1" smtClean="0"/>
              <a:t>Роспотребнадзора</a:t>
            </a:r>
            <a:r>
              <a:rPr lang="ru-RU" sz="2000" smtClean="0"/>
              <a:t> соответствует </a:t>
            </a:r>
            <a:r>
              <a:rPr lang="ru-RU" sz="2000" dirty="0" smtClean="0"/>
              <a:t>наименованию юридического лица в Уставе</a:t>
            </a:r>
          </a:p>
          <a:p>
            <a:endParaRPr lang="ru-RU" sz="20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571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5747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8336" cy="1656184"/>
          </a:xfrm>
        </p:spPr>
        <p:txBody>
          <a:bodyPr>
            <a:normAutofit fontScale="90000"/>
          </a:bodyPr>
          <a:lstStyle/>
          <a:p>
            <a:pPr algn="r"/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Данные, позволяющие определенно установить имущество,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 подлежащее передаче в аренду, являются существенным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условием договора безвозмездного пользования 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и представляют собой конкретные </a:t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>сведения о таком имуществе, а именно: </a:t>
            </a:r>
            <a:r>
              <a:rPr lang="ru-RU" sz="2000" b="1" dirty="0" smtClean="0">
                <a:solidFill>
                  <a:schemeClr val="accent2"/>
                </a:solidFill>
              </a:rPr>
              <a:t/>
            </a:r>
            <a:br>
              <a:rPr lang="ru-RU" sz="2000" b="1" dirty="0" smtClean="0">
                <a:solidFill>
                  <a:schemeClr val="accent2"/>
                </a:solidFill>
              </a:rPr>
            </a:br>
            <a:r>
              <a:rPr lang="ru-RU" sz="2200" b="1" i="1" dirty="0" smtClean="0">
                <a:solidFill>
                  <a:schemeClr val="accent2"/>
                </a:solidFill>
              </a:rPr>
              <a:t/>
            </a:r>
            <a:br>
              <a:rPr lang="ru-RU" sz="2200" b="1" i="1" dirty="0" smtClean="0">
                <a:solidFill>
                  <a:schemeClr val="accent2"/>
                </a:solidFill>
              </a:rPr>
            </a:br>
            <a:endParaRPr lang="ru-RU" sz="2200" b="1" i="1" dirty="0">
              <a:solidFill>
                <a:schemeClr val="accent2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67544" y="2060848"/>
          <a:ext cx="8229600" cy="3705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xmlns="" val="28571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651</Words>
  <Application>Microsoft Office PowerPoint</Application>
  <PresentationFormat>Экран (4:3)</PresentationFormat>
  <Paragraphs>69</Paragraphs>
  <Slides>11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Требования к сведениям, предоставляемым заявителям   для проведения государственной услуги по лицензированию образовательной деятельности   __________________________________________________ </vt:lpstr>
      <vt:lpstr>Внесены изменения в Положение  о лицензировании образовательной деятельности  (постановление Правительства РФ от 03.12.2015 №1313)</vt:lpstr>
      <vt:lpstr>Внесены изменения в Положение  о лицензировании образовательной деятельности  (постановление Правительства РФ от 03.12.2015 №1313)</vt:lpstr>
      <vt:lpstr>Внесены изменения в Положение  о лицензировании образовательной деятельности  (постановление Правительства РФ от 03.12.2015 №1313)</vt:lpstr>
      <vt:lpstr> Внесены изменения в Положение  о лицензировании образовательной деятельности  (постановление Правительства РФ от 03.12.2015 №1313)  Возврат заявления при наличии у лицензиата неисполненного предписания: </vt:lpstr>
      <vt:lpstr> Государственная пошлина за предоставление  государственной услуги по лицензированию образовательной деятельности оплачивается  одним платежным поручением </vt:lpstr>
      <vt:lpstr> До предоставления заявления и прилагаемых к нему  документов для лицензирования образовательной деятельности рекомендуем проверить в соответствующих органах:  </vt:lpstr>
      <vt:lpstr> В пакете предоставляемых  в лицензирующий орган документах  сведения должны соответствовать:  </vt:lpstr>
      <vt:lpstr> Данные, позволяющие определенно установить имущество,  подлежащее передаче в аренду, являются существенным  условием договора безвозмездного пользования   и представляют собой конкретные  сведения о таком имуществе, а именно:   </vt:lpstr>
      <vt:lpstr> Своевременно и качественно организована работа  по подготовке и оформлению пакета документов  для лицензирования образовательной деятельности ответственными специалистами органов управления образованием: 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Ilmira</cp:lastModifiedBy>
  <cp:revision>43</cp:revision>
  <cp:lastPrinted>2015-11-26T07:39:21Z</cp:lastPrinted>
  <dcterms:created xsi:type="dcterms:W3CDTF">2015-11-26T05:12:27Z</dcterms:created>
  <dcterms:modified xsi:type="dcterms:W3CDTF">2015-12-17T06:44:11Z</dcterms:modified>
</cp:coreProperties>
</file>