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82" r:id="rId4"/>
    <p:sldId id="275" r:id="rId5"/>
    <p:sldId id="276" r:id="rId6"/>
    <p:sldId id="277" r:id="rId7"/>
    <p:sldId id="278" r:id="rId8"/>
    <p:sldId id="283" r:id="rId9"/>
    <p:sldId id="280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93F622-99C8-45E5-802D-BF3AB02AA3DB}" type="doc">
      <dgm:prSet loTypeId="urn:microsoft.com/office/officeart/2005/8/layout/hierarchy4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1AB3D8FE-F838-4C02-B87E-48322C8C9F91}">
      <dgm:prSet phldrT="[Текст]"/>
      <dgm:spPr/>
      <dgm:t>
        <a:bodyPr/>
        <a:lstStyle/>
        <a:p>
          <a:r>
            <a:rPr lang="ru-RU" dirty="0" smtClean="0"/>
            <a:t>Всего 83</a:t>
          </a:r>
          <a:endParaRPr lang="ru-RU" dirty="0"/>
        </a:p>
      </dgm:t>
    </dgm:pt>
    <dgm:pt modelId="{FB33883B-AFE4-4640-87FE-0F1D3CC6513F}" type="parTrans" cxnId="{46DAEB5C-CC4D-420C-9365-02CE821414CB}">
      <dgm:prSet/>
      <dgm:spPr/>
      <dgm:t>
        <a:bodyPr/>
        <a:lstStyle/>
        <a:p>
          <a:endParaRPr lang="ru-RU"/>
        </a:p>
      </dgm:t>
    </dgm:pt>
    <dgm:pt modelId="{EB550A61-97CB-48B5-85F5-A7CF4D285471}" type="sibTrans" cxnId="{46DAEB5C-CC4D-420C-9365-02CE821414CB}">
      <dgm:prSet/>
      <dgm:spPr/>
      <dgm:t>
        <a:bodyPr/>
        <a:lstStyle/>
        <a:p>
          <a:endParaRPr lang="ru-RU"/>
        </a:p>
      </dgm:t>
    </dgm:pt>
    <dgm:pt modelId="{BD060DCD-9784-4D1B-9956-4C7ED23929D4}">
      <dgm:prSet phldrT="[Текст]"/>
      <dgm:spPr/>
      <dgm:t>
        <a:bodyPr/>
        <a:lstStyle/>
        <a:p>
          <a:r>
            <a:rPr lang="ru-RU" dirty="0" smtClean="0"/>
            <a:t>Открыты-70</a:t>
          </a:r>
          <a:endParaRPr lang="ru-RU" dirty="0"/>
        </a:p>
      </dgm:t>
    </dgm:pt>
    <dgm:pt modelId="{BFD95C0C-375B-4893-B273-1892FE3831E2}" type="parTrans" cxnId="{44601DA9-4EA9-456E-A775-1F9DC134F872}">
      <dgm:prSet/>
      <dgm:spPr/>
      <dgm:t>
        <a:bodyPr/>
        <a:lstStyle/>
        <a:p>
          <a:endParaRPr lang="ru-RU"/>
        </a:p>
      </dgm:t>
    </dgm:pt>
    <dgm:pt modelId="{DD344BA4-B234-4E99-A985-B2196DC57BB9}" type="sibTrans" cxnId="{44601DA9-4EA9-456E-A775-1F9DC134F872}">
      <dgm:prSet/>
      <dgm:spPr/>
      <dgm:t>
        <a:bodyPr/>
        <a:lstStyle/>
        <a:p>
          <a:endParaRPr lang="ru-RU"/>
        </a:p>
      </dgm:t>
    </dgm:pt>
    <dgm:pt modelId="{8E163115-5A5A-46B5-B161-22DC07F30320}">
      <dgm:prSet phldrT="[Текст]"/>
      <dgm:spPr/>
      <dgm:t>
        <a:bodyPr/>
        <a:lstStyle/>
        <a:p>
          <a:r>
            <a:rPr lang="ru-RU" dirty="0" smtClean="0"/>
            <a:t>Не открыты-13</a:t>
          </a:r>
          <a:endParaRPr lang="ru-RU" dirty="0"/>
        </a:p>
      </dgm:t>
    </dgm:pt>
    <dgm:pt modelId="{46CB8B78-C217-4C73-AD13-286FFFBE1317}" type="parTrans" cxnId="{8872805D-B11A-4A8D-AC06-5BC8A47A703B}">
      <dgm:prSet/>
      <dgm:spPr/>
      <dgm:t>
        <a:bodyPr/>
        <a:lstStyle/>
        <a:p>
          <a:endParaRPr lang="ru-RU"/>
        </a:p>
      </dgm:t>
    </dgm:pt>
    <dgm:pt modelId="{E39EA968-B3C2-4D49-B009-B279C81F0C5D}" type="sibTrans" cxnId="{8872805D-B11A-4A8D-AC06-5BC8A47A703B}">
      <dgm:prSet/>
      <dgm:spPr/>
      <dgm:t>
        <a:bodyPr/>
        <a:lstStyle/>
        <a:p>
          <a:endParaRPr lang="ru-RU"/>
        </a:p>
      </dgm:t>
    </dgm:pt>
    <dgm:pt modelId="{4F8C1BB9-1DE8-4905-AB60-91B158571B77}">
      <dgm:prSet phldrT="[Текст]" custT="1"/>
      <dgm:spPr/>
      <dgm:t>
        <a:bodyPr/>
        <a:lstStyle/>
        <a:p>
          <a:r>
            <a:rPr lang="ru-RU" sz="1800" dirty="0" smtClean="0"/>
            <a:t>Открыты, но не представили документы  в Департамент -65</a:t>
          </a:r>
          <a:endParaRPr lang="ru-RU" sz="1800" dirty="0"/>
        </a:p>
      </dgm:t>
    </dgm:pt>
    <dgm:pt modelId="{46F46DCA-3CBD-499E-99B5-B156873DC5C9}" type="sibTrans" cxnId="{5869DEF8-7C0A-4E94-B7BD-0540272E3906}">
      <dgm:prSet/>
      <dgm:spPr/>
      <dgm:t>
        <a:bodyPr/>
        <a:lstStyle/>
        <a:p>
          <a:endParaRPr lang="ru-RU"/>
        </a:p>
      </dgm:t>
    </dgm:pt>
    <dgm:pt modelId="{11EA9025-C988-4BDB-830B-E17B8944196D}" type="parTrans" cxnId="{5869DEF8-7C0A-4E94-B7BD-0540272E3906}">
      <dgm:prSet/>
      <dgm:spPr/>
      <dgm:t>
        <a:bodyPr/>
        <a:lstStyle/>
        <a:p>
          <a:endParaRPr lang="ru-RU"/>
        </a:p>
      </dgm:t>
    </dgm:pt>
    <dgm:pt modelId="{E0181FCA-8308-4497-B2A7-B2326E34A4E1}">
      <dgm:prSet phldrT="[Текст]" custT="1"/>
      <dgm:spPr/>
      <dgm:t>
        <a:bodyPr/>
        <a:lstStyle/>
        <a:p>
          <a:r>
            <a:rPr lang="ru-RU" sz="1800" dirty="0" smtClean="0"/>
            <a:t>Получили лицензии или сдали документы  в Департамент - 5</a:t>
          </a:r>
          <a:endParaRPr lang="ru-RU" sz="1800" dirty="0"/>
        </a:p>
      </dgm:t>
    </dgm:pt>
    <dgm:pt modelId="{4360946A-D04F-458C-ACE9-CB93AE01399E}" type="sibTrans" cxnId="{C359B011-1C48-42A3-A819-D3361D2F4EEF}">
      <dgm:prSet/>
      <dgm:spPr/>
      <dgm:t>
        <a:bodyPr/>
        <a:lstStyle/>
        <a:p>
          <a:endParaRPr lang="ru-RU"/>
        </a:p>
      </dgm:t>
    </dgm:pt>
    <dgm:pt modelId="{7CC5DF05-DD03-4408-88E0-81039CC57CD3}" type="parTrans" cxnId="{C359B011-1C48-42A3-A819-D3361D2F4EEF}">
      <dgm:prSet/>
      <dgm:spPr/>
      <dgm:t>
        <a:bodyPr/>
        <a:lstStyle/>
        <a:p>
          <a:endParaRPr lang="ru-RU"/>
        </a:p>
      </dgm:t>
    </dgm:pt>
    <dgm:pt modelId="{1C63D446-4E11-4EA6-9945-64D62ED179AC}" type="pres">
      <dgm:prSet presAssocID="{5C93F622-99C8-45E5-802D-BF3AB02AA3D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4100C23-4328-442D-A8DA-1B3387A65A62}" type="pres">
      <dgm:prSet presAssocID="{1AB3D8FE-F838-4C02-B87E-48322C8C9F91}" presName="vertOne" presStyleCnt="0"/>
      <dgm:spPr/>
    </dgm:pt>
    <dgm:pt modelId="{1D078D8D-7CAA-42C0-AACE-FF45325D7E27}" type="pres">
      <dgm:prSet presAssocID="{1AB3D8FE-F838-4C02-B87E-48322C8C9F91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EA825E-1593-4849-B379-796602B09B19}" type="pres">
      <dgm:prSet presAssocID="{1AB3D8FE-F838-4C02-B87E-48322C8C9F91}" presName="parTransOne" presStyleCnt="0"/>
      <dgm:spPr/>
    </dgm:pt>
    <dgm:pt modelId="{515FD66F-C547-4B55-A971-C6643AE3226D}" type="pres">
      <dgm:prSet presAssocID="{1AB3D8FE-F838-4C02-B87E-48322C8C9F91}" presName="horzOne" presStyleCnt="0"/>
      <dgm:spPr/>
    </dgm:pt>
    <dgm:pt modelId="{C982BA6E-F78F-4CC6-83B8-8C6F3C1D078D}" type="pres">
      <dgm:prSet presAssocID="{BD060DCD-9784-4D1B-9956-4C7ED23929D4}" presName="vertTwo" presStyleCnt="0"/>
      <dgm:spPr/>
    </dgm:pt>
    <dgm:pt modelId="{E9FD0E23-91D0-4F46-B7D8-8BA37716C3CF}" type="pres">
      <dgm:prSet presAssocID="{BD060DCD-9784-4D1B-9956-4C7ED23929D4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8872FE-6F8A-4CCF-AAAD-B3789E31F692}" type="pres">
      <dgm:prSet presAssocID="{BD060DCD-9784-4D1B-9956-4C7ED23929D4}" presName="parTransTwo" presStyleCnt="0"/>
      <dgm:spPr/>
    </dgm:pt>
    <dgm:pt modelId="{46818D0B-7780-4297-9D6B-FEBB00475B2E}" type="pres">
      <dgm:prSet presAssocID="{BD060DCD-9784-4D1B-9956-4C7ED23929D4}" presName="horzTwo" presStyleCnt="0"/>
      <dgm:spPr/>
    </dgm:pt>
    <dgm:pt modelId="{B00B18BB-D7F3-48D6-867E-2C99D2FE9DB6}" type="pres">
      <dgm:prSet presAssocID="{E0181FCA-8308-4497-B2A7-B2326E34A4E1}" presName="vertThree" presStyleCnt="0"/>
      <dgm:spPr/>
    </dgm:pt>
    <dgm:pt modelId="{C3AA6A80-5B29-4F4C-9924-8DC987C102BC}" type="pres">
      <dgm:prSet presAssocID="{E0181FCA-8308-4497-B2A7-B2326E34A4E1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1E1F14-CB9B-49C4-BAB5-9C8310784DEA}" type="pres">
      <dgm:prSet presAssocID="{E0181FCA-8308-4497-B2A7-B2326E34A4E1}" presName="horzThree" presStyleCnt="0"/>
      <dgm:spPr/>
    </dgm:pt>
    <dgm:pt modelId="{2568DBEA-BABD-4B42-9EFA-C5E627276CCB}" type="pres">
      <dgm:prSet presAssocID="{4360946A-D04F-458C-ACE9-CB93AE01399E}" presName="sibSpaceThree" presStyleCnt="0"/>
      <dgm:spPr/>
    </dgm:pt>
    <dgm:pt modelId="{4F23303C-99F9-42BB-A09E-795063EECE4D}" type="pres">
      <dgm:prSet presAssocID="{4F8C1BB9-1DE8-4905-AB60-91B158571B77}" presName="vertThree" presStyleCnt="0"/>
      <dgm:spPr/>
    </dgm:pt>
    <dgm:pt modelId="{6E5CC5DC-C5D5-4219-B2B5-4C5105799716}" type="pres">
      <dgm:prSet presAssocID="{4F8C1BB9-1DE8-4905-AB60-91B158571B77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47FC38-A9E9-4C37-9B7E-9037C57DB6CB}" type="pres">
      <dgm:prSet presAssocID="{4F8C1BB9-1DE8-4905-AB60-91B158571B77}" presName="horzThree" presStyleCnt="0"/>
      <dgm:spPr/>
    </dgm:pt>
    <dgm:pt modelId="{68C4FDFF-E50A-4A16-8DCC-31DDACAF80AC}" type="pres">
      <dgm:prSet presAssocID="{DD344BA4-B234-4E99-A985-B2196DC57BB9}" presName="sibSpaceTwo" presStyleCnt="0"/>
      <dgm:spPr/>
    </dgm:pt>
    <dgm:pt modelId="{1DE41725-3C6F-40DD-812E-A9D94B38DF7D}" type="pres">
      <dgm:prSet presAssocID="{8E163115-5A5A-46B5-B161-22DC07F30320}" presName="vertTwo" presStyleCnt="0"/>
      <dgm:spPr/>
    </dgm:pt>
    <dgm:pt modelId="{85B7A523-5DA7-41C4-88EF-BAEAAF568250}" type="pres">
      <dgm:prSet presAssocID="{8E163115-5A5A-46B5-B161-22DC07F30320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B8AFAD-91C3-4B13-8218-B1D51327C118}" type="pres">
      <dgm:prSet presAssocID="{8E163115-5A5A-46B5-B161-22DC07F30320}" presName="horzTwo" presStyleCnt="0"/>
      <dgm:spPr/>
    </dgm:pt>
  </dgm:ptLst>
  <dgm:cxnLst>
    <dgm:cxn modelId="{A00DADC5-EC32-488B-9255-920F9FCFA261}" type="presOf" srcId="{E0181FCA-8308-4497-B2A7-B2326E34A4E1}" destId="{C3AA6A80-5B29-4F4C-9924-8DC987C102BC}" srcOrd="0" destOrd="0" presId="urn:microsoft.com/office/officeart/2005/8/layout/hierarchy4"/>
    <dgm:cxn modelId="{9E68527E-1E6C-4024-888E-8DB98CA84B9E}" type="presOf" srcId="{BD060DCD-9784-4D1B-9956-4C7ED23929D4}" destId="{E9FD0E23-91D0-4F46-B7D8-8BA37716C3CF}" srcOrd="0" destOrd="0" presId="urn:microsoft.com/office/officeart/2005/8/layout/hierarchy4"/>
    <dgm:cxn modelId="{0AF9C43A-C132-4BFF-9967-1C51EB872CB9}" type="presOf" srcId="{4F8C1BB9-1DE8-4905-AB60-91B158571B77}" destId="{6E5CC5DC-C5D5-4219-B2B5-4C5105799716}" srcOrd="0" destOrd="0" presId="urn:microsoft.com/office/officeart/2005/8/layout/hierarchy4"/>
    <dgm:cxn modelId="{33BCC0D6-6094-4EE7-83AE-3061B8598FF6}" type="presOf" srcId="{8E163115-5A5A-46B5-B161-22DC07F30320}" destId="{85B7A523-5DA7-41C4-88EF-BAEAAF568250}" srcOrd="0" destOrd="0" presId="urn:microsoft.com/office/officeart/2005/8/layout/hierarchy4"/>
    <dgm:cxn modelId="{31317188-A26C-478D-A2E9-32F852B4B3E7}" type="presOf" srcId="{5C93F622-99C8-45E5-802D-BF3AB02AA3DB}" destId="{1C63D446-4E11-4EA6-9945-64D62ED179AC}" srcOrd="0" destOrd="0" presId="urn:microsoft.com/office/officeart/2005/8/layout/hierarchy4"/>
    <dgm:cxn modelId="{C359B011-1C48-42A3-A819-D3361D2F4EEF}" srcId="{BD060DCD-9784-4D1B-9956-4C7ED23929D4}" destId="{E0181FCA-8308-4497-B2A7-B2326E34A4E1}" srcOrd="0" destOrd="0" parTransId="{7CC5DF05-DD03-4408-88E0-81039CC57CD3}" sibTransId="{4360946A-D04F-458C-ACE9-CB93AE01399E}"/>
    <dgm:cxn modelId="{46DAEB5C-CC4D-420C-9365-02CE821414CB}" srcId="{5C93F622-99C8-45E5-802D-BF3AB02AA3DB}" destId="{1AB3D8FE-F838-4C02-B87E-48322C8C9F91}" srcOrd="0" destOrd="0" parTransId="{FB33883B-AFE4-4640-87FE-0F1D3CC6513F}" sibTransId="{EB550A61-97CB-48B5-85F5-A7CF4D285471}"/>
    <dgm:cxn modelId="{8872805D-B11A-4A8D-AC06-5BC8A47A703B}" srcId="{1AB3D8FE-F838-4C02-B87E-48322C8C9F91}" destId="{8E163115-5A5A-46B5-B161-22DC07F30320}" srcOrd="1" destOrd="0" parTransId="{46CB8B78-C217-4C73-AD13-286FFFBE1317}" sibTransId="{E39EA968-B3C2-4D49-B009-B279C81F0C5D}"/>
    <dgm:cxn modelId="{5869DEF8-7C0A-4E94-B7BD-0540272E3906}" srcId="{BD060DCD-9784-4D1B-9956-4C7ED23929D4}" destId="{4F8C1BB9-1DE8-4905-AB60-91B158571B77}" srcOrd="1" destOrd="0" parTransId="{11EA9025-C988-4BDB-830B-E17B8944196D}" sibTransId="{46F46DCA-3CBD-499E-99B5-B156873DC5C9}"/>
    <dgm:cxn modelId="{EF4009D3-D0D1-4E45-8116-DCA4BA4CA242}" type="presOf" srcId="{1AB3D8FE-F838-4C02-B87E-48322C8C9F91}" destId="{1D078D8D-7CAA-42C0-AACE-FF45325D7E27}" srcOrd="0" destOrd="0" presId="urn:microsoft.com/office/officeart/2005/8/layout/hierarchy4"/>
    <dgm:cxn modelId="{44601DA9-4EA9-456E-A775-1F9DC134F872}" srcId="{1AB3D8FE-F838-4C02-B87E-48322C8C9F91}" destId="{BD060DCD-9784-4D1B-9956-4C7ED23929D4}" srcOrd="0" destOrd="0" parTransId="{BFD95C0C-375B-4893-B273-1892FE3831E2}" sibTransId="{DD344BA4-B234-4E99-A985-B2196DC57BB9}"/>
    <dgm:cxn modelId="{E96964E3-ADB6-4EF7-AF41-2519397FB396}" type="presParOf" srcId="{1C63D446-4E11-4EA6-9945-64D62ED179AC}" destId="{A4100C23-4328-442D-A8DA-1B3387A65A62}" srcOrd="0" destOrd="0" presId="urn:microsoft.com/office/officeart/2005/8/layout/hierarchy4"/>
    <dgm:cxn modelId="{86AC7D4C-5D5B-4CA4-9BF0-765974068F9A}" type="presParOf" srcId="{A4100C23-4328-442D-A8DA-1B3387A65A62}" destId="{1D078D8D-7CAA-42C0-AACE-FF45325D7E27}" srcOrd="0" destOrd="0" presId="urn:microsoft.com/office/officeart/2005/8/layout/hierarchy4"/>
    <dgm:cxn modelId="{756EC999-0AAC-4E37-80E8-0B140A37CF60}" type="presParOf" srcId="{A4100C23-4328-442D-A8DA-1B3387A65A62}" destId="{CCEA825E-1593-4849-B379-796602B09B19}" srcOrd="1" destOrd="0" presId="urn:microsoft.com/office/officeart/2005/8/layout/hierarchy4"/>
    <dgm:cxn modelId="{0A3DF760-68C5-43DF-8CB4-44001E3203BA}" type="presParOf" srcId="{A4100C23-4328-442D-A8DA-1B3387A65A62}" destId="{515FD66F-C547-4B55-A971-C6643AE3226D}" srcOrd="2" destOrd="0" presId="urn:microsoft.com/office/officeart/2005/8/layout/hierarchy4"/>
    <dgm:cxn modelId="{1A2ED70B-DCF4-4252-8526-D870FA861FEC}" type="presParOf" srcId="{515FD66F-C547-4B55-A971-C6643AE3226D}" destId="{C982BA6E-F78F-4CC6-83B8-8C6F3C1D078D}" srcOrd="0" destOrd="0" presId="urn:microsoft.com/office/officeart/2005/8/layout/hierarchy4"/>
    <dgm:cxn modelId="{81627B8E-A27E-4FCA-8CA5-11DEDE52BC20}" type="presParOf" srcId="{C982BA6E-F78F-4CC6-83B8-8C6F3C1D078D}" destId="{E9FD0E23-91D0-4F46-B7D8-8BA37716C3CF}" srcOrd="0" destOrd="0" presId="urn:microsoft.com/office/officeart/2005/8/layout/hierarchy4"/>
    <dgm:cxn modelId="{36F8B66A-0AD7-43A1-988E-03078703F4F7}" type="presParOf" srcId="{C982BA6E-F78F-4CC6-83B8-8C6F3C1D078D}" destId="{478872FE-6F8A-4CCF-AAAD-B3789E31F692}" srcOrd="1" destOrd="0" presId="urn:microsoft.com/office/officeart/2005/8/layout/hierarchy4"/>
    <dgm:cxn modelId="{3A701594-F667-44D3-8869-737BE1F1E63A}" type="presParOf" srcId="{C982BA6E-F78F-4CC6-83B8-8C6F3C1D078D}" destId="{46818D0B-7780-4297-9D6B-FEBB00475B2E}" srcOrd="2" destOrd="0" presId="urn:microsoft.com/office/officeart/2005/8/layout/hierarchy4"/>
    <dgm:cxn modelId="{3B1AB126-455D-49CA-839B-02C385411010}" type="presParOf" srcId="{46818D0B-7780-4297-9D6B-FEBB00475B2E}" destId="{B00B18BB-D7F3-48D6-867E-2C99D2FE9DB6}" srcOrd="0" destOrd="0" presId="urn:microsoft.com/office/officeart/2005/8/layout/hierarchy4"/>
    <dgm:cxn modelId="{C73BEE00-F82E-4608-A54A-FB7E05B05931}" type="presParOf" srcId="{B00B18BB-D7F3-48D6-867E-2C99D2FE9DB6}" destId="{C3AA6A80-5B29-4F4C-9924-8DC987C102BC}" srcOrd="0" destOrd="0" presId="urn:microsoft.com/office/officeart/2005/8/layout/hierarchy4"/>
    <dgm:cxn modelId="{906DD139-BA4C-4A17-8FED-90CDFEC61459}" type="presParOf" srcId="{B00B18BB-D7F3-48D6-867E-2C99D2FE9DB6}" destId="{721E1F14-CB9B-49C4-BAB5-9C8310784DEA}" srcOrd="1" destOrd="0" presId="urn:microsoft.com/office/officeart/2005/8/layout/hierarchy4"/>
    <dgm:cxn modelId="{B91DAC59-E17C-4D4A-962D-7447A07CE9BD}" type="presParOf" srcId="{46818D0B-7780-4297-9D6B-FEBB00475B2E}" destId="{2568DBEA-BABD-4B42-9EFA-C5E627276CCB}" srcOrd="1" destOrd="0" presId="urn:microsoft.com/office/officeart/2005/8/layout/hierarchy4"/>
    <dgm:cxn modelId="{9AC8E633-42AA-49AB-88EF-0EE01CC14F8B}" type="presParOf" srcId="{46818D0B-7780-4297-9D6B-FEBB00475B2E}" destId="{4F23303C-99F9-42BB-A09E-795063EECE4D}" srcOrd="2" destOrd="0" presId="urn:microsoft.com/office/officeart/2005/8/layout/hierarchy4"/>
    <dgm:cxn modelId="{080C2F8A-8D8D-458A-9460-46C8C453A476}" type="presParOf" srcId="{4F23303C-99F9-42BB-A09E-795063EECE4D}" destId="{6E5CC5DC-C5D5-4219-B2B5-4C5105799716}" srcOrd="0" destOrd="0" presId="urn:microsoft.com/office/officeart/2005/8/layout/hierarchy4"/>
    <dgm:cxn modelId="{14CDE942-9DA7-45FD-B6FA-A1715483E931}" type="presParOf" srcId="{4F23303C-99F9-42BB-A09E-795063EECE4D}" destId="{2647FC38-A9E9-4C37-9B7E-9037C57DB6CB}" srcOrd="1" destOrd="0" presId="urn:microsoft.com/office/officeart/2005/8/layout/hierarchy4"/>
    <dgm:cxn modelId="{89B063E4-4225-4173-9389-9BC0C37E2E31}" type="presParOf" srcId="{515FD66F-C547-4B55-A971-C6643AE3226D}" destId="{68C4FDFF-E50A-4A16-8DCC-31DDACAF80AC}" srcOrd="1" destOrd="0" presId="urn:microsoft.com/office/officeart/2005/8/layout/hierarchy4"/>
    <dgm:cxn modelId="{0F7E2F11-734A-491A-BAF4-36F146A427D3}" type="presParOf" srcId="{515FD66F-C547-4B55-A971-C6643AE3226D}" destId="{1DE41725-3C6F-40DD-812E-A9D94B38DF7D}" srcOrd="2" destOrd="0" presId="urn:microsoft.com/office/officeart/2005/8/layout/hierarchy4"/>
    <dgm:cxn modelId="{75E12EC5-C2E3-47A5-9378-48049A79216F}" type="presParOf" srcId="{1DE41725-3C6F-40DD-812E-A9D94B38DF7D}" destId="{85B7A523-5DA7-41C4-88EF-BAEAAF568250}" srcOrd="0" destOrd="0" presId="urn:microsoft.com/office/officeart/2005/8/layout/hierarchy4"/>
    <dgm:cxn modelId="{E1917F95-3F6E-4F41-9275-5EA2012A0F15}" type="presParOf" srcId="{1DE41725-3C6F-40DD-812E-A9D94B38DF7D}" destId="{D7B8AFAD-91C3-4B13-8218-B1D51327C11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078D8D-7CAA-42C0-AACE-FF45325D7E27}">
      <dsp:nvSpPr>
        <dsp:cNvPr id="0" name=""/>
        <dsp:cNvSpPr/>
      </dsp:nvSpPr>
      <dsp:spPr>
        <a:xfrm>
          <a:off x="843" y="1945"/>
          <a:ext cx="7353472" cy="1209438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/>
            <a:t>Всего 83</a:t>
          </a:r>
          <a:endParaRPr lang="ru-RU" sz="5200" kern="1200" dirty="0"/>
        </a:p>
      </dsp:txBody>
      <dsp:txXfrm>
        <a:off x="843" y="1945"/>
        <a:ext cx="7353472" cy="1209438"/>
      </dsp:txXfrm>
    </dsp:sp>
    <dsp:sp modelId="{E9FD0E23-91D0-4F46-B7D8-8BA37716C3CF}">
      <dsp:nvSpPr>
        <dsp:cNvPr id="0" name=""/>
        <dsp:cNvSpPr/>
      </dsp:nvSpPr>
      <dsp:spPr>
        <a:xfrm>
          <a:off x="843" y="1339496"/>
          <a:ext cx="4803515" cy="1209438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Открыты-70</a:t>
          </a:r>
          <a:endParaRPr lang="ru-RU" sz="3200" kern="1200" dirty="0"/>
        </a:p>
      </dsp:txBody>
      <dsp:txXfrm>
        <a:off x="843" y="1339496"/>
        <a:ext cx="4803515" cy="1209438"/>
      </dsp:txXfrm>
    </dsp:sp>
    <dsp:sp modelId="{C3AA6A80-5B29-4F4C-9924-8DC987C102BC}">
      <dsp:nvSpPr>
        <dsp:cNvPr id="0" name=""/>
        <dsp:cNvSpPr/>
      </dsp:nvSpPr>
      <dsp:spPr>
        <a:xfrm>
          <a:off x="843" y="2677046"/>
          <a:ext cx="2352358" cy="120943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Получили лицензии или сдали документы  в Департамент - 5</a:t>
          </a:r>
          <a:endParaRPr lang="ru-RU" sz="1800" kern="1200" dirty="0"/>
        </a:p>
      </dsp:txBody>
      <dsp:txXfrm>
        <a:off x="843" y="2677046"/>
        <a:ext cx="2352358" cy="1209438"/>
      </dsp:txXfrm>
    </dsp:sp>
    <dsp:sp modelId="{6E5CC5DC-C5D5-4219-B2B5-4C5105799716}">
      <dsp:nvSpPr>
        <dsp:cNvPr id="0" name=""/>
        <dsp:cNvSpPr/>
      </dsp:nvSpPr>
      <dsp:spPr>
        <a:xfrm>
          <a:off x="2452001" y="2677046"/>
          <a:ext cx="2352358" cy="120943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Открыты, но не представили документы  в Департамент -65</a:t>
          </a:r>
          <a:endParaRPr lang="ru-RU" sz="1800" kern="1200" dirty="0"/>
        </a:p>
      </dsp:txBody>
      <dsp:txXfrm>
        <a:off x="2452001" y="2677046"/>
        <a:ext cx="2352358" cy="1209438"/>
      </dsp:txXfrm>
    </dsp:sp>
    <dsp:sp modelId="{85B7A523-5DA7-41C4-88EF-BAEAAF568250}">
      <dsp:nvSpPr>
        <dsp:cNvPr id="0" name=""/>
        <dsp:cNvSpPr/>
      </dsp:nvSpPr>
      <dsp:spPr>
        <a:xfrm>
          <a:off x="5001957" y="1339496"/>
          <a:ext cx="2352358" cy="1209438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Не открыты-13</a:t>
          </a:r>
          <a:endParaRPr lang="ru-RU" sz="3200" kern="1200" dirty="0"/>
        </a:p>
      </dsp:txBody>
      <dsp:txXfrm>
        <a:off x="5001957" y="1339496"/>
        <a:ext cx="2352358" cy="1209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4319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288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53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3203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2916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911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811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328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795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0694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8196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2DED5-1E80-48E9-9B7A-C9D30C5EF7A1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336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80"/>
            <a:ext cx="9144000" cy="621466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848600" cy="30963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dirty="0">
                <a:solidFill>
                  <a:schemeClr val="accent2"/>
                </a:solidFill>
              </a:rPr>
              <a:t>Об итогах </a:t>
            </a:r>
            <a:r>
              <a:rPr lang="ru-RU" sz="2400" b="1" i="1" dirty="0" smtClean="0">
                <a:solidFill>
                  <a:schemeClr val="accent2"/>
                </a:solidFill>
              </a:rPr>
              <a:t/>
            </a:r>
            <a:br>
              <a:rPr lang="ru-RU" sz="2400" b="1" i="1" dirty="0" smtClean="0">
                <a:solidFill>
                  <a:schemeClr val="accent2"/>
                </a:solidFill>
              </a:rPr>
            </a:br>
            <a:r>
              <a:rPr lang="ru-RU" sz="2400" b="1" i="1" dirty="0" smtClean="0">
                <a:solidFill>
                  <a:schemeClr val="accent2"/>
                </a:solidFill>
              </a:rPr>
              <a:t>     еженедельного </a:t>
            </a:r>
            <a:r>
              <a:rPr lang="ru-RU" sz="2400" b="1" i="1" dirty="0">
                <a:solidFill>
                  <a:schemeClr val="accent2"/>
                </a:solidFill>
              </a:rPr>
              <a:t>мониторинга </a:t>
            </a:r>
            <a:r>
              <a:rPr lang="ru-RU" sz="2400" b="1" i="1" dirty="0" smtClean="0">
                <a:solidFill>
                  <a:schemeClr val="accent2"/>
                </a:solidFill>
              </a:rPr>
              <a:t>готовности </a:t>
            </a:r>
            <a:r>
              <a:rPr lang="ru-RU" sz="2400" b="1" i="1" dirty="0">
                <a:solidFill>
                  <a:schemeClr val="accent2"/>
                </a:solidFill>
              </a:rPr>
              <a:t>документов образовательных организаций, </a:t>
            </a:r>
            <a:r>
              <a:rPr lang="ru-RU" sz="2400" b="1" i="1" dirty="0" smtClean="0">
                <a:solidFill>
                  <a:schemeClr val="accent2"/>
                </a:solidFill>
              </a:rPr>
              <a:t>построенных  </a:t>
            </a:r>
            <a:r>
              <a:rPr lang="ru-RU" sz="2400" b="1" i="1" dirty="0">
                <a:solidFill>
                  <a:schemeClr val="accent2"/>
                </a:solidFill>
              </a:rPr>
              <a:t>п</a:t>
            </a:r>
            <a:r>
              <a:rPr lang="ru-RU" sz="2400" b="1" i="1" dirty="0" smtClean="0">
                <a:solidFill>
                  <a:schemeClr val="accent2"/>
                </a:solidFill>
              </a:rPr>
              <a:t>о </a:t>
            </a:r>
            <a:r>
              <a:rPr lang="ru-RU" sz="2400" b="1" i="1" dirty="0">
                <a:solidFill>
                  <a:schemeClr val="accent2"/>
                </a:solidFill>
              </a:rPr>
              <a:t>программе модернизации региональной системы дошкольного образования </a:t>
            </a:r>
            <a:r>
              <a:rPr lang="ru-RU" sz="2400" b="1" i="1" dirty="0" smtClean="0">
                <a:solidFill>
                  <a:schemeClr val="accent2"/>
                </a:solidFill>
              </a:rPr>
              <a:t>в </a:t>
            </a:r>
            <a:r>
              <a:rPr lang="ru-RU" sz="2400" b="1" i="1" dirty="0">
                <a:solidFill>
                  <a:schemeClr val="accent2"/>
                </a:solidFill>
              </a:rPr>
              <a:t>2015 </a:t>
            </a:r>
            <a:r>
              <a:rPr lang="ru-RU" sz="2400" b="1" i="1" dirty="0" smtClean="0">
                <a:solidFill>
                  <a:schemeClr val="accent2"/>
                </a:solidFill>
              </a:rPr>
              <a:t>году</a:t>
            </a:r>
            <a:br>
              <a:rPr lang="ru-RU" sz="2400" b="1" i="1" dirty="0" smtClean="0">
                <a:solidFill>
                  <a:schemeClr val="accent2"/>
                </a:solidFill>
              </a:rPr>
            </a:br>
            <a:r>
              <a:rPr lang="ru-RU" sz="2400" b="1" i="1" dirty="0">
                <a:solidFill>
                  <a:schemeClr val="accent2"/>
                </a:solidFill>
              </a:rPr>
              <a:t/>
            </a:r>
            <a:br>
              <a:rPr lang="ru-RU" sz="2400" b="1" i="1" dirty="0">
                <a:solidFill>
                  <a:schemeClr val="accent2"/>
                </a:solidFill>
              </a:rPr>
            </a:br>
            <a:r>
              <a:rPr lang="ru-RU" sz="2400" b="1" i="1" dirty="0" smtClean="0">
                <a:solidFill>
                  <a:schemeClr val="accent2"/>
                </a:solidFill>
              </a:rPr>
              <a:t/>
            </a:r>
            <a:br>
              <a:rPr lang="ru-RU" sz="2400" b="1" i="1" dirty="0" smtClean="0">
                <a:solidFill>
                  <a:schemeClr val="accent2"/>
                </a:solidFill>
              </a:rPr>
            </a:br>
            <a:r>
              <a:rPr lang="ru-RU" sz="2400" b="1" i="1" dirty="0" smtClean="0">
                <a:solidFill>
                  <a:schemeClr val="accent2"/>
                </a:solidFill>
              </a:rPr>
              <a:t>__________________________________________________</a:t>
            </a:r>
            <a:r>
              <a:rPr lang="ru-RU" sz="2400" b="1" i="1" dirty="0" smtClean="0">
                <a:solidFill>
                  <a:srgbClr val="C00000"/>
                </a:solidFill>
              </a:rPr>
              <a:t/>
            </a:r>
            <a:br>
              <a:rPr lang="ru-RU" sz="2400" b="1" i="1" dirty="0" smtClean="0">
                <a:solidFill>
                  <a:srgbClr val="C00000"/>
                </a:solidFill>
              </a:rPr>
            </a:b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725144"/>
            <a:ext cx="6400800" cy="1368152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</a:rPr>
              <a:t>Заместитель министра – руководитель департамента надзора и контроля в сфере образования Министерства образования и науки РТ </a:t>
            </a:r>
            <a:endParaRPr lang="ru-RU" sz="2000" b="1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sz="2000" b="1" dirty="0" err="1" smtClean="0">
                <a:solidFill>
                  <a:schemeClr val="tx1"/>
                </a:solidFill>
              </a:rPr>
              <a:t>Габдрахманова</a:t>
            </a:r>
            <a:r>
              <a:rPr lang="ru-RU" sz="2000" b="1" dirty="0" smtClean="0">
                <a:solidFill>
                  <a:schemeClr val="tx1"/>
                </a:solidFill>
              </a:rPr>
              <a:t> Г.З.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337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6114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848600" cy="2318097"/>
          </a:xfrm>
        </p:spPr>
        <p:txBody>
          <a:bodyPr/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501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2205"/>
            <a:ext cx="8432312" cy="990600"/>
          </a:xfrm>
        </p:spPr>
        <p:txBody>
          <a:bodyPr>
            <a:normAutofit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>Образовательные организации – новостройки – 2015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1400" b="1" i="1" dirty="0" smtClean="0">
                <a:solidFill>
                  <a:schemeClr val="accent2"/>
                </a:solidFill>
              </a:rPr>
              <a:t>(данные на 16 декабря 2015 г.)</a:t>
            </a:r>
            <a:endParaRPr lang="ru-RU" sz="14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331640" y="1916833"/>
          <a:ext cx="7355160" cy="3888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268" name="Picture 4" descr="http://retina.news.mail.ru/prev670w/pic/d3/48/main16996127_0a648af5faf976001b59811f981079db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88224" y="4509120"/>
            <a:ext cx="2315080" cy="173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172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2205"/>
            <a:ext cx="8432312" cy="990600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b="1" i="1" dirty="0" smtClean="0">
                <a:solidFill>
                  <a:schemeClr val="accent2"/>
                </a:solidFill>
              </a:rPr>
              <a:t>Ведут образовательную деятельность, </a:t>
            </a:r>
            <a:br>
              <a:rPr lang="ru-RU" sz="2800" b="1" i="1" dirty="0" smtClean="0">
                <a:solidFill>
                  <a:schemeClr val="accent2"/>
                </a:solidFill>
              </a:rPr>
            </a:br>
            <a:r>
              <a:rPr lang="ru-RU" sz="2800" b="1" i="1" dirty="0" smtClean="0">
                <a:solidFill>
                  <a:schemeClr val="accent2"/>
                </a:solidFill>
              </a:rPr>
              <a:t>но документы не сданы в ГИСУ- 23 </a:t>
            </a:r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1400" b="1" i="1" dirty="0" smtClean="0">
                <a:solidFill>
                  <a:schemeClr val="accent2"/>
                </a:solidFill>
              </a:rPr>
              <a:t>(данные на 16 декабря 2015 г.)</a:t>
            </a:r>
            <a:endParaRPr lang="ru-RU" sz="1400" b="1" i="1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Детские сады- </a:t>
            </a:r>
            <a:r>
              <a:rPr lang="ru-RU" b="1" dirty="0" smtClean="0">
                <a:solidFill>
                  <a:schemeClr val="accent2"/>
                </a:solidFill>
              </a:rPr>
              <a:t>20:</a:t>
            </a:r>
            <a:endParaRPr lang="ru-RU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b="1" dirty="0" smtClean="0"/>
              <a:t>     г. Казань -</a:t>
            </a:r>
            <a:r>
              <a:rPr lang="ru-RU" b="1" dirty="0" smtClean="0"/>
              <a:t>13, </a:t>
            </a:r>
            <a:r>
              <a:rPr lang="ru-RU" b="1" dirty="0" err="1" smtClean="0"/>
              <a:t>Альметьевский</a:t>
            </a:r>
            <a:r>
              <a:rPr lang="ru-RU" b="1" dirty="0" smtClean="0"/>
              <a:t> -1, </a:t>
            </a:r>
            <a:r>
              <a:rPr lang="ru-RU" b="1" dirty="0" err="1" smtClean="0"/>
              <a:t>Бавлинский</a:t>
            </a:r>
            <a:r>
              <a:rPr lang="ru-RU" b="1" dirty="0" smtClean="0"/>
              <a:t> -1, Лениногорский-1, Менделеевский-1, Тюлячинский-1, Ютазинский-1, </a:t>
            </a:r>
            <a:r>
              <a:rPr lang="ru-RU" b="1" dirty="0" err="1" smtClean="0"/>
              <a:t>Высокогорский</a:t>
            </a:r>
            <a:r>
              <a:rPr lang="ru-RU" b="1" dirty="0" smtClean="0"/>
              <a:t> -1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>
                <a:solidFill>
                  <a:schemeClr val="accent2"/>
                </a:solidFill>
              </a:rPr>
              <a:t>Школы -3:</a:t>
            </a:r>
            <a:endParaRPr lang="ru-RU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b="1" dirty="0" smtClean="0"/>
              <a:t>	г. Казань(</a:t>
            </a:r>
            <a:r>
              <a:rPr lang="ru-RU" b="1" dirty="0" err="1" smtClean="0"/>
              <a:t>Сош</a:t>
            </a:r>
            <a:r>
              <a:rPr lang="ru-RU" b="1" dirty="0" smtClean="0"/>
              <a:t> №179),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Новошешминский</a:t>
            </a:r>
            <a:r>
              <a:rPr lang="ru-RU" b="1" dirty="0" smtClean="0"/>
              <a:t> район («</a:t>
            </a:r>
            <a:r>
              <a:rPr lang="ru-RU" b="1" dirty="0" err="1" smtClean="0"/>
              <a:t>Черемуховская</a:t>
            </a:r>
            <a:r>
              <a:rPr lang="ru-RU" b="1" dirty="0" smtClean="0"/>
              <a:t> СОШ»),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Черемшанский</a:t>
            </a:r>
            <a:r>
              <a:rPr lang="ru-RU" b="1" dirty="0" smtClean="0"/>
              <a:t> район (Девичья Полянская НШ- филиал МБОУ «Ульяновская СОШ).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172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2204"/>
            <a:ext cx="8432312" cy="1190611"/>
          </a:xfrm>
        </p:spPr>
        <p:txBody>
          <a:bodyPr>
            <a:normAutofit/>
          </a:bodyPr>
          <a:lstStyle/>
          <a:p>
            <a:pPr algn="r"/>
            <a:r>
              <a:rPr lang="ru-RU" sz="2000" b="1" i="1" dirty="0" smtClean="0">
                <a:solidFill>
                  <a:schemeClr val="accent2"/>
                </a:solidFill>
              </a:rPr>
              <a:t>Документы представлены в Минземимущество  </a:t>
            </a:r>
            <a:br>
              <a:rPr lang="ru-RU" sz="2000" b="1" i="1" dirty="0" smtClean="0">
                <a:solidFill>
                  <a:schemeClr val="accent2"/>
                </a:solidFill>
              </a:rPr>
            </a:br>
            <a:r>
              <a:rPr lang="ru-RU" sz="2000" b="1" i="1" dirty="0" smtClean="0">
                <a:solidFill>
                  <a:schemeClr val="accent2"/>
                </a:solidFill>
              </a:rPr>
              <a:t>РТ для подготовки распоряжения - 4 </a:t>
            </a:r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1400" b="1" i="1" dirty="0" smtClean="0">
                <a:solidFill>
                  <a:schemeClr val="accent2"/>
                </a:solidFill>
              </a:rPr>
              <a:t>(данные на 16 декабря 2015 г.)</a:t>
            </a:r>
            <a:endParaRPr lang="ru-RU" sz="1400" b="1" i="1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71600" y="2276873"/>
            <a:ext cx="7344816" cy="2952328"/>
          </a:xfrm>
        </p:spPr>
        <p:txBody>
          <a:bodyPr>
            <a:normAutofit/>
          </a:bodyPr>
          <a:lstStyle/>
          <a:p>
            <a:r>
              <a:rPr lang="ru-RU" dirty="0" smtClean="0"/>
              <a:t>г.Набережные Челны </a:t>
            </a:r>
            <a:r>
              <a:rPr lang="ru-RU" dirty="0" smtClean="0"/>
              <a:t>-1, </a:t>
            </a:r>
            <a:endParaRPr lang="ru-RU" dirty="0" smtClean="0"/>
          </a:p>
          <a:p>
            <a:r>
              <a:rPr lang="ru-RU" dirty="0" err="1" smtClean="0"/>
              <a:t>Атнинский</a:t>
            </a:r>
            <a:r>
              <a:rPr lang="ru-RU" dirty="0" smtClean="0"/>
              <a:t> </a:t>
            </a:r>
            <a:r>
              <a:rPr lang="ru-RU" dirty="0" smtClean="0"/>
              <a:t>район </a:t>
            </a:r>
            <a:r>
              <a:rPr lang="ru-RU" dirty="0" smtClean="0"/>
              <a:t>-1, </a:t>
            </a:r>
          </a:p>
          <a:p>
            <a:r>
              <a:rPr lang="ru-RU" dirty="0" smtClean="0"/>
              <a:t>Алексеевский -1, </a:t>
            </a:r>
            <a:endParaRPr lang="ru-RU" dirty="0" smtClean="0"/>
          </a:p>
          <a:p>
            <a:r>
              <a:rPr lang="ru-RU" dirty="0" err="1" smtClean="0"/>
              <a:t>Дрожжановский</a:t>
            </a:r>
            <a:r>
              <a:rPr lang="ru-RU" dirty="0" smtClean="0"/>
              <a:t> -1,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172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432312" cy="1008111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b="1" i="1" dirty="0" smtClean="0">
                <a:solidFill>
                  <a:schemeClr val="accent2"/>
                </a:solidFill>
              </a:rPr>
              <a:t>Акты приема-передачи находятся </a:t>
            </a:r>
            <a:br>
              <a:rPr lang="ru-RU" sz="2800" b="1" i="1" dirty="0" smtClean="0">
                <a:solidFill>
                  <a:schemeClr val="accent2"/>
                </a:solidFill>
              </a:rPr>
            </a:br>
            <a:r>
              <a:rPr lang="ru-RU" sz="2800" b="1" i="1" dirty="0" smtClean="0">
                <a:solidFill>
                  <a:schemeClr val="accent2"/>
                </a:solidFill>
              </a:rPr>
              <a:t>на подписании в Исполнительных комитетах - 10 </a:t>
            </a:r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1400" b="1" i="1" dirty="0" smtClean="0">
                <a:solidFill>
                  <a:schemeClr val="accent2"/>
                </a:solidFill>
              </a:rPr>
              <a:t>(данные на 16 декабря 2015 г.)</a:t>
            </a:r>
            <a:endParaRPr lang="ru-RU" sz="1400" b="1" i="1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71600" y="1988840"/>
            <a:ext cx="8172400" cy="413732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Верхне</a:t>
            </a:r>
            <a:r>
              <a:rPr lang="ru-RU" dirty="0" smtClean="0"/>
              <a:t> – </a:t>
            </a:r>
            <a:r>
              <a:rPr lang="ru-RU" dirty="0" err="1" smtClean="0"/>
              <a:t>Услонский</a:t>
            </a:r>
            <a:r>
              <a:rPr lang="ru-RU" dirty="0" smtClean="0"/>
              <a:t> район - 1 (с 2 декабря)</a:t>
            </a:r>
          </a:p>
          <a:p>
            <a:r>
              <a:rPr lang="ru-RU" dirty="0" smtClean="0"/>
              <a:t>Нижнекамский район - 3 (с 2 декабря) </a:t>
            </a:r>
          </a:p>
          <a:p>
            <a:r>
              <a:rPr lang="ru-RU" dirty="0" err="1" smtClean="0"/>
              <a:t>Камско-Устинский</a:t>
            </a:r>
            <a:r>
              <a:rPr lang="ru-RU" dirty="0" smtClean="0"/>
              <a:t> район – 1 (с 4 декабря) </a:t>
            </a:r>
          </a:p>
          <a:p>
            <a:r>
              <a:rPr lang="ru-RU" dirty="0" err="1" smtClean="0"/>
              <a:t>Елабужский</a:t>
            </a:r>
            <a:r>
              <a:rPr lang="ru-RU" dirty="0" smtClean="0"/>
              <a:t> – 1 (с 8 декабря)</a:t>
            </a:r>
          </a:p>
          <a:p>
            <a:r>
              <a:rPr lang="ru-RU" dirty="0" err="1" smtClean="0"/>
              <a:t>Черемшанский</a:t>
            </a:r>
            <a:r>
              <a:rPr lang="ru-RU" dirty="0" smtClean="0"/>
              <a:t> район - 1 (с 8 декабря) </a:t>
            </a:r>
          </a:p>
          <a:p>
            <a:r>
              <a:rPr lang="ru-RU" dirty="0" smtClean="0"/>
              <a:t>Набережные Челны- 1 (с 8 декабря)</a:t>
            </a:r>
          </a:p>
          <a:p>
            <a:r>
              <a:rPr lang="ru-RU" dirty="0" err="1" smtClean="0"/>
              <a:t>Чистопольский</a:t>
            </a:r>
            <a:r>
              <a:rPr lang="ru-RU" dirty="0" smtClean="0"/>
              <a:t> район – 1 (с 11 декабря)</a:t>
            </a:r>
          </a:p>
          <a:p>
            <a:r>
              <a:rPr lang="ru-RU" dirty="0" err="1" smtClean="0"/>
              <a:t>Заинский</a:t>
            </a:r>
            <a:r>
              <a:rPr lang="ru-RU" dirty="0" smtClean="0"/>
              <a:t> район – 1 (с 11 декабря)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172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432312" cy="1008111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b="1" i="1" dirty="0" smtClean="0">
                <a:solidFill>
                  <a:schemeClr val="accent2"/>
                </a:solidFill>
              </a:rPr>
              <a:t>Подготовка Постановлений о передаче зданий в оперативное управление   </a:t>
            </a:r>
            <a:br>
              <a:rPr lang="ru-RU" sz="2800" b="1" i="1" dirty="0" smtClean="0">
                <a:solidFill>
                  <a:schemeClr val="accent2"/>
                </a:solidFill>
              </a:rPr>
            </a:br>
            <a:r>
              <a:rPr lang="ru-RU" sz="2800" b="1" i="1" dirty="0" smtClean="0">
                <a:solidFill>
                  <a:schemeClr val="accent2"/>
                </a:solidFill>
              </a:rPr>
              <a:t>Исполнительными комитетами  - 9 </a:t>
            </a:r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1400" b="1" i="1" dirty="0" smtClean="0">
                <a:solidFill>
                  <a:schemeClr val="accent2"/>
                </a:solidFill>
              </a:rPr>
              <a:t>(данные на 16 декабря 2015 г.)</a:t>
            </a:r>
            <a:endParaRPr lang="ru-RU" sz="1400" b="1" i="1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71600" y="1988840"/>
            <a:ext cx="8172400" cy="413732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Кукморский</a:t>
            </a:r>
            <a:r>
              <a:rPr lang="ru-RU" dirty="0" smtClean="0"/>
              <a:t> район - 2</a:t>
            </a:r>
          </a:p>
          <a:p>
            <a:r>
              <a:rPr lang="ru-RU" dirty="0" smtClean="0"/>
              <a:t>Арский район - 1</a:t>
            </a:r>
          </a:p>
          <a:p>
            <a:r>
              <a:rPr lang="ru-RU" dirty="0" err="1" smtClean="0"/>
              <a:t>Балтасинский</a:t>
            </a:r>
            <a:r>
              <a:rPr lang="ru-RU" dirty="0" smtClean="0"/>
              <a:t> район – 1</a:t>
            </a:r>
          </a:p>
          <a:p>
            <a:r>
              <a:rPr lang="ru-RU" dirty="0" err="1" smtClean="0"/>
              <a:t>Зеленодольский</a:t>
            </a:r>
            <a:r>
              <a:rPr lang="ru-RU" dirty="0" smtClean="0"/>
              <a:t> – 1</a:t>
            </a:r>
          </a:p>
          <a:p>
            <a:r>
              <a:rPr lang="ru-RU" dirty="0" err="1" smtClean="0"/>
              <a:t>Черемшанский</a:t>
            </a:r>
            <a:r>
              <a:rPr lang="ru-RU" dirty="0" smtClean="0"/>
              <a:t> район - 1</a:t>
            </a:r>
          </a:p>
          <a:p>
            <a:r>
              <a:rPr lang="ru-RU" dirty="0" smtClean="0"/>
              <a:t>Набережные Челны- 1</a:t>
            </a:r>
          </a:p>
          <a:p>
            <a:r>
              <a:rPr lang="ru-RU" dirty="0" err="1" smtClean="0"/>
              <a:t>Кайбицкий</a:t>
            </a:r>
            <a:r>
              <a:rPr lang="ru-RU" dirty="0" smtClean="0"/>
              <a:t> район – 1</a:t>
            </a:r>
          </a:p>
          <a:p>
            <a:r>
              <a:rPr lang="ru-RU" dirty="0" err="1" smtClean="0"/>
              <a:t>Мамадышский</a:t>
            </a:r>
            <a:r>
              <a:rPr lang="ru-RU" dirty="0" smtClean="0"/>
              <a:t> - 1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172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432312" cy="1008111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b="1" i="1" dirty="0" smtClean="0">
                <a:solidFill>
                  <a:schemeClr val="accent2"/>
                </a:solidFill>
              </a:rPr>
              <a:t>Ожидают получения свидетельства о </a:t>
            </a:r>
            <a:br>
              <a:rPr lang="ru-RU" sz="2800" b="1" i="1" dirty="0" smtClean="0">
                <a:solidFill>
                  <a:schemeClr val="accent2"/>
                </a:solidFill>
              </a:rPr>
            </a:br>
            <a:r>
              <a:rPr lang="ru-RU" sz="2800" b="1" i="1" dirty="0" smtClean="0">
                <a:solidFill>
                  <a:schemeClr val="accent2"/>
                </a:solidFill>
              </a:rPr>
              <a:t>государственной регистрации права на здание</a:t>
            </a:r>
            <a:br>
              <a:rPr lang="ru-RU" sz="2800" b="1" i="1" dirty="0" smtClean="0">
                <a:solidFill>
                  <a:schemeClr val="accent2"/>
                </a:solidFill>
              </a:rPr>
            </a:br>
            <a:r>
              <a:rPr lang="ru-RU" sz="2800" b="1" i="1" dirty="0" smtClean="0">
                <a:solidFill>
                  <a:schemeClr val="accent2"/>
                </a:solidFill>
              </a:rPr>
              <a:t>из  Росреестра - 4</a:t>
            </a:r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1400" b="1" i="1" dirty="0" smtClean="0">
                <a:solidFill>
                  <a:schemeClr val="accent2"/>
                </a:solidFill>
              </a:rPr>
              <a:t>(данные на 16 декабря 2015 г.)</a:t>
            </a:r>
            <a:endParaRPr lang="ru-RU" sz="1400" b="1" i="1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71600" y="2564905"/>
            <a:ext cx="8172400" cy="2736304"/>
          </a:xfrm>
        </p:spPr>
        <p:txBody>
          <a:bodyPr>
            <a:normAutofit/>
          </a:bodyPr>
          <a:lstStyle/>
          <a:p>
            <a:r>
              <a:rPr lang="ru-RU" dirty="0" err="1" smtClean="0"/>
              <a:t>Актанышский</a:t>
            </a:r>
            <a:r>
              <a:rPr lang="ru-RU" dirty="0" smtClean="0"/>
              <a:t> район - 1</a:t>
            </a:r>
          </a:p>
          <a:p>
            <a:r>
              <a:rPr lang="ru-RU" dirty="0" err="1" smtClean="0"/>
              <a:t>Муслюмовский</a:t>
            </a:r>
            <a:r>
              <a:rPr lang="ru-RU" dirty="0" smtClean="0"/>
              <a:t> район - 1</a:t>
            </a:r>
          </a:p>
          <a:p>
            <a:r>
              <a:rPr lang="ru-RU" dirty="0" smtClean="0"/>
              <a:t>Тетюшский район – 1</a:t>
            </a:r>
          </a:p>
          <a:p>
            <a:r>
              <a:rPr lang="ru-RU" dirty="0" err="1" smtClean="0"/>
              <a:t>Зеленодольский</a:t>
            </a:r>
            <a:r>
              <a:rPr lang="ru-RU" dirty="0" smtClean="0"/>
              <a:t> район - 1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172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8680"/>
            <a:ext cx="8943705" cy="643068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20688"/>
            <a:ext cx="8229600" cy="1152128"/>
          </a:xfrm>
        </p:spPr>
        <p:txBody>
          <a:bodyPr>
            <a:noAutofit/>
          </a:bodyPr>
          <a:lstStyle/>
          <a:p>
            <a:pPr algn="r"/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000" b="1" i="1" dirty="0" smtClean="0">
                <a:solidFill>
                  <a:schemeClr val="accent2"/>
                </a:solidFill>
              </a:rPr>
              <a:t>Получение положительного </a:t>
            </a:r>
            <a:br>
              <a:rPr lang="ru-RU" sz="2000" b="1" i="1" dirty="0" smtClean="0">
                <a:solidFill>
                  <a:schemeClr val="accent2"/>
                </a:solidFill>
              </a:rPr>
            </a:br>
            <a:r>
              <a:rPr lang="ru-RU" sz="2000" b="1" i="1" dirty="0" smtClean="0">
                <a:solidFill>
                  <a:schemeClr val="accent2"/>
                </a:solidFill>
              </a:rPr>
              <a:t>санитарно-эпидемиологического заключения</a:t>
            </a:r>
            <a:r>
              <a:rPr lang="ru-RU" sz="2000" i="1" dirty="0" smtClean="0">
                <a:solidFill>
                  <a:schemeClr val="accent2"/>
                </a:solidFill>
              </a:rPr>
              <a:t/>
            </a:r>
            <a:br>
              <a:rPr lang="ru-RU" sz="2000" i="1" dirty="0" smtClean="0">
                <a:solidFill>
                  <a:schemeClr val="accent2"/>
                </a:solidFill>
              </a:rPr>
            </a:br>
            <a:r>
              <a:rPr lang="ru-RU" sz="2000" i="1" dirty="0">
                <a:solidFill>
                  <a:schemeClr val="accent2"/>
                </a:solidFill>
              </a:rPr>
              <a:t/>
            </a:r>
            <a:br>
              <a:rPr lang="ru-RU" sz="2000" i="1" dirty="0">
                <a:solidFill>
                  <a:schemeClr val="accent2"/>
                </a:solidFill>
              </a:rPr>
            </a:br>
            <a:endParaRPr lang="ru-RU" sz="18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187624" y="1484785"/>
          <a:ext cx="7365504" cy="2664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2752"/>
                <a:gridCol w="3682752"/>
              </a:tblGrid>
              <a:tr h="410481"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Состояние</a:t>
                      </a:r>
                      <a:r>
                        <a:rPr lang="ru-RU" baseline="0" dirty="0" smtClean="0"/>
                        <a:t> д</a:t>
                      </a:r>
                      <a:r>
                        <a:rPr lang="ru-RU" dirty="0" smtClean="0"/>
                        <a:t>окументов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организаций</a:t>
                      </a:r>
                      <a:endParaRPr lang="ru-RU" dirty="0"/>
                    </a:p>
                  </a:txBody>
                  <a:tcPr/>
                </a:tc>
              </a:tr>
              <a:tr h="708501">
                <a:tc>
                  <a:txBody>
                    <a:bodyPr/>
                    <a:lstStyle/>
                    <a:p>
                      <a:r>
                        <a:rPr lang="ru-RU" dirty="0" smtClean="0"/>
                        <a:t>Имеют положительные  санитарно-эпидемиологические заключения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</a:tr>
              <a:tr h="836812"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Документы на рассмотрении в </a:t>
                      </a:r>
                      <a:r>
                        <a:rPr lang="ru-RU" dirty="0" err="1" smtClean="0"/>
                        <a:t>Роспотребнадзоре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</a:tr>
              <a:tr h="708501">
                <a:tc>
                  <a:txBody>
                    <a:bodyPr/>
                    <a:lstStyle/>
                    <a:p>
                      <a:r>
                        <a:rPr lang="ru-RU" dirty="0" smtClean="0"/>
                        <a:t>Не заявились в Роспотребнадзор для получения заключения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http://topspb.tv/uploads/video/cover/meningit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365104"/>
            <a:ext cx="2561861" cy="1921396"/>
          </a:xfrm>
          <a:prstGeom prst="rect">
            <a:avLst/>
          </a:prstGeom>
          <a:noFill/>
        </p:spPr>
      </p:pic>
      <p:pic>
        <p:nvPicPr>
          <p:cNvPr id="1028" name="Picture 4" descr="http://static.ngs.ru/news/preview/5c0844aba69cddb8c9f8bc8286623676053d9266_9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4293096"/>
            <a:ext cx="2952328" cy="19682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6506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20688"/>
            <a:ext cx="8943705" cy="643068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20688"/>
            <a:ext cx="8229600" cy="1152128"/>
          </a:xfrm>
        </p:spPr>
        <p:txBody>
          <a:bodyPr>
            <a:noAutofit/>
          </a:bodyPr>
          <a:lstStyle/>
          <a:p>
            <a:pPr algn="r"/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000" b="1" i="1" dirty="0" smtClean="0">
                <a:solidFill>
                  <a:schemeClr val="accent2"/>
                </a:solidFill>
              </a:rPr>
              <a:t>Получение положительного заключения </a:t>
            </a:r>
            <a:br>
              <a:rPr lang="ru-RU" sz="2000" b="1" i="1" dirty="0" smtClean="0">
                <a:solidFill>
                  <a:schemeClr val="accent2"/>
                </a:solidFill>
              </a:rPr>
            </a:br>
            <a:r>
              <a:rPr lang="ru-RU" sz="2000" b="1" i="1" dirty="0" smtClean="0">
                <a:solidFill>
                  <a:schemeClr val="accent2"/>
                </a:solidFill>
              </a:rPr>
              <a:t>о соответствии объекта требованиям пожарной безопасности</a:t>
            </a:r>
            <a:r>
              <a:rPr lang="ru-RU" sz="2000" i="1" dirty="0" smtClean="0">
                <a:solidFill>
                  <a:schemeClr val="accent2"/>
                </a:solidFill>
              </a:rPr>
              <a:t/>
            </a:r>
            <a:br>
              <a:rPr lang="ru-RU" sz="2000" i="1" dirty="0" smtClean="0">
                <a:solidFill>
                  <a:schemeClr val="accent2"/>
                </a:solidFill>
              </a:rPr>
            </a:br>
            <a:r>
              <a:rPr lang="ru-RU" sz="2000" i="1" dirty="0">
                <a:solidFill>
                  <a:schemeClr val="accent2"/>
                </a:solidFill>
              </a:rPr>
              <a:t/>
            </a:r>
            <a:br>
              <a:rPr lang="ru-RU" sz="2000" i="1" dirty="0">
                <a:solidFill>
                  <a:schemeClr val="accent2"/>
                </a:solidFill>
              </a:rPr>
            </a:br>
            <a:endParaRPr lang="ru-RU" sz="18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619672" y="1628800"/>
          <a:ext cx="700546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2732"/>
                <a:gridCol w="3502732"/>
              </a:tblGrid>
              <a:tr h="298319"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Состояние</a:t>
                      </a:r>
                      <a:r>
                        <a:rPr lang="ru-RU" baseline="0" dirty="0" smtClean="0"/>
                        <a:t> д</a:t>
                      </a:r>
                      <a:r>
                        <a:rPr lang="ru-RU" dirty="0" smtClean="0"/>
                        <a:t>окументов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организаций</a:t>
                      </a:r>
                      <a:endParaRPr lang="ru-RU" dirty="0"/>
                    </a:p>
                  </a:txBody>
                  <a:tcPr/>
                </a:tc>
              </a:tr>
              <a:tr h="522058">
                <a:tc>
                  <a:txBody>
                    <a:bodyPr/>
                    <a:lstStyle/>
                    <a:p>
                      <a:r>
                        <a:rPr lang="ru-RU" dirty="0" smtClean="0"/>
                        <a:t>Имеют положительные заключения ГПН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/>
                </a:tc>
              </a:tr>
              <a:tr h="745797"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Документы на рассмотрении в ГПН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22058">
                <a:tc>
                  <a:txBody>
                    <a:bodyPr/>
                    <a:lstStyle/>
                    <a:p>
                      <a:r>
                        <a:rPr lang="ru-RU" dirty="0" smtClean="0"/>
                        <a:t>Не заявились в ГПН для получения заключения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Picture 2" descr="http://tomsk.bezformata.ru/content/image637934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221088"/>
            <a:ext cx="3098168" cy="2065445"/>
          </a:xfrm>
          <a:prstGeom prst="rect">
            <a:avLst/>
          </a:prstGeom>
          <a:noFill/>
        </p:spPr>
      </p:pic>
      <p:pic>
        <p:nvPicPr>
          <p:cNvPr id="5124" name="Picture 4" descr="http://www.adm44.ru/i/news/empty235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4221088"/>
            <a:ext cx="2881710" cy="2160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6506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293</Words>
  <Application>Microsoft Office PowerPoint</Application>
  <PresentationFormat>Экран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Об итогах       еженедельного мониторинга готовности документов образовательных организаций, построенных  по программе модернизации региональной системы дошкольного образования в 2015 году   __________________________________________________ </vt:lpstr>
      <vt:lpstr>Образовательные организации – новостройки – 2015  (данные на 16 декабря 2015 г.)</vt:lpstr>
      <vt:lpstr>Ведут образовательную деятельность,  но документы не сданы в ГИСУ- 23  (данные на 16 декабря 2015 г.)</vt:lpstr>
      <vt:lpstr>Документы представлены в Минземимущество   РТ для подготовки распоряжения - 4  (данные на 16 декабря 2015 г.)</vt:lpstr>
      <vt:lpstr>Акты приема-передачи находятся  на подписании в Исполнительных комитетах - 10  (данные на 16 декабря 2015 г.)</vt:lpstr>
      <vt:lpstr>Подготовка Постановлений о передаче зданий в оперативное управление    Исполнительными комитетами  - 9  (данные на 16 декабря 2015 г.)</vt:lpstr>
      <vt:lpstr>Ожидают получения свидетельства о  государственной регистрации права на здание из  Росреестра - 4 (данные на 16 декабря 2015 г.)</vt:lpstr>
      <vt:lpstr> Получение положительного  санитарно-эпидемиологического заключения  </vt:lpstr>
      <vt:lpstr> Получение положительного заключения  о соответствии объекта требованиям пожарной безопасности 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Ilmira</cp:lastModifiedBy>
  <cp:revision>48</cp:revision>
  <cp:lastPrinted>2015-11-26T07:39:21Z</cp:lastPrinted>
  <dcterms:created xsi:type="dcterms:W3CDTF">2015-11-26T05:12:27Z</dcterms:created>
  <dcterms:modified xsi:type="dcterms:W3CDTF">2015-12-16T14:41:41Z</dcterms:modified>
</cp:coreProperties>
</file>