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38"/>
  </p:notesMasterIdLst>
  <p:handoutMasterIdLst>
    <p:handoutMasterId r:id="rId39"/>
  </p:handoutMasterIdLst>
  <p:sldIdLst>
    <p:sldId id="413" r:id="rId2"/>
    <p:sldId id="506" r:id="rId3"/>
    <p:sldId id="496" r:id="rId4"/>
    <p:sldId id="497" r:id="rId5"/>
    <p:sldId id="519" r:id="rId6"/>
    <p:sldId id="517" r:id="rId7"/>
    <p:sldId id="526" r:id="rId8"/>
    <p:sldId id="498" r:id="rId9"/>
    <p:sldId id="523" r:id="rId10"/>
    <p:sldId id="524" r:id="rId11"/>
    <p:sldId id="525" r:id="rId12"/>
    <p:sldId id="500" r:id="rId13"/>
    <p:sldId id="501" r:id="rId14"/>
    <p:sldId id="512" r:id="rId15"/>
    <p:sldId id="499" r:id="rId16"/>
    <p:sldId id="504" r:id="rId17"/>
    <p:sldId id="505" r:id="rId18"/>
    <p:sldId id="510" r:id="rId19"/>
    <p:sldId id="515" r:id="rId20"/>
    <p:sldId id="492" r:id="rId21"/>
    <p:sldId id="467" r:id="rId22"/>
    <p:sldId id="527" r:id="rId23"/>
    <p:sldId id="484" r:id="rId24"/>
    <p:sldId id="530" r:id="rId25"/>
    <p:sldId id="528" r:id="rId26"/>
    <p:sldId id="522" r:id="rId27"/>
    <p:sldId id="468" r:id="rId28"/>
    <p:sldId id="486" r:id="rId29"/>
    <p:sldId id="487" r:id="rId30"/>
    <p:sldId id="488" r:id="rId31"/>
    <p:sldId id="489" r:id="rId32"/>
    <p:sldId id="490" r:id="rId33"/>
    <p:sldId id="427" r:id="rId34"/>
    <p:sldId id="495" r:id="rId35"/>
    <p:sldId id="513" r:id="rId36"/>
    <p:sldId id="451" r:id="rId37"/>
  </p:sldIdLst>
  <p:sldSz cx="9144000" cy="5143500" type="screen16x9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CDFFE4"/>
    <a:srgbClr val="40AEF2"/>
    <a:srgbClr val="004DE6"/>
    <a:srgbClr val="006600"/>
    <a:srgbClr val="0E86D0"/>
    <a:srgbClr val="81FF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37" autoAdjust="0"/>
    <p:restoredTop sz="87792" autoAdjust="0"/>
  </p:normalViewPr>
  <p:slideViewPr>
    <p:cSldViewPr>
      <p:cViewPr>
        <p:scale>
          <a:sx n="100" d="100"/>
          <a:sy n="100" d="100"/>
        </p:scale>
        <p:origin x="-546" y="-14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181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8" cy="497125"/>
          </a:xfrm>
          <a:prstGeom prst="rect">
            <a:avLst/>
          </a:prstGeom>
        </p:spPr>
        <p:txBody>
          <a:bodyPr vert="horz" lIns="91979" tIns="45990" rIns="91979" bIns="4599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8" cy="497125"/>
          </a:xfrm>
          <a:prstGeom prst="rect">
            <a:avLst/>
          </a:prstGeom>
        </p:spPr>
        <p:txBody>
          <a:bodyPr vert="horz" lIns="91979" tIns="45990" rIns="91979" bIns="45990" rtlCol="0"/>
          <a:lstStyle>
            <a:lvl1pPr algn="r">
              <a:defRPr sz="1200"/>
            </a:lvl1pPr>
          </a:lstStyle>
          <a:p>
            <a:fld id="{CEB0A6E0-3A9D-4EAC-A11E-FEC605EA2F28}" type="datetimeFigureOut">
              <a:rPr lang="ru-RU" smtClean="0"/>
              <a:pPr/>
              <a:t>11.03.2016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8" cy="497125"/>
          </a:xfrm>
          <a:prstGeom prst="rect">
            <a:avLst/>
          </a:prstGeom>
        </p:spPr>
        <p:txBody>
          <a:bodyPr vert="horz" lIns="91979" tIns="45990" rIns="91979" bIns="4599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8" cy="497125"/>
          </a:xfrm>
          <a:prstGeom prst="rect">
            <a:avLst/>
          </a:prstGeom>
        </p:spPr>
        <p:txBody>
          <a:bodyPr vert="horz" lIns="91979" tIns="45990" rIns="91979" bIns="45990" rtlCol="0" anchor="b"/>
          <a:lstStyle>
            <a:lvl1pPr algn="r">
              <a:defRPr sz="1200"/>
            </a:lvl1pPr>
          </a:lstStyle>
          <a:p>
            <a:fld id="{CD3AF319-A184-45FC-9DE2-EB9CD3FA17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8676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8" cy="497125"/>
          </a:xfrm>
          <a:prstGeom prst="rect">
            <a:avLst/>
          </a:prstGeom>
        </p:spPr>
        <p:txBody>
          <a:bodyPr vert="horz" lIns="91979" tIns="45990" rIns="91979" bIns="4599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8" cy="497125"/>
          </a:xfrm>
          <a:prstGeom prst="rect">
            <a:avLst/>
          </a:prstGeom>
        </p:spPr>
        <p:txBody>
          <a:bodyPr vert="horz" lIns="91979" tIns="45990" rIns="91979" bIns="45990" rtlCol="0"/>
          <a:lstStyle>
            <a:lvl1pPr algn="r">
              <a:defRPr sz="1200"/>
            </a:lvl1pPr>
          </a:lstStyle>
          <a:p>
            <a:fld id="{D2936C33-2F50-4361-9651-B5934CDC7413}" type="datetimeFigureOut">
              <a:rPr lang="ru-RU" smtClean="0"/>
              <a:pPr/>
              <a:t>11.03.2016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5088" y="744538"/>
            <a:ext cx="6630987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79" tIns="45990" rIns="91979" bIns="4599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979" tIns="45990" rIns="91979" bIns="4599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8" cy="497125"/>
          </a:xfrm>
          <a:prstGeom prst="rect">
            <a:avLst/>
          </a:prstGeom>
        </p:spPr>
        <p:txBody>
          <a:bodyPr vert="horz" lIns="91979" tIns="45990" rIns="91979" bIns="4599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8" cy="497125"/>
          </a:xfrm>
          <a:prstGeom prst="rect">
            <a:avLst/>
          </a:prstGeom>
        </p:spPr>
        <p:txBody>
          <a:bodyPr vert="horz" lIns="91979" tIns="45990" rIns="91979" bIns="45990" rtlCol="0" anchor="b"/>
          <a:lstStyle>
            <a:lvl1pPr algn="r">
              <a:defRPr sz="1200"/>
            </a:lvl1pPr>
          </a:lstStyle>
          <a:p>
            <a:fld id="{59E3846F-E4DD-4C7C-A04D-B5CB438F4AB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1306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830543" y="9442700"/>
            <a:ext cx="2929052" cy="49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9" tIns="46029" rIns="92059" bIns="46029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41BCA10-A7A4-4163-B094-1F4C48BA7439}" type="slidenum">
              <a:rPr lang="ru-RU" sz="1200">
                <a:cs typeface="Arial" charset="0"/>
              </a:rPr>
              <a:pPr algn="r" eaLnBrk="1" hangingPunct="1"/>
              <a:t>1</a:t>
            </a:fld>
            <a:endParaRPr lang="ru-RU" sz="1200" dirty="0">
              <a:cs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8" y="744538"/>
            <a:ext cx="6630987" cy="373062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6774987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830543" y="9442700"/>
            <a:ext cx="2929052" cy="49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9" tIns="46029" rIns="92059" bIns="46029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41BCA10-A7A4-4163-B094-1F4C48BA7439}" type="slidenum">
              <a:rPr lang="ru-RU" sz="1200">
                <a:solidFill>
                  <a:prstClr val="black"/>
                </a:solidFill>
                <a:cs typeface="Arial" charset="0"/>
              </a:rPr>
              <a:pPr algn="r" eaLnBrk="1" hangingPunct="1"/>
              <a:t>29</a:t>
            </a:fld>
            <a:endParaRPr lang="ru-RU" sz="12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8" y="744538"/>
            <a:ext cx="6630987" cy="373062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0359586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830543" y="9442700"/>
            <a:ext cx="2929052" cy="49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9" tIns="46029" rIns="92059" bIns="46029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41BCA10-A7A4-4163-B094-1F4C48BA7439}" type="slidenum">
              <a:rPr lang="ru-RU" sz="1200">
                <a:solidFill>
                  <a:prstClr val="black"/>
                </a:solidFill>
                <a:cs typeface="Arial" charset="0"/>
              </a:rPr>
              <a:pPr algn="r" eaLnBrk="1" hangingPunct="1"/>
              <a:t>30</a:t>
            </a:fld>
            <a:endParaRPr lang="ru-RU" sz="12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8" y="744538"/>
            <a:ext cx="6630987" cy="373062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674146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830543" y="9442700"/>
            <a:ext cx="2929052" cy="49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9" tIns="46029" rIns="92059" bIns="46029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41BCA10-A7A4-4163-B094-1F4C48BA7439}" type="slidenum">
              <a:rPr lang="ru-RU" sz="1200">
                <a:solidFill>
                  <a:prstClr val="black"/>
                </a:solidFill>
                <a:cs typeface="Arial" charset="0"/>
              </a:rPr>
              <a:pPr algn="r" eaLnBrk="1" hangingPunct="1"/>
              <a:t>31</a:t>
            </a:fld>
            <a:endParaRPr lang="ru-RU" sz="12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8" y="744538"/>
            <a:ext cx="6630987" cy="373062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8427408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830543" y="9442700"/>
            <a:ext cx="2929052" cy="49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9" tIns="46029" rIns="92059" bIns="46029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41BCA10-A7A4-4163-B094-1F4C48BA7439}" type="slidenum">
              <a:rPr lang="ru-RU" sz="1200">
                <a:solidFill>
                  <a:prstClr val="black"/>
                </a:solidFill>
                <a:cs typeface="Arial" charset="0"/>
              </a:rPr>
              <a:pPr algn="r" eaLnBrk="1" hangingPunct="1"/>
              <a:t>32</a:t>
            </a:fld>
            <a:endParaRPr lang="ru-RU" sz="12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8" y="744538"/>
            <a:ext cx="6630987" cy="373062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96460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830543" y="9442700"/>
            <a:ext cx="2929052" cy="49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9" tIns="46029" rIns="92059" bIns="46029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41BCA10-A7A4-4163-B094-1F4C48BA7439}" type="slidenum">
              <a:rPr lang="ru-RU" sz="1200">
                <a:cs typeface="Arial" charset="0"/>
              </a:rPr>
              <a:pPr algn="r" eaLnBrk="1" hangingPunct="1"/>
              <a:t>33</a:t>
            </a:fld>
            <a:endParaRPr lang="ru-RU" sz="1200" dirty="0">
              <a:cs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8" y="744538"/>
            <a:ext cx="6630987" cy="373062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3098868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830543" y="9442700"/>
            <a:ext cx="2929052" cy="49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9" tIns="46029" rIns="92059" bIns="46029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41BCA10-A7A4-4163-B094-1F4C48BA7439}" type="slidenum">
              <a:rPr lang="ru-RU" sz="1200">
                <a:solidFill>
                  <a:prstClr val="black"/>
                </a:solidFill>
                <a:cs typeface="Arial" charset="0"/>
              </a:rPr>
              <a:pPr algn="r" eaLnBrk="1" hangingPunct="1"/>
              <a:t>34</a:t>
            </a:fld>
            <a:endParaRPr lang="ru-RU" sz="12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8" y="744538"/>
            <a:ext cx="6630987" cy="373062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9689633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830543" y="9442700"/>
            <a:ext cx="2929052" cy="49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9" tIns="46029" rIns="92059" bIns="46029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41BCA10-A7A4-4163-B094-1F4C48BA7439}" type="slidenum">
              <a:rPr lang="ru-RU" sz="1200">
                <a:solidFill>
                  <a:prstClr val="black"/>
                </a:solidFill>
                <a:cs typeface="Arial" charset="0"/>
              </a:rPr>
              <a:pPr algn="r" eaLnBrk="1" hangingPunct="1"/>
              <a:t>36</a:t>
            </a:fld>
            <a:endParaRPr lang="ru-RU" sz="12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8" y="744538"/>
            <a:ext cx="6630987" cy="373062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570373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830543" y="9442700"/>
            <a:ext cx="2929052" cy="49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9" tIns="46029" rIns="92059" bIns="46029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41BCA10-A7A4-4163-B094-1F4C48BA7439}" type="slidenum">
              <a:rPr lang="ru-RU" sz="1200">
                <a:solidFill>
                  <a:prstClr val="black"/>
                </a:solidFill>
                <a:cs typeface="Arial" charset="0"/>
              </a:rPr>
              <a:pPr algn="r" eaLnBrk="1" hangingPunct="1"/>
              <a:t>5</a:t>
            </a:fld>
            <a:endParaRPr lang="ru-RU" sz="12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8" y="744538"/>
            <a:ext cx="6630987" cy="373062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570373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830543" y="9442700"/>
            <a:ext cx="2929052" cy="49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9" tIns="46029" rIns="92059" bIns="46029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41BCA10-A7A4-4163-B094-1F4C48BA7439}" type="slidenum">
              <a:rPr lang="ru-RU" sz="1200">
                <a:solidFill>
                  <a:prstClr val="black"/>
                </a:solidFill>
                <a:cs typeface="Arial" charset="0"/>
              </a:rPr>
              <a:pPr algn="r" eaLnBrk="1" hangingPunct="1"/>
              <a:t>6</a:t>
            </a:fld>
            <a:endParaRPr lang="ru-RU" sz="12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8" y="744538"/>
            <a:ext cx="6630987" cy="373062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570373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830543" y="9442700"/>
            <a:ext cx="2929052" cy="49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9" tIns="46029" rIns="92059" bIns="46029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41BCA10-A7A4-4163-B094-1F4C48BA7439}" type="slidenum">
              <a:rPr lang="ru-RU" sz="1200">
                <a:solidFill>
                  <a:prstClr val="black"/>
                </a:solidFill>
                <a:cs typeface="Arial" charset="0"/>
              </a:rPr>
              <a:pPr algn="r" eaLnBrk="1" hangingPunct="1"/>
              <a:t>20</a:t>
            </a:fld>
            <a:endParaRPr lang="ru-RU" sz="12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8" y="744538"/>
            <a:ext cx="6630987" cy="373062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221080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830543" y="9442700"/>
            <a:ext cx="2929052" cy="49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9" tIns="46029" rIns="92059" bIns="46029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41BCA10-A7A4-4163-B094-1F4C48BA7439}" type="slidenum">
              <a:rPr lang="ru-RU" sz="1200">
                <a:cs typeface="Arial" charset="0"/>
              </a:rPr>
              <a:pPr algn="r" eaLnBrk="1" hangingPunct="1"/>
              <a:t>21</a:t>
            </a:fld>
            <a:endParaRPr lang="ru-RU" sz="1200" dirty="0">
              <a:cs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8" y="744538"/>
            <a:ext cx="6630987" cy="373062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773836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830543" y="9442700"/>
            <a:ext cx="2929052" cy="49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9" tIns="46029" rIns="92059" bIns="46029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41BCA10-A7A4-4163-B094-1F4C48BA7439}" type="slidenum">
              <a:rPr lang="ru-RU" sz="1200">
                <a:cs typeface="Arial" charset="0"/>
              </a:rPr>
              <a:pPr algn="r" eaLnBrk="1" hangingPunct="1"/>
              <a:t>22</a:t>
            </a:fld>
            <a:endParaRPr lang="ru-RU" sz="1200" dirty="0">
              <a:cs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8" y="744538"/>
            <a:ext cx="6630987" cy="373062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773836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830543" y="9442700"/>
            <a:ext cx="2929052" cy="49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9" tIns="46029" rIns="92059" bIns="46029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41BCA10-A7A4-4163-B094-1F4C48BA7439}" type="slidenum">
              <a:rPr lang="ru-RU" sz="1200">
                <a:solidFill>
                  <a:prstClr val="black"/>
                </a:solidFill>
                <a:cs typeface="Arial" charset="0"/>
              </a:rPr>
              <a:pPr algn="r" eaLnBrk="1" hangingPunct="1"/>
              <a:t>26</a:t>
            </a:fld>
            <a:endParaRPr lang="ru-RU" sz="12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8" y="744538"/>
            <a:ext cx="6630987" cy="373062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608400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830543" y="9442700"/>
            <a:ext cx="2929052" cy="49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9" tIns="46029" rIns="92059" bIns="46029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41BCA10-A7A4-4163-B094-1F4C48BA7439}" type="slidenum">
              <a:rPr lang="ru-RU" sz="1200">
                <a:solidFill>
                  <a:prstClr val="black"/>
                </a:solidFill>
                <a:cs typeface="Arial" charset="0"/>
              </a:rPr>
              <a:pPr algn="r" eaLnBrk="1" hangingPunct="1"/>
              <a:t>27</a:t>
            </a:fld>
            <a:endParaRPr lang="ru-RU" sz="12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8" y="744538"/>
            <a:ext cx="6630987" cy="373062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651340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830543" y="9442700"/>
            <a:ext cx="2929052" cy="49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9" tIns="46029" rIns="92059" bIns="46029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41BCA10-A7A4-4163-B094-1F4C48BA7439}" type="slidenum">
              <a:rPr lang="ru-RU" sz="1200">
                <a:solidFill>
                  <a:prstClr val="black"/>
                </a:solidFill>
                <a:cs typeface="Arial" charset="0"/>
              </a:rPr>
              <a:pPr algn="r" eaLnBrk="1" hangingPunct="1"/>
              <a:t>28</a:t>
            </a:fld>
            <a:endParaRPr lang="ru-RU" sz="12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8" y="744538"/>
            <a:ext cx="6630987" cy="373062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608400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2" y="1597825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7602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6959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399" y="154783"/>
            <a:ext cx="2057401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1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9876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035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4624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1" y="900115"/>
            <a:ext cx="4038601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1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0259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5" y="1151335"/>
            <a:ext cx="404177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5" y="1631156"/>
            <a:ext cx="4041774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2056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8153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352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2" y="204794"/>
            <a:ext cx="511174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9657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4873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2558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_____Microsoft_Excel_97-2003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_____Microsoft_Excel_97-2003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28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6.png"/><Relationship Id="rId5" Type="http://schemas.microsoft.com/office/2007/relationships/media" Target="../media/media3.mp4"/><Relationship Id="rId10" Type="http://schemas.openxmlformats.org/officeDocument/2006/relationships/image" Target="../media/image25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66" y="123478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/>
              <a:t>Министерство образования и науки Республики Татарстан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AA953-8F8B-41CF-A1AB-C67361DBF7B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5" name="Подзаголовок 2"/>
          <p:cNvSpPr>
            <a:spLocks noGrp="1"/>
          </p:cNvSpPr>
          <p:nvPr/>
        </p:nvSpPr>
        <p:spPr>
          <a:xfrm>
            <a:off x="3134494" y="3874904"/>
            <a:ext cx="6116198" cy="929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Габдрахманова Г.З. </a:t>
            </a:r>
          </a:p>
          <a:p>
            <a:pPr algn="l"/>
            <a:r>
              <a:rPr lang="ru-RU" sz="1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заместитель министра - руководитель департамента надзора и контроля в сфере образования Министерства  образования и науки Республики Татарстан</a:t>
            </a:r>
          </a:p>
          <a:p>
            <a:endParaRPr lang="ru-RU" sz="12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91468" y="967532"/>
            <a:ext cx="7724521" cy="2088232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Результаты плановых выездных проверок образовательных организаций </a:t>
            </a:r>
          </a:p>
          <a:p>
            <a:pPr algn="ctr">
              <a:defRPr/>
            </a:pP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Ново - Савиновского района </a:t>
            </a:r>
          </a:p>
          <a:p>
            <a:pPr algn="ctr">
              <a:defRPr/>
            </a:pP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г. Казани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26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6"/>
            <a:ext cx="1401764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60" y="195486"/>
            <a:ext cx="658812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с двумя вырезанными противолежащими углами 8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4098" name="Picture 2" descr="E:\простор\IMG_59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93036" y="976407"/>
            <a:ext cx="3804503" cy="391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простор\IMG_59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58299" y="956290"/>
            <a:ext cx="3772190" cy="398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049166" y="60888"/>
            <a:ext cx="778681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«Простор»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06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6"/>
            <a:ext cx="1401764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60" y="195486"/>
            <a:ext cx="658812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с двумя вырезанными противолежащими углами 8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123" name="Picture 3" descr="E:\простор\IMG_59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034" y="1275606"/>
            <a:ext cx="6073748" cy="309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993502" y="-19128"/>
            <a:ext cx="778681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Простор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97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2108" y="56774"/>
            <a:ext cx="8229600" cy="1854757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>
              <a:defRPr/>
            </a:pP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Нарушение порядка проведения </a:t>
            </a:r>
            <a:b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государственной итоговой аттестации</a:t>
            </a:r>
            <a:b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sz="2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часть </a:t>
            </a:r>
            <a:r>
              <a:rPr lang="ru-RU" sz="2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4</a:t>
            </a:r>
            <a:r>
              <a:rPr lang="ru-RU" sz="2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статьи </a:t>
            </a:r>
            <a:r>
              <a:rPr lang="ru-RU" sz="2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19.30 КоАП)</a:t>
            </a:r>
            <a:endParaRPr lang="ru-RU" sz="2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4587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710353"/>
            <a:ext cx="3640714" cy="1722793"/>
          </a:xfrm>
        </p:spPr>
        <p:txBody>
          <a:bodyPr>
            <a:noAutofit/>
          </a:bodyPr>
          <a:lstStyle/>
          <a:p>
            <a:pPr algn="just">
              <a:lnSpc>
                <a:spcPct val="115000"/>
              </a:lnSpc>
            </a:pP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СОШ № 71</a:t>
            </a:r>
          </a:p>
          <a:p>
            <a:pPr algn="just">
              <a:lnSpc>
                <a:spcPct val="115000"/>
              </a:lnSpc>
            </a:pP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СОШ № 143</a:t>
            </a:r>
          </a:p>
          <a:p>
            <a:pPr algn="just">
              <a:lnSpc>
                <a:spcPct val="115000"/>
              </a:lnSpc>
            </a:pP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СОШ № 165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99792" y="3261320"/>
            <a:ext cx="6120680" cy="116955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Нарушения порядка приема</a:t>
            </a:r>
          </a:p>
          <a:p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часть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5 </a:t>
            </a: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статьи 19.30 КоАП)</a:t>
            </a:r>
            <a:endParaRPr lang="ru-RU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35896" y="4131808"/>
            <a:ext cx="1904689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15000"/>
              </a:lnSpc>
              <a:buFont typeface="Arial" pitchFamily="34" charset="0"/>
              <a:buChar char="•"/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СОШ №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146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06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786144"/>
            <a:ext cx="8085584" cy="1055807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Нарушения порядка предоставления платных образовательных 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услуг</a:t>
            </a:r>
            <a:b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(часть 1 статьи 19.30 КОАП)</a:t>
            </a:r>
            <a:br>
              <a:rPr lang="ru-RU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97" y="83280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59324" y="2587114"/>
            <a:ext cx="2855168" cy="1285111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</a:pP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ДОУ №57</a:t>
            </a:r>
          </a:p>
          <a:p>
            <a:pPr algn="just">
              <a:lnSpc>
                <a:spcPct val="115000"/>
              </a:lnSpc>
            </a:pP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ДОУ №371</a:t>
            </a:r>
          </a:p>
          <a:p>
            <a:pPr algn="just">
              <a:lnSpc>
                <a:spcPct val="115000"/>
              </a:lnSpc>
            </a:pP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Лицей – интернат № 7</a:t>
            </a:r>
            <a:endParaRPr lang="ru-RU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36103" y="1556087"/>
            <a:ext cx="76683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Дублирование содержания основной - бесплатной программы  в программе дополнительного образования, в платной услуге</a:t>
            </a:r>
            <a:b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1824" y="3879840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Ведение дополнительных общеразвивающих программ без лицензии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0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73" y="-1588"/>
            <a:ext cx="1401764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base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МАДОУ "Детский сад №57 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комбинированного 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вида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7494"/>
            <a:ext cx="658812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Pub\AppData\Local\Temp\Rar$DIa0.896\IMG_356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10" y="1578874"/>
            <a:ext cx="3588482" cy="238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Pub\AppData\Local\Temp\Rar$DIa0.774\IMG_356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1578873"/>
            <a:ext cx="3890331" cy="238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48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04587"/>
            <a:ext cx="8229600" cy="1040697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>
              <a:defRPr/>
            </a:pP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Нарушение требований </a:t>
            </a:r>
            <a:b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к кадровому обеспечению</a:t>
            </a:r>
            <a:b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(часть </a:t>
            </a: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3 статьи 19.20 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КОАП)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4587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6468" y="1635647"/>
            <a:ext cx="7920880" cy="2796267"/>
          </a:xfrm>
        </p:spPr>
        <p:txBody>
          <a:bodyPr>
            <a:noAutofit/>
          </a:bodyPr>
          <a:lstStyle/>
          <a:p>
            <a:pPr algn="just">
              <a:lnSpc>
                <a:spcPct val="115000"/>
              </a:lnSpc>
            </a:pP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несоответствие образовательного ценза педагогических работников </a:t>
            </a:r>
            <a:endParaRPr lang="ru-RU" sz="1800" dirty="0" smtClean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отсутствие в личных делах педагогических работников документов, подтверждающих соответствие их квалификационным 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требованиям</a:t>
            </a:r>
          </a:p>
          <a:p>
            <a:pPr lvl="1" algn="just">
              <a:lnSpc>
                <a:spcPct val="115000"/>
              </a:lnSpc>
            </a:pP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Гимназия №7, СОШ №№ 23, 25, 31, 71, 103, 143, 146, 165, 170, 177</a:t>
            </a:r>
          </a:p>
          <a:p>
            <a:pPr lvl="1" algn="just">
              <a:lnSpc>
                <a:spcPct val="115000"/>
              </a:lnSpc>
            </a:pP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ДОУ №№ 16, 384, </a:t>
            </a:r>
          </a:p>
          <a:p>
            <a:pPr lvl="1" algn="just">
              <a:lnSpc>
                <a:spcPct val="115000"/>
              </a:lnSpc>
            </a:pP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ДШИ №15, ЦДТ, ЦВР, «Простор», </a:t>
            </a:r>
          </a:p>
          <a:p>
            <a:pPr lvl="1" algn="just">
              <a:lnSpc>
                <a:spcPct val="115000"/>
              </a:lnSpc>
            </a:pP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 сервиса, машиностроительный техникум</a:t>
            </a:r>
            <a:endParaRPr lang="ru-RU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78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393" y="408647"/>
            <a:ext cx="8229600" cy="51432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>
              <a:defRPr/>
            </a:pP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Несоответствие локальных актов законодательству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4587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70541" y="1199013"/>
            <a:ext cx="7236297" cy="3610469"/>
          </a:xfrm>
        </p:spPr>
        <p:txBody>
          <a:bodyPr>
            <a:noAutofit/>
          </a:bodyPr>
          <a:lstStyle/>
          <a:p>
            <a:pPr algn="just">
              <a:spcAft>
                <a:spcPts val="960"/>
              </a:spcAft>
            </a:pP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и основания перевода, отчисления и восстановления обучающихся и воспитанников</a:t>
            </a:r>
          </a:p>
          <a:p>
            <a:pPr algn="just">
              <a:spcAft>
                <a:spcPts val="960"/>
              </a:spcAft>
            </a:pP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 занятий воспитанников</a:t>
            </a:r>
          </a:p>
          <a:p>
            <a:pPr algn="just">
              <a:spcAft>
                <a:spcPts val="960"/>
              </a:spcAft>
            </a:pP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оформления возникновения, приостановления и прекращения отношений между образовательной организацией и родителями (законными представителями) несовершеннолетних детей</a:t>
            </a:r>
          </a:p>
          <a:p>
            <a:pPr algn="just">
              <a:spcAft>
                <a:spcPts val="960"/>
              </a:spcAft>
            </a:pP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права и законные интересы воспитанников, родителей (законных представителей) и педагогических работников</a:t>
            </a:r>
          </a:p>
        </p:txBody>
      </p:sp>
    </p:spTree>
    <p:extLst>
      <p:ext uri="{BB962C8B-B14F-4D97-AF65-F5344CB8AC3E}">
        <p14:creationId xmlns:p14="http://schemas.microsoft.com/office/powerpoint/2010/main" val="367569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2108" y="104588"/>
            <a:ext cx="8229600" cy="61911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>
              <a:defRPr/>
            </a:pP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Несоответствие законодательству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4587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059582"/>
            <a:ext cx="7776864" cy="3528392"/>
          </a:xfrm>
        </p:spPr>
        <p:txBody>
          <a:bodyPr>
            <a:noAutofit/>
          </a:bodyPr>
          <a:lstStyle/>
          <a:p>
            <a:pPr algn="just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Отсутствие справок о наличии (отсутствии) судимости у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сотрудников</a:t>
            </a:r>
          </a:p>
          <a:p>
            <a:pPr algn="just"/>
            <a:endParaRPr lang="ru-RU" sz="2000" dirty="0">
              <a:solidFill>
                <a:srgbClr val="FF0000"/>
              </a:solidFill>
            </a:endParaRPr>
          </a:p>
          <a:p>
            <a:pPr algn="just">
              <a:lnSpc>
                <a:spcPct val="115000"/>
              </a:lnSpc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Несоответствие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содержания официальных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сайтов    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(постановление Правительства РФ от 10 июля 2013 года № 582)</a:t>
            </a:r>
          </a:p>
          <a:p>
            <a:pPr algn="just"/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Несоответствие договоров об образовании по образовательным программам дошкольного образования примерной формы договора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                                                                                 </a:t>
            </a:r>
            <a:r>
              <a:rPr lang="ru-RU" sz="2000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(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приказом </a:t>
            </a:r>
            <a:r>
              <a:rPr lang="ru-RU" sz="20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Минобрнауки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РФ от 13 января 2014 года № </a:t>
            </a:r>
            <a:r>
              <a:rPr lang="ru-RU" sz="2000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8)</a:t>
            </a:r>
            <a:endParaRPr lang="ru-RU" sz="2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06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" y="48780"/>
            <a:ext cx="1401764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1824" y="161925"/>
            <a:ext cx="8229600" cy="85725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base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МАДОУ "Детский сад №371 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комбинированного 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вида</a:t>
            </a:r>
          </a:p>
        </p:txBody>
      </p:sp>
      <p:pic>
        <p:nvPicPr>
          <p:cNvPr id="2050" name="Picture 2" descr="C:\Users\Pub\AppData\Local\Temp\Rar$DIa0.702\IMG_35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851671"/>
            <a:ext cx="3816425" cy="240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ub\AppData\Local\Temp\Rar$DIa0.412\IMG_35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1824608"/>
            <a:ext cx="3645024" cy="240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7494"/>
            <a:ext cx="658812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с двумя вырезанными противолежащими углами 8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73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2108" y="104588"/>
            <a:ext cx="8229600" cy="61911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>
              <a:defRPr/>
            </a:pP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Несоответствие законодательству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4587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1001" y="987574"/>
            <a:ext cx="7059612" cy="3528392"/>
          </a:xfrm>
        </p:spPr>
        <p:txBody>
          <a:bodyPr>
            <a:noAutofit/>
          </a:bodyPr>
          <a:lstStyle/>
          <a:p>
            <a:pPr algn="just">
              <a:lnSpc>
                <a:spcPct val="115000"/>
              </a:lnSpc>
            </a:pP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Несоответствие  локальных нормативных актов                 </a:t>
            </a:r>
            <a:r>
              <a:rPr lang="ru-RU" sz="2000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ru-RU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ст</a:t>
            </a:r>
            <a:r>
              <a:rPr lang="ru-RU" sz="20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30 273-ФЗ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)</a:t>
            </a:r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Программы развития не согласованы с учредителем            </a:t>
            </a:r>
            <a:r>
              <a:rPr lang="ru-RU" sz="20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(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ч </a:t>
            </a:r>
            <a:r>
              <a:rPr lang="ru-RU" sz="20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3 </a:t>
            </a:r>
            <a:r>
              <a:rPr lang="ru-RU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ст</a:t>
            </a:r>
            <a:r>
              <a:rPr lang="ru-RU" sz="20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28 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273-ФЗ)</a:t>
            </a:r>
            <a:r>
              <a:rPr lang="ru-RU" sz="20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15000"/>
              </a:lnSpc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Не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предоставлены помещения медицинской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организации </a:t>
            </a:r>
            <a:r>
              <a:rPr lang="ru-RU" sz="20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(</a:t>
            </a:r>
            <a:r>
              <a:rPr lang="ru-RU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ст</a:t>
            </a:r>
            <a:r>
              <a:rPr lang="ru-RU" sz="20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41 273-ФЗ)</a:t>
            </a:r>
          </a:p>
          <a:p>
            <a:pPr algn="just">
              <a:lnSpc>
                <a:spcPct val="115000"/>
              </a:lnSpc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Не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приведены в соответствие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ФГОС ДОУ структура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и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содержание ООП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                                                               </a:t>
            </a:r>
            <a:r>
              <a:rPr lang="ru-RU" sz="20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(приказ МО и Н РФ 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от 17 октября 2013 года № </a:t>
            </a:r>
            <a:r>
              <a:rPr lang="ru-RU" sz="20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1155)</a:t>
            </a:r>
          </a:p>
          <a:p>
            <a:pPr lvl="0" algn="just">
              <a:lnSpc>
                <a:spcPct val="115000"/>
              </a:lnSpc>
              <a:buFont typeface="Symbol" panose="05050102010706020507" pitchFamily="18" charset="2"/>
              <a:buChar char=""/>
            </a:pPr>
            <a:endParaRPr lang="ru-RU" sz="2000" dirty="0" smtClean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 algn="just">
              <a:lnSpc>
                <a:spcPct val="115000"/>
              </a:lnSpc>
              <a:buFont typeface="Symbol" panose="05050102010706020507" pitchFamily="18" charset="2"/>
              <a:buChar char=""/>
            </a:pPr>
            <a:endParaRPr lang="ru-RU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07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124" y="320614"/>
            <a:ext cx="7884368" cy="85725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>
              <a:defRPr/>
            </a:pP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Контрольно-надзорные мероприятия </a:t>
            </a:r>
            <a:b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2015 году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4587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81076" y="1635646"/>
            <a:ext cx="7416825" cy="2026320"/>
          </a:xfrm>
        </p:spPr>
        <p:txBody>
          <a:bodyPr>
            <a:normAutofit lnSpcReduction="10000"/>
          </a:bodyPr>
          <a:lstStyle/>
          <a:p>
            <a:pPr marL="0" lvl="0" indent="0" algn="just">
              <a:lnSpc>
                <a:spcPct val="115000"/>
              </a:lnSpc>
              <a:buNone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Комплексные проверки всех  образовательных организации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Мамадышский район</a:t>
            </a:r>
          </a:p>
          <a:p>
            <a:pPr algn="just">
              <a:lnSpc>
                <a:spcPct val="115000"/>
              </a:lnSpc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Алексеевский район</a:t>
            </a:r>
          </a:p>
          <a:p>
            <a:pPr algn="just">
              <a:lnSpc>
                <a:spcPct val="115000"/>
              </a:lnSpc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Сабинский район</a:t>
            </a:r>
          </a:p>
          <a:p>
            <a:pPr algn="just">
              <a:lnSpc>
                <a:spcPct val="115000"/>
              </a:lnSpc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г. Казань</a:t>
            </a:r>
            <a:endParaRPr lang="ru-RU" sz="2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2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30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4587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978744" y="1851670"/>
            <a:ext cx="7906073" cy="2781139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проводить 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ежегодный анализ работы дополнительного образования 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ОУ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600" dirty="0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анализировать 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воспитательную работу с учётом причинно-следственных связей, планировать работу на новый учебный 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1100" dirty="0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включить 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план работы методического объединения классных руководителей план работы по 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самообразованию 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классных 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руководителей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000" dirty="0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усилить 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мониторинг качества воспитательной работы администрацией 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ОУ</a:t>
            </a:r>
            <a:endParaRPr lang="ru-RU" sz="1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AA953-8F8B-41CF-A1AB-C67361DBF7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6632" y="828429"/>
            <a:ext cx="8352928" cy="5366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Рекомендации по воспитательной работе</a:t>
            </a:r>
            <a:endParaRPr lang="ru-RU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94661" y="165303"/>
            <a:ext cx="575426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i="1" dirty="0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Государственный контроль качества</a:t>
            </a:r>
            <a:endParaRPr lang="ru-RU" sz="2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23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46" y="104587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AA953-8F8B-41CF-A1AB-C67361DBF7B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301002" y="84174"/>
            <a:ext cx="7842999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Государственный контроль качества образования</a:t>
            </a:r>
            <a:endParaRPr lang="ru-RU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74475"/>
              </p:ext>
            </p:extLst>
          </p:nvPr>
        </p:nvGraphicFramePr>
        <p:xfrm>
          <a:off x="932409" y="1205450"/>
          <a:ext cx="8118649" cy="2732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6361"/>
                <a:gridCol w="1296144"/>
                <a:gridCol w="1296144"/>
              </a:tblGrid>
              <a:tr h="430302">
                <a:tc>
                  <a:txBody>
                    <a:bodyPr/>
                    <a:lstStyle/>
                    <a:p>
                      <a:pPr algn="ctr"/>
                      <a:r>
                        <a:rPr lang="ru-RU" sz="1200" b="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Выявленные несоответствия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  <a:r>
                        <a:rPr lang="ru-RU" sz="1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организаций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% от числа проверенных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77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ООП НОО, </a:t>
                      </a: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реализуемая в рамках ФГОС НОО, составлена 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 нарушениями требований </a:t>
                      </a: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 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структуре, </a:t>
                      </a: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отсутствуют отдельные 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ОРКСЭ!!!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96 %</a:t>
                      </a:r>
                    </a:p>
                  </a:txBody>
                  <a:tcPr marL="68580" marR="68580" marT="0" marB="0" anchor="ctr"/>
                </a:tc>
              </a:tr>
              <a:tr h="5779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ООП ООО,</a:t>
                      </a: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реализуемая в рамках 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ФГОС </a:t>
                      </a: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ООО, составлена 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 нарушениями требований к структуре, </a:t>
                      </a: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отсутствуют отдельные разделы               </a:t>
                      </a:r>
                      <a:endParaRPr lang="ru-RU" sz="1200" b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ОДНКР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!!!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96 %</a:t>
                      </a:r>
                    </a:p>
                  </a:txBody>
                  <a:tcPr marL="68580" marR="68580" marT="0" marB="0" anchor="ctr"/>
                </a:tc>
              </a:tr>
              <a:tr h="10135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Программно-методическое обеспечение учебного плана на 2015-2016 учебный год не соответствует используемым учебникам в образовательном 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процессе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4%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1" name="Прямоугольник с двумя вырезанными противолежащими углами 10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/>
              <a:t>Министерство образования и науки Республики Татарстан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078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46" y="104587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AA953-8F8B-41CF-A1AB-C67361DBF7B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301002" y="84174"/>
            <a:ext cx="7842999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Государственный контроль качества образования</a:t>
            </a:r>
            <a:endParaRPr lang="ru-RU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1" name="Прямоугольник с двумя вырезанными противолежащими углами 10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/>
              <a:t>Министерство образования и науки Республики Татарстан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01002" y="3385004"/>
            <a:ext cx="6871398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tt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tt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тсутствует </a:t>
            </a:r>
            <a:r>
              <a:rPr lang="tt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предметное </a:t>
            </a:r>
            <a:r>
              <a:rPr lang="tt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ООП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ООП СОО</a:t>
            </a:r>
            <a:r>
              <a:rPr lang="tt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03648" y="1419622"/>
            <a:ext cx="6583366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представлены ООП ООО или ООП СОО, разработанные на основе ФК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</a:t>
            </a:r>
            <a:r>
              <a:rPr lang="tt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91619" y="2223320"/>
            <a:ext cx="4572000" cy="104797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СОШ 85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СОШ 146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СОШ 31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79527" y="3957685"/>
            <a:ext cx="1790105" cy="3853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Гимназия 13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3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9987" y="135454"/>
            <a:ext cx="7979838" cy="582918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>
              <a:defRPr/>
            </a:pP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Внутришкольный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контроль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4587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21185" y="1275606"/>
            <a:ext cx="6696744" cy="1125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Имеется начало работы по реализации комплексного подхода к контролю достижению планируемых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результатов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79912" y="3003798"/>
            <a:ext cx="4572000" cy="112575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Гимназия 7	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СОШ 23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Лицей 177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96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9987" y="135454"/>
            <a:ext cx="7979838" cy="582918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>
              <a:defRPr/>
            </a:pP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Внутришкольный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контроль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4587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75655" y="1352289"/>
            <a:ext cx="6264696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Системная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по посещению уроков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419872" y="2223289"/>
            <a:ext cx="4572000" cy="41787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Лицей 177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75655" y="3147810"/>
            <a:ext cx="603569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Неформальный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подход к проведению педагогических советов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43808" y="4245817"/>
            <a:ext cx="3058594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Лицей – интернат №7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17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9987" y="135454"/>
            <a:ext cx="7979838" cy="582918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>
              <a:defRPr/>
            </a:pP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Внутришкольный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контроль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5654691"/>
              </p:ext>
            </p:extLst>
          </p:nvPr>
        </p:nvGraphicFramePr>
        <p:xfrm>
          <a:off x="971600" y="915566"/>
          <a:ext cx="7676928" cy="4045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5067"/>
                <a:gridCol w="4451861"/>
              </a:tblGrid>
              <a:tr h="536064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Выявлено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Необходимо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90306">
                <a:tc>
                  <a:txBody>
                    <a:bodyPr/>
                    <a:lstStyle/>
                    <a:p>
                      <a:pPr marL="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Имеется начало работы по реализации комплексного подхода к контролю достижению планируемых результатов.</a:t>
                      </a:r>
                    </a:p>
                    <a:p>
                      <a:pPr marL="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Отсутствует системная работа по посещению уроков</a:t>
                      </a:r>
                    </a:p>
                    <a:p>
                      <a:pPr marL="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Несогласованность действий администрации</a:t>
                      </a:r>
                    </a:p>
                    <a:p>
                      <a:pPr marL="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Формальный подход к проведению педагогических советов</a:t>
                      </a:r>
                    </a:p>
                    <a:p>
                      <a:pPr marL="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Нарушение процедуры проведения промежуточной аттестации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2520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Проведение дальнейшей аналитической работы по результатам диагностики.</a:t>
                      </a:r>
                    </a:p>
                    <a:p>
                      <a:pPr marL="0" indent="2520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Организовать плановую работу по целевому посещению уроков</a:t>
                      </a:r>
                    </a:p>
                    <a:p>
                      <a:pPr marL="0" indent="2520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Обеспечить четкое распределение обязанностей администрации. На каждый вопрос контроля определить одно лицо, отвечающее за результат.</a:t>
                      </a:r>
                    </a:p>
                    <a:p>
                      <a:pPr marL="0" indent="2520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Шире использовать возможности педагогического совета для анализа результатов деятельности и проведения методической работы</a:t>
                      </a:r>
                    </a:p>
                    <a:p>
                      <a:pPr marL="0" indent="25200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Организовать разъяснительную работу по порядку проведения промежуточной аттестации и ведению необходимой документации 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4587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8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4587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AA953-8F8B-41CF-A1AB-C67361DBF7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2306932"/>
              </p:ext>
            </p:extLst>
          </p:nvPr>
        </p:nvGraphicFramePr>
        <p:xfrm>
          <a:off x="30584" y="27682"/>
          <a:ext cx="9113416" cy="506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Диаграмма" r:id="rId7" imgW="6224555" imgH="2804403" progId="Excel.Chart.8">
                  <p:embed/>
                </p:oleObj>
              </mc:Choice>
              <mc:Fallback>
                <p:oleObj name="Диаграмма" r:id="rId7" imgW="6224555" imgH="2804403" progId="Excel.Chart.8">
                  <p:embed/>
                  <p:pic>
                    <p:nvPicPr>
                      <p:cNvPr id="0" name="Диаграмма 1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84" y="27682"/>
                        <a:ext cx="9113416" cy="50643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126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4587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55961" y="1491631"/>
            <a:ext cx="8229600" cy="2808313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Актуализация 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знаний и способов деятельности 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учащихся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1600" dirty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Сочетание 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фронтальной, групповой и индивидуальной 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работы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1600" dirty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Научность 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учебного материала  на уроке, соответствие учебного материала  возрастным особенностям</a:t>
            </a:r>
            <a:endParaRPr lang="ru-RU" sz="1600" dirty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tabLst>
                <a:tab pos="630555" algn="l"/>
              </a:tabLst>
            </a:pP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AA953-8F8B-41CF-A1AB-C67361DBF7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545" y="123478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Педагоги владеют 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профессиональными навыками</a:t>
            </a:r>
            <a:endParaRPr lang="ru-RU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33787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4587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AA953-8F8B-41CF-A1AB-C67361DBF7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7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4587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AA953-8F8B-41CF-A1AB-C67361DBF7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9144000" cy="515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7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6745" y="267494"/>
            <a:ext cx="8229600" cy="85725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>
              <a:defRPr/>
            </a:pP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Проверенные образовательные учреждения Ново-Савиновского района</a:t>
            </a:r>
            <a:b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60" y="195486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8810495"/>
              </p:ext>
            </p:extLst>
          </p:nvPr>
        </p:nvGraphicFramePr>
        <p:xfrm>
          <a:off x="954336" y="1203598"/>
          <a:ext cx="7827915" cy="3492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9305"/>
                <a:gridCol w="2609305"/>
                <a:gridCol w="2609305"/>
              </a:tblGrid>
              <a:tr h="122627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j-lt"/>
                        </a:rPr>
                        <a:t>Федеральный государственный надзор в сфере образования</a:t>
                      </a:r>
                      <a:endParaRPr lang="ru-RU" sz="2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j-lt"/>
                        </a:rPr>
                        <a:t>Федеральный государственный контроль качества образования</a:t>
                      </a:r>
                      <a:endParaRPr lang="ru-RU" sz="2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Лицензионный контроль</a:t>
                      </a:r>
                      <a:endParaRPr lang="ru-RU" sz="1800" dirty="0"/>
                    </a:p>
                  </a:txBody>
                  <a:tcPr/>
                </a:tc>
              </a:tr>
              <a:tr h="34221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2 СПО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2 СПО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2 СПО</a:t>
                      </a:r>
                      <a:endParaRPr lang="ru-RU" sz="1800" b="1" dirty="0"/>
                    </a:p>
                  </a:txBody>
                  <a:tcPr/>
                </a:tc>
              </a:tr>
              <a:tr h="654812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23 школы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23 школы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</a:tr>
              <a:tr h="1161076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1 прогимназия,</a:t>
                      </a:r>
                    </a:p>
                    <a:p>
                      <a:pPr algn="ctr"/>
                      <a:r>
                        <a:rPr lang="ru-RU" sz="1800" b="1" dirty="0" smtClean="0"/>
                        <a:t> 46 ДОУ,</a:t>
                      </a:r>
                      <a:r>
                        <a:rPr lang="ru-RU" sz="1800" b="1" baseline="0" dirty="0" smtClean="0"/>
                        <a:t> </a:t>
                      </a:r>
                    </a:p>
                    <a:p>
                      <a:pPr algn="ctr"/>
                      <a:r>
                        <a:rPr lang="ru-RU" sz="1800" b="1" baseline="0" dirty="0" smtClean="0"/>
                        <a:t>10 УДО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178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4587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AA953-8F8B-41CF-A1AB-C67361DBF7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2009" y="1"/>
            <a:ext cx="9144000" cy="515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5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4587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AA953-8F8B-41CF-A1AB-C67361DBF7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3694932"/>
              </p:ext>
            </p:extLst>
          </p:nvPr>
        </p:nvGraphicFramePr>
        <p:xfrm>
          <a:off x="0" y="0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Диаграмма" r:id="rId7" imgW="6224555" imgH="2432515" progId="Excel.Chart.8">
                  <p:embed/>
                </p:oleObj>
              </mc:Choice>
              <mc:Fallback>
                <p:oleObj name="Диаграмма" r:id="rId7" imgW="6224555" imgH="2432515" progId="Excel.Chart.8">
                  <p:embed/>
                  <p:pic>
                    <p:nvPicPr>
                      <p:cNvPr id="0" name="Диаграмма 1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1435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138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4587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AA953-8F8B-41CF-A1AB-C67361DBF7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" y="0"/>
            <a:ext cx="9144000" cy="516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7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4587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/>
              <a:t>Министерство образования и науки Республики Татарстан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AA953-8F8B-41CF-A1AB-C67361DBF7B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123728" y="56741"/>
            <a:ext cx="6048672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Предложения департамента надзора и контроля в сфере образования МОиН РТ</a:t>
            </a:r>
            <a:endParaRPr lang="ru-RU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81337" y="1443275"/>
            <a:ext cx="8190656" cy="3136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588645" algn="l"/>
                <a:tab pos="630555" algn="l"/>
              </a:tabLst>
            </a:pP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Отделу образования разработать дорожную карту по устранению системных замечаний и нарушений в образовательных 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учреждениях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588645" algn="l"/>
                <a:tab pos="630555" algn="l"/>
              </a:tabLst>
            </a:pPr>
            <a:endParaRPr lang="ru-RU" sz="1400" b="1" dirty="0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  <a:tabLst>
                <a:tab pos="588645" algn="l"/>
                <a:tab pos="630555" algn="l"/>
              </a:tabLst>
            </a:pP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повышение 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профессиональных компетенций руководителей и заместителей руководителей ОО по новеллам в законодательстве в сфере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образования</a:t>
            </a:r>
            <a:endParaRPr lang="ru-RU" sz="1600" dirty="0">
              <a:solidFill>
                <a:srgbClr val="0070C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  <a:tabLst>
                <a:tab pos="588645" algn="l"/>
                <a:tab pos="630555" algn="l"/>
              </a:tabLst>
            </a:pP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создание 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мобильных предметных  комиссий, в структуре методических объединений района по посещению  уроков в образовательных организациях, с последующим анализом и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рекомендациями</a:t>
            </a:r>
            <a:endParaRPr lang="ru-RU" sz="1600" dirty="0">
              <a:solidFill>
                <a:srgbClr val="0070C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  <a:tabLst>
                <a:tab pos="588645" algn="l"/>
                <a:tab pos="630555" algn="l"/>
              </a:tabLst>
            </a:pP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контроль 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со стороны органа управления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образованием за соответствием 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педагогического ценза в образовательных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учреждениях, 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особенно в ДПО и ДОУ  и др.</a:t>
            </a: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  <a:tabLst>
                <a:tab pos="588645" algn="l"/>
                <a:tab pos="630555" algn="l"/>
              </a:tabLst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39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4587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AA953-8F8B-41CF-A1AB-C67361DBF7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23728" y="-1"/>
            <a:ext cx="6048672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Предложения департамента надзора и контроля в сфере образования МОиН РТ</a:t>
            </a:r>
            <a:endParaRPr lang="ru-RU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1193" y="1429518"/>
            <a:ext cx="7969696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 typeface="Wingdings" panose="05000000000000000000" pitchFamily="2" charset="2"/>
              <a:buChar char=""/>
              <a:tabLst>
                <a:tab pos="588645" algn="l"/>
                <a:tab pos="630555" algn="l"/>
              </a:tabLst>
            </a:pPr>
            <a:endParaRPr lang="ru-RU" sz="1700" dirty="0">
              <a:solidFill>
                <a:srgbClr val="0070C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26742" y="1645125"/>
            <a:ext cx="7881192" cy="232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588645" algn="l"/>
                <a:tab pos="630555" algn="l"/>
              </a:tabLst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Отделу образования разработать дорожную карту по устранению системных замечаний и нарушений в образовательных учреждениях</a:t>
            </a: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  <a:tabLst>
                <a:tab pos="588645" algn="l"/>
                <a:tab pos="630555" algn="l"/>
              </a:tabLst>
            </a:pPr>
            <a:endParaRPr lang="ru-RU" dirty="0" smtClean="0">
              <a:solidFill>
                <a:srgbClr val="0070C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  <a:tabLst>
                <a:tab pos="588645" algn="l"/>
                <a:tab pos="630555" algn="l"/>
              </a:tabLst>
            </a:pP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аудит 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нормативных документов в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ОУ</a:t>
            </a:r>
          </a:p>
          <a:p>
            <a:pPr marL="285750" indent="-285750" algn="just">
              <a:lnSpc>
                <a:spcPct val="115000"/>
              </a:lnSpc>
              <a:buFont typeface="Arial" pitchFamily="34" charset="0"/>
              <a:buChar char="•"/>
              <a:tabLst>
                <a:tab pos="588645" algn="l"/>
                <a:tab pos="630555" algn="l"/>
              </a:tabLst>
            </a:pP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контроль 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организации кампании приема в образовательные учреждения</a:t>
            </a:r>
          </a:p>
          <a:p>
            <a:pPr marL="285750" indent="-285750" algn="just">
              <a:lnSpc>
                <a:spcPct val="115000"/>
              </a:lnSpc>
              <a:buFont typeface="Arial" pitchFamily="34" charset="0"/>
              <a:buChar char="•"/>
              <a:tabLst>
                <a:tab pos="588645" algn="l"/>
                <a:tab pos="630555" algn="l"/>
              </a:tabLst>
            </a:pP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контроль 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за соблюдением создания ОУ безопасных условия обучения, воспитания, присмотра и ухода за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обучающимися</a:t>
            </a:r>
            <a:endParaRPr lang="ru-RU" dirty="0">
              <a:solidFill>
                <a:srgbClr val="0070C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81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33766"/>
            <a:ext cx="8820472" cy="702078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Организация деятельности Департамента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41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277" y="3016364"/>
            <a:ext cx="4323403" cy="2035302"/>
          </a:xfrm>
          <a:prstGeom prst="rect">
            <a:avLst/>
          </a:prstGeom>
        </p:spPr>
      </p:pic>
      <p:pic>
        <p:nvPicPr>
          <p:cNvPr id="6" name="вход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68385" y="843558"/>
            <a:ext cx="4392489" cy="2038537"/>
          </a:xfrm>
          <a:prstGeom prst="rect">
            <a:avLst/>
          </a:prstGeom>
        </p:spPr>
      </p:pic>
      <p:pic>
        <p:nvPicPr>
          <p:cNvPr id="7" name="Прием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278" y="843558"/>
            <a:ext cx="4345147" cy="2038537"/>
          </a:xfrm>
          <a:prstGeom prst="rect">
            <a:avLst/>
          </a:prstGeom>
        </p:spPr>
      </p:pic>
      <p:pic>
        <p:nvPicPr>
          <p:cNvPr id="9" name="Стенд.mp4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668385" y="3016364"/>
            <a:ext cx="4392489" cy="203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7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pic>
        <p:nvPicPr>
          <p:cNvPr id="7" name="Picture 2" descr="C:\Users\Afanaseva\Desktop\са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4587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с двумя вырезанными противолежащими углами 7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Подзаголовок 4"/>
          <p:cNvSpPr txBox="1">
            <a:spLocks/>
          </p:cNvSpPr>
          <p:nvPr/>
        </p:nvSpPr>
        <p:spPr>
          <a:xfrm>
            <a:off x="1194517" y="195486"/>
            <a:ext cx="6400800" cy="43204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  <a:defRPr/>
            </a:pPr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8496" y="1917582"/>
            <a:ext cx="7416825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42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26589"/>
            <a:ext cx="8229600" cy="85725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>
              <a:defRPr/>
            </a:pPr>
            <a:r>
              <a:rPr lang="ru-RU" sz="31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Образовательные </a:t>
            </a:r>
            <a:r>
              <a:rPr lang="ru-RU" sz="31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организации </a:t>
            </a:r>
            <a:r>
              <a:rPr lang="ru-RU" sz="31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обязаны</a:t>
            </a:r>
            <a:br>
              <a:rPr lang="ru-RU" sz="31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2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ч. </a:t>
            </a:r>
            <a:r>
              <a:rPr lang="ru-RU" sz="2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</a:t>
            </a:r>
            <a:r>
              <a:rPr lang="ru-RU" sz="2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ст. 28 273-ФЗ)</a:t>
            </a: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4587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7049" y="1203598"/>
            <a:ext cx="8229600" cy="3394472"/>
          </a:xfrm>
        </p:spPr>
        <p:txBody>
          <a:bodyPr>
            <a:normAutofit fontScale="47500" lnSpcReduction="20000"/>
          </a:bodyPr>
          <a:lstStyle/>
          <a:p>
            <a:pPr algn="just">
              <a:lnSpc>
                <a:spcPct val="115000"/>
              </a:lnSpc>
            </a:pPr>
            <a:r>
              <a:rPr lang="ru-RU" sz="3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обеспечивать реализацию в полном объеме образовательных программ, соответствие качества подготовки обучающихся установленным требованиям, соответствие применяемых форм, средств, методов обучения и воспитания возрастным, психофизическим особенностям, склонностям, способностям, интересам и потребностям </a:t>
            </a:r>
            <a:r>
              <a:rPr lang="ru-RU" sz="38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обучающихся</a:t>
            </a:r>
            <a:endParaRPr lang="ru-RU" sz="38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3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создавать безопасные условия обучения, воспитания, присмотра и ухода за обучающимися, их содержания в соответствии с установленными нормами, обеспечивающими жизнь и здоровье обучающихся, работников образовательной </a:t>
            </a:r>
            <a:r>
              <a:rPr lang="ru-RU" sz="38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организации</a:t>
            </a:r>
            <a:endParaRPr lang="ru-RU" sz="38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3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соблюдать права и свободы обучающихся, родителей (законных представителей) несовершеннолетних обучающихся, работников образовательной </a:t>
            </a:r>
            <a:r>
              <a:rPr lang="ru-RU" sz="38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организации</a:t>
            </a:r>
            <a:endParaRPr lang="ru-RU" sz="38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38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3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pic>
        <p:nvPicPr>
          <p:cNvPr id="7" name="Picture 2" descr="C:\Users\Afanaseva\Desktop\са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4587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с двумя вырезанными противолежащими углами 7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Подзаголовок 4"/>
          <p:cNvSpPr txBox="1">
            <a:spLocks/>
          </p:cNvSpPr>
          <p:nvPr/>
        </p:nvSpPr>
        <p:spPr>
          <a:xfrm>
            <a:off x="1194517" y="195486"/>
            <a:ext cx="6400800" cy="43204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  <a:defRPr/>
            </a:pPr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Times New Roman" pitchFamily="18" charset="0"/>
            </a:endParaRPr>
          </a:p>
        </p:txBody>
      </p:sp>
      <p:pic>
        <p:nvPicPr>
          <p:cNvPr id="3074" name="Picture 2" descr="C:\Users\Admin\Desktop\доки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04587"/>
            <a:ext cx="3384376" cy="462740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18222" y="1300131"/>
            <a:ext cx="4573858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Перечень документов, предоставление которых юридическим лицом необходимо для достижения целей и задач проведения проверки</a:t>
            </a:r>
          </a:p>
        </p:txBody>
      </p:sp>
    </p:spTree>
    <p:extLst>
      <p:ext uri="{BB962C8B-B14F-4D97-AF65-F5344CB8AC3E}">
        <p14:creationId xmlns:p14="http://schemas.microsoft.com/office/powerpoint/2010/main" val="20621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pic>
        <p:nvPicPr>
          <p:cNvPr id="3078" name="Picture 6" descr="C:\Users\Admin\Desktop\Приказ2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721" y="1685392"/>
            <a:ext cx="1377706" cy="194707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fanaseva\Desktop\сам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4587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с двумя вырезанными противолежащими углами 7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Подзаголовок 4"/>
          <p:cNvSpPr txBox="1">
            <a:spLocks/>
          </p:cNvSpPr>
          <p:nvPr/>
        </p:nvSpPr>
        <p:spPr>
          <a:xfrm>
            <a:off x="1194517" y="195486"/>
            <a:ext cx="6400800" cy="43204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  <a:defRPr/>
            </a:pPr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44973" y="3961734"/>
            <a:ext cx="2299027" cy="400110"/>
          </a:xfrm>
          <a:prstGeom prst="rect">
            <a:avLst/>
          </a:prstGeom>
          <a:noFill/>
        </p:spPr>
        <p:txBody>
          <a:bodyPr vert="horz"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Объяснительная </a:t>
            </a:r>
            <a:endParaRPr lang="ru-RU" sz="2000" b="1" cap="none" spc="50" dirty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Admin\Desktop\Объя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406" y="1511033"/>
            <a:ext cx="1440160" cy="212143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Акт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16" y="1511034"/>
            <a:ext cx="1443720" cy="212143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Приказ2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638" y="1203598"/>
            <a:ext cx="1407093" cy="203974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1371601" y="132767"/>
            <a:ext cx="7772400" cy="77155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42900">
              <a:spcBef>
                <a:spcPct val="20000"/>
              </a:spcBef>
            </a:pP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/>
                <a:ea typeface="Calibri"/>
                <a:cs typeface="+mn-cs"/>
              </a:rPr>
              <a:t>Представленные и фактические документы </a:t>
            </a:r>
            <a:b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/>
                <a:ea typeface="Calibri"/>
                <a:cs typeface="+mn-cs"/>
              </a:rPr>
            </a:b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32720" y="3970593"/>
            <a:ext cx="3184333" cy="400110"/>
          </a:xfrm>
          <a:prstGeom prst="rect">
            <a:avLst/>
          </a:prstGeom>
          <a:noFill/>
        </p:spPr>
        <p:txBody>
          <a:bodyPr vert="horz"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Представленный приказ</a:t>
            </a:r>
            <a:endParaRPr lang="ru-RU" sz="2000" b="1" cap="none" spc="50" dirty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90688" y="3951543"/>
            <a:ext cx="2334229" cy="400110"/>
          </a:xfrm>
          <a:prstGeom prst="rect">
            <a:avLst/>
          </a:prstGeom>
          <a:noFill/>
        </p:spPr>
        <p:txBody>
          <a:bodyPr vert="horz"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Фактический акт</a:t>
            </a:r>
            <a:endParaRPr lang="ru-RU" sz="2000" b="1" cap="none" spc="50" dirty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67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86"/>
            <a:ext cx="1401764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1" y="132767"/>
            <a:ext cx="7772400" cy="77155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indent="342900">
              <a:spcBef>
                <a:spcPct val="20000"/>
              </a:spcBef>
            </a:pPr>
            <a:r>
              <a:rPr lang="ru-RU" sz="1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/>
                <a:ea typeface="Calibri"/>
                <a:cs typeface="+mn-cs"/>
              </a:rPr>
              <a:t/>
            </a:r>
            <a:br>
              <a:rPr lang="ru-RU" sz="1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/>
                <a:ea typeface="Calibri"/>
                <a:cs typeface="+mn-cs"/>
              </a:rPr>
            </a:br>
            <a:r>
              <a:rPr lang="ru-RU" sz="1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/>
                <a:ea typeface="Calibri"/>
                <a:cs typeface="+mn-cs"/>
              </a:rPr>
              <a:t/>
            </a:r>
            <a:br>
              <a:rPr lang="ru-RU" sz="1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/>
                <a:ea typeface="Calibri"/>
                <a:cs typeface="+mn-cs"/>
              </a:rPr>
            </a:b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/>
                <a:ea typeface="Calibri"/>
                <a:cs typeface="+mn-cs"/>
              </a:rPr>
              <a:t>Непредставление 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/>
                <a:ea typeface="Calibri"/>
                <a:cs typeface="+mn-cs"/>
              </a:rPr>
              <a:t>сведений (информации)</a:t>
            </a:r>
            <a:b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/>
                <a:ea typeface="Calibri"/>
                <a:cs typeface="+mn-cs"/>
              </a:rPr>
            </a:b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28997" y="841598"/>
            <a:ext cx="6800800" cy="3888432"/>
          </a:xfrm>
        </p:spPr>
        <p:txBody>
          <a:bodyPr>
            <a:normAutofit fontScale="55000" lnSpcReduction="20000"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70C0"/>
                </a:solidFill>
                <a:latin typeface="Times New Roman"/>
                <a:ea typeface="Calibri"/>
              </a:rPr>
              <a:t> </a:t>
            </a:r>
          </a:p>
          <a:p>
            <a:pPr indent="342900" algn="just">
              <a:spcAft>
                <a:spcPts val="0"/>
              </a:spcAft>
            </a:pPr>
            <a:r>
              <a:rPr lang="ru-RU" sz="3400" dirty="0">
                <a:solidFill>
                  <a:srgbClr val="0070C0"/>
                </a:solidFill>
                <a:latin typeface="Times New Roman"/>
                <a:ea typeface="Calibri"/>
              </a:rPr>
              <a:t>Непредставление или несвоевременное представление в государственный орган (должностному лицу), орган (должностному лицу), осуществляющий (осуществляющему) государственный контроль (надзор), </a:t>
            </a:r>
            <a:r>
              <a:rPr lang="ru-RU" sz="3400" dirty="0" smtClean="0">
                <a:solidFill>
                  <a:srgbClr val="0070C0"/>
                </a:solidFill>
                <a:latin typeface="Times New Roman"/>
                <a:ea typeface="Calibri"/>
              </a:rPr>
              <a:t>……., </a:t>
            </a:r>
            <a:r>
              <a:rPr lang="ru-RU" sz="3400" dirty="0">
                <a:solidFill>
                  <a:srgbClr val="0070C0"/>
                </a:solidFill>
                <a:latin typeface="Times New Roman"/>
                <a:ea typeface="Calibri"/>
              </a:rPr>
              <a:t>сведений (информации</a:t>
            </a:r>
            <a:r>
              <a:rPr lang="ru-RU" sz="3400" dirty="0" smtClean="0">
                <a:solidFill>
                  <a:srgbClr val="0070C0"/>
                </a:solidFill>
                <a:latin typeface="Times New Roman"/>
                <a:ea typeface="Calibri"/>
              </a:rPr>
              <a:t>), </a:t>
            </a:r>
            <a:r>
              <a:rPr lang="ru-RU" sz="3400" dirty="0">
                <a:solidFill>
                  <a:srgbClr val="0070C0"/>
                </a:solidFill>
                <a:latin typeface="Times New Roman"/>
                <a:ea typeface="Calibri"/>
              </a:rPr>
              <a:t>либо представление </a:t>
            </a:r>
            <a:r>
              <a:rPr lang="ru-RU" sz="3400" dirty="0" smtClean="0">
                <a:solidFill>
                  <a:srgbClr val="0070C0"/>
                </a:solidFill>
                <a:latin typeface="Times New Roman"/>
                <a:ea typeface="Calibri"/>
              </a:rPr>
              <a:t>таких </a:t>
            </a:r>
            <a:r>
              <a:rPr lang="ru-RU" sz="3400" dirty="0">
                <a:solidFill>
                  <a:srgbClr val="0070C0"/>
                </a:solidFill>
                <a:latin typeface="Times New Roman"/>
                <a:ea typeface="Calibri"/>
              </a:rPr>
              <a:t>сведений (информации) в неполном объеме или в искаженном </a:t>
            </a:r>
            <a:r>
              <a:rPr lang="ru-RU" sz="3400" dirty="0" smtClean="0">
                <a:solidFill>
                  <a:srgbClr val="0070C0"/>
                </a:solidFill>
                <a:latin typeface="Times New Roman"/>
                <a:ea typeface="Calibri"/>
              </a:rPr>
              <a:t>виде</a:t>
            </a:r>
          </a:p>
          <a:p>
            <a:pPr indent="342900" algn="just">
              <a:spcAft>
                <a:spcPts val="0"/>
              </a:spcAft>
            </a:pPr>
            <a:r>
              <a:rPr lang="ru-RU" sz="3400" dirty="0" smtClean="0">
                <a:solidFill>
                  <a:srgbClr val="0070C0"/>
                </a:solidFill>
                <a:latin typeface="Times New Roman"/>
                <a:ea typeface="Calibri"/>
              </a:rPr>
              <a:t>влечет предупреждение или наложение административного штрафа на граждан в размере от ста до трехсот рублей; на должностных лиц - от трехсот до пятисот рублей; на юридических лиц - от трех тысяч до пяти тысяч рублей</a:t>
            </a:r>
            <a:r>
              <a:rPr lang="ru-RU" dirty="0" smtClean="0">
                <a:solidFill>
                  <a:srgbClr val="0070C0"/>
                </a:solidFill>
                <a:latin typeface="Times New Roman"/>
                <a:ea typeface="Calibri"/>
              </a:rPr>
              <a:t>.</a:t>
            </a:r>
          </a:p>
          <a:p>
            <a:pPr indent="342900" algn="r">
              <a:spcAft>
                <a:spcPts val="0"/>
              </a:spcAft>
            </a:pPr>
            <a:endParaRPr lang="ru-RU" sz="3400" i="1" dirty="0" smtClean="0">
              <a:solidFill>
                <a:srgbClr val="0070C0"/>
              </a:solidFill>
              <a:latin typeface="Times New Roman"/>
              <a:ea typeface="Calibri"/>
              <a:cs typeface="+mj-cs"/>
            </a:endParaRPr>
          </a:p>
          <a:p>
            <a:pPr indent="342900" algn="r">
              <a:spcAft>
                <a:spcPts val="0"/>
              </a:spcAft>
            </a:pPr>
            <a:r>
              <a:rPr lang="ru-RU" sz="3400" i="1" dirty="0" smtClean="0">
                <a:solidFill>
                  <a:srgbClr val="FF0000"/>
                </a:solidFill>
                <a:latin typeface="Times New Roman"/>
                <a:ea typeface="Calibri"/>
                <a:cs typeface="+mj-cs"/>
              </a:rPr>
              <a:t>КоАП </a:t>
            </a:r>
            <a:r>
              <a:rPr lang="ru-RU" sz="3400" i="1" dirty="0">
                <a:solidFill>
                  <a:srgbClr val="FF0000"/>
                </a:solidFill>
                <a:latin typeface="Times New Roman"/>
                <a:ea typeface="Calibri"/>
                <a:cs typeface="+mj-cs"/>
              </a:rPr>
              <a:t>РФ Статья </a:t>
            </a:r>
            <a:r>
              <a:rPr lang="ru-RU" sz="3400" i="1" dirty="0" smtClean="0">
                <a:solidFill>
                  <a:srgbClr val="FF0000"/>
                </a:solidFill>
                <a:latin typeface="Times New Roman"/>
                <a:ea typeface="Calibri"/>
                <a:cs typeface="+mj-cs"/>
              </a:rPr>
              <a:t>19.7</a:t>
            </a:r>
            <a:endParaRPr lang="ru-RU" i="1" dirty="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195486"/>
            <a:ext cx="658812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770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2500" y="104587"/>
            <a:ext cx="8229600" cy="164078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>
              <a:defRPr/>
            </a:pP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Отсутствие 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>лицензии на право 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>осуществления 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образовательной 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>деятельности по фактическим адресам</a:t>
            </a:r>
            <a:b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2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часть </a:t>
            </a:r>
            <a:r>
              <a:rPr lang="ru-RU" sz="2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3 статьи 19.20 </a:t>
            </a:r>
            <a:r>
              <a:rPr lang="ru-RU" sz="2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К</a:t>
            </a:r>
            <a:r>
              <a:rPr lang="ru-RU" sz="2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о</a:t>
            </a:r>
            <a:r>
              <a:rPr lang="ru-RU" sz="2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АП</a:t>
            </a:r>
            <a:r>
              <a:rPr lang="en-US" sz="2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ru-RU" sz="2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4587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9712" y="2355726"/>
            <a:ext cx="4536504" cy="1152128"/>
          </a:xfrm>
        </p:spPr>
        <p:txBody>
          <a:bodyPr>
            <a:noAutofit/>
          </a:bodyPr>
          <a:lstStyle/>
          <a:p>
            <a:pPr algn="just">
              <a:lnSpc>
                <a:spcPct val="115000"/>
              </a:lnSpc>
            </a:pP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ДОУ № 250</a:t>
            </a:r>
          </a:p>
          <a:p>
            <a:pPr algn="just">
              <a:lnSpc>
                <a:spcPct val="115000"/>
              </a:lnSpc>
            </a:pP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ЦВР</a:t>
            </a:r>
          </a:p>
          <a:p>
            <a:pPr algn="just">
              <a:lnSpc>
                <a:spcPct val="115000"/>
              </a:lnSpc>
            </a:pP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ЦДТ</a:t>
            </a:r>
          </a:p>
          <a:p>
            <a:endParaRPr lang="ru-RU" sz="2200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92080" y="2407801"/>
            <a:ext cx="2448272" cy="1235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 typeface="Arial" pitchFamily="34" charset="0"/>
              <a:buChar char="•"/>
            </a:pP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Простор</a:t>
            </a:r>
          </a:p>
          <a:p>
            <a:pPr marL="342900" indent="-342900" algn="just">
              <a:lnSpc>
                <a:spcPct val="115000"/>
              </a:lnSpc>
              <a:buFont typeface="Arial" pitchFamily="34" charset="0"/>
              <a:buChar char="•"/>
            </a:pP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ДМШ № 11</a:t>
            </a:r>
          </a:p>
          <a:p>
            <a:pPr marL="342900" indent="-342900" algn="just">
              <a:lnSpc>
                <a:spcPct val="115000"/>
              </a:lnSpc>
              <a:buFont typeface="Arial" pitchFamily="34" charset="0"/>
              <a:buChar char="•"/>
            </a:pP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ДШИ № 15</a:t>
            </a:r>
            <a:endParaRPr lang="ru-RU" sz="22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53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6"/>
            <a:ext cx="1401764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9917"/>
            <a:ext cx="7786811" cy="85725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base"/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«Простор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60" y="195486"/>
            <a:ext cx="658812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с двумя вырезанными противолежащими углами 8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4" name="Picture 3" descr="E:\простор\IMG_59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57781" y="1020983"/>
            <a:ext cx="3622086" cy="369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Z:\Dist\простор\IMG_59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0033" y="718006"/>
            <a:ext cx="3539235" cy="422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95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7835</TotalTime>
  <Words>1168</Words>
  <Application>Microsoft Office PowerPoint</Application>
  <PresentationFormat>Экран (16:9)</PresentationFormat>
  <Paragraphs>220</Paragraphs>
  <Slides>36</Slides>
  <Notes>16</Notes>
  <HiddenSlides>0</HiddenSlides>
  <MMClips>4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Тема Office</vt:lpstr>
      <vt:lpstr>Диаграмма</vt:lpstr>
      <vt:lpstr>Презентация PowerPoint</vt:lpstr>
      <vt:lpstr> Контрольно-надзорные мероприятия  в 2015 году </vt:lpstr>
      <vt:lpstr> Проверенные образовательные учреждения Ново-Савиновского района  </vt:lpstr>
      <vt:lpstr> Образовательные организации обязаны (ч. 6 ст. 28 273-ФЗ) </vt:lpstr>
      <vt:lpstr>Презентация PowerPoint</vt:lpstr>
      <vt:lpstr>Презентация PowerPoint</vt:lpstr>
      <vt:lpstr>  Непредставление сведений (информации) </vt:lpstr>
      <vt:lpstr>Отсутствие лицензии на право  осуществления образовательной деятельности по фактическим адресам (часть 3 статьи 19.20 КоАП)</vt:lpstr>
      <vt:lpstr>«Простор»</vt:lpstr>
      <vt:lpstr>Презентация PowerPoint</vt:lpstr>
      <vt:lpstr>Презентация PowerPoint</vt:lpstr>
      <vt:lpstr>Нарушение порядка проведения  государственной итоговой аттестации (часть 4 статьи 19.30 КоАП)</vt:lpstr>
      <vt:lpstr>Нарушения порядка предоставления платных образовательных услуг (часть 1 статьи 19.30 КОАП)   </vt:lpstr>
      <vt:lpstr>МАДОУ "Детский сад №57  комбинированного вида</vt:lpstr>
      <vt:lpstr> Нарушение требований  к кадровому обеспечению (часть 3 статьи 19.20 КОАП)</vt:lpstr>
      <vt:lpstr>Несоответствие локальных актов законодательству</vt:lpstr>
      <vt:lpstr> Несоответствие законодательству </vt:lpstr>
      <vt:lpstr>МАДОУ "Детский сад №371  комбинированного вида</vt:lpstr>
      <vt:lpstr> Несоответствие законодательству </vt:lpstr>
      <vt:lpstr>Презентация PowerPoint</vt:lpstr>
      <vt:lpstr>Презентация PowerPoint</vt:lpstr>
      <vt:lpstr>Презентация PowerPoint</vt:lpstr>
      <vt:lpstr> Внутришкольный контроль </vt:lpstr>
      <vt:lpstr> Внутришкольный контроль </vt:lpstr>
      <vt:lpstr> Внутришкольный контроль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Организация деятельности Департамента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Afanaseva</dc:creator>
  <cp:lastModifiedBy>Admin</cp:lastModifiedBy>
  <cp:revision>802</cp:revision>
  <cp:lastPrinted>2015-05-17T21:20:12Z</cp:lastPrinted>
  <dcterms:created xsi:type="dcterms:W3CDTF">2014-03-04T07:12:45Z</dcterms:created>
  <dcterms:modified xsi:type="dcterms:W3CDTF">2016-03-11T08:55:35Z</dcterms:modified>
</cp:coreProperties>
</file>